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1.xml" ContentType="application/vnd.openxmlformats-officedocument.presentationml.notesSlide+xml"/>
  <Override PartName="/ppt/comments/modernComment_1BC_1C2F076F.xml" ContentType="application/vnd.ms-powerpoint.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7"/>
  </p:notesMasterIdLst>
  <p:sldIdLst>
    <p:sldId id="256"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0" r:id="rId32"/>
    <p:sldId id="293" r:id="rId33"/>
    <p:sldId id="291" r:id="rId34"/>
    <p:sldId id="294" r:id="rId35"/>
    <p:sldId id="286" r:id="rId36"/>
    <p:sldId id="295" r:id="rId37"/>
    <p:sldId id="296" r:id="rId38"/>
    <p:sldId id="297" r:id="rId39"/>
    <p:sldId id="298" r:id="rId40"/>
    <p:sldId id="287" r:id="rId41"/>
    <p:sldId id="288" r:id="rId42"/>
    <p:sldId id="289"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69" r:id="rId83"/>
    <p:sldId id="368" r:id="rId84"/>
    <p:sldId id="398" r:id="rId85"/>
    <p:sldId id="399" r:id="rId86"/>
    <p:sldId id="400" r:id="rId87"/>
    <p:sldId id="367" r:id="rId88"/>
    <p:sldId id="397" r:id="rId89"/>
    <p:sldId id="366" r:id="rId90"/>
    <p:sldId id="365" r:id="rId91"/>
    <p:sldId id="346" r:id="rId92"/>
    <p:sldId id="364" r:id="rId93"/>
    <p:sldId id="384" r:id="rId94"/>
    <p:sldId id="362" r:id="rId95"/>
    <p:sldId id="388" r:id="rId96"/>
    <p:sldId id="390" r:id="rId97"/>
    <p:sldId id="389" r:id="rId98"/>
    <p:sldId id="372" r:id="rId99"/>
    <p:sldId id="396" r:id="rId100"/>
    <p:sldId id="370" r:id="rId101"/>
    <p:sldId id="394" r:id="rId102"/>
    <p:sldId id="378" r:id="rId103"/>
    <p:sldId id="392" r:id="rId104"/>
    <p:sldId id="374" r:id="rId105"/>
    <p:sldId id="377" r:id="rId106"/>
    <p:sldId id="379" r:id="rId107"/>
    <p:sldId id="401" r:id="rId108"/>
    <p:sldId id="395" r:id="rId109"/>
    <p:sldId id="380" r:id="rId110"/>
    <p:sldId id="382" r:id="rId111"/>
    <p:sldId id="383" r:id="rId112"/>
    <p:sldId id="381" r:id="rId113"/>
    <p:sldId id="402" r:id="rId114"/>
    <p:sldId id="375" r:id="rId115"/>
    <p:sldId id="376" r:id="rId116"/>
    <p:sldId id="259" r:id="rId117"/>
    <p:sldId id="403" r:id="rId118"/>
    <p:sldId id="404" r:id="rId119"/>
    <p:sldId id="405" r:id="rId120"/>
    <p:sldId id="406" r:id="rId121"/>
    <p:sldId id="407" r:id="rId122"/>
    <p:sldId id="408" r:id="rId123"/>
    <p:sldId id="409" r:id="rId124"/>
    <p:sldId id="410" r:id="rId125"/>
    <p:sldId id="411" r:id="rId126"/>
    <p:sldId id="412" r:id="rId127"/>
    <p:sldId id="413" r:id="rId128"/>
    <p:sldId id="414" r:id="rId129"/>
    <p:sldId id="415" r:id="rId130"/>
    <p:sldId id="416" r:id="rId131"/>
    <p:sldId id="417" r:id="rId132"/>
    <p:sldId id="418" r:id="rId133"/>
    <p:sldId id="419" r:id="rId134"/>
    <p:sldId id="420" r:id="rId135"/>
    <p:sldId id="421" r:id="rId136"/>
    <p:sldId id="470" r:id="rId137"/>
    <p:sldId id="257" r:id="rId138"/>
    <p:sldId id="360" r:id="rId139"/>
    <p:sldId id="471" r:id="rId140"/>
    <p:sldId id="472" r:id="rId141"/>
    <p:sldId id="473" r:id="rId142"/>
    <p:sldId id="474" r:id="rId143"/>
    <p:sldId id="475" r:id="rId144"/>
    <p:sldId id="476" r:id="rId145"/>
    <p:sldId id="477" r:id="rId146"/>
    <p:sldId id="423" r:id="rId147"/>
    <p:sldId id="424" r:id="rId148"/>
    <p:sldId id="425" r:id="rId149"/>
    <p:sldId id="426" r:id="rId150"/>
    <p:sldId id="427" r:id="rId151"/>
    <p:sldId id="428" r:id="rId152"/>
    <p:sldId id="429" r:id="rId153"/>
    <p:sldId id="430" r:id="rId154"/>
    <p:sldId id="431" r:id="rId155"/>
    <p:sldId id="432" r:id="rId156"/>
    <p:sldId id="433" r:id="rId157"/>
    <p:sldId id="434" r:id="rId158"/>
    <p:sldId id="435" r:id="rId159"/>
    <p:sldId id="436" r:id="rId160"/>
    <p:sldId id="437" r:id="rId161"/>
    <p:sldId id="438" r:id="rId162"/>
    <p:sldId id="439" r:id="rId163"/>
    <p:sldId id="440" r:id="rId164"/>
    <p:sldId id="441" r:id="rId165"/>
    <p:sldId id="348" r:id="rId166"/>
    <p:sldId id="442" r:id="rId167"/>
    <p:sldId id="443" r:id="rId168"/>
    <p:sldId id="444" r:id="rId169"/>
    <p:sldId id="445" r:id="rId170"/>
    <p:sldId id="446" r:id="rId171"/>
    <p:sldId id="447" r:id="rId172"/>
    <p:sldId id="448" r:id="rId173"/>
    <p:sldId id="449" r:id="rId174"/>
    <p:sldId id="450" r:id="rId175"/>
    <p:sldId id="451" r:id="rId176"/>
    <p:sldId id="349" r:id="rId177"/>
    <p:sldId id="452" r:id="rId178"/>
    <p:sldId id="453" r:id="rId179"/>
    <p:sldId id="454" r:id="rId180"/>
    <p:sldId id="455" r:id="rId181"/>
    <p:sldId id="456" r:id="rId182"/>
    <p:sldId id="457" r:id="rId183"/>
    <p:sldId id="458" r:id="rId184"/>
    <p:sldId id="459" r:id="rId185"/>
    <p:sldId id="460" r:id="rId186"/>
    <p:sldId id="461" r:id="rId187"/>
    <p:sldId id="462" r:id="rId188"/>
    <p:sldId id="463" r:id="rId189"/>
    <p:sldId id="464" r:id="rId190"/>
    <p:sldId id="465" r:id="rId191"/>
    <p:sldId id="466" r:id="rId192"/>
    <p:sldId id="260" r:id="rId193"/>
    <p:sldId id="467" r:id="rId194"/>
    <p:sldId id="468" r:id="rId195"/>
    <p:sldId id="469" r:id="rId1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4A7F5C-41B3-4FFB-AD4C-BFB1E2F2EA50}">
          <p14:sldIdLst>
            <p14:sldId id="256"/>
            <p14:sldId id="258"/>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90"/>
            <p14:sldId id="293"/>
            <p14:sldId id="291"/>
            <p14:sldId id="294"/>
            <p14:sldId id="286"/>
            <p14:sldId id="295"/>
            <p14:sldId id="296"/>
            <p14:sldId id="297"/>
            <p14:sldId id="298"/>
            <p14:sldId id="287"/>
            <p14:sldId id="288"/>
            <p14:sldId id="289"/>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Lst>
        </p14:section>
        <p14:section name="Title" id="{1D055370-49A6-49F4-9C24-A4F57E989EC1}">
          <p14:sldIdLst>
            <p14:sldId id="369"/>
          </p14:sldIdLst>
        </p14:section>
        <p14:section name="Introduction" id="{A59B2694-68EE-4C62-9FAB-3E21AFDA4B40}">
          <p14:sldIdLst>
            <p14:sldId id="368"/>
            <p14:sldId id="398"/>
            <p14:sldId id="399"/>
            <p14:sldId id="400"/>
            <p14:sldId id="367"/>
            <p14:sldId id="397"/>
            <p14:sldId id="366"/>
          </p14:sldIdLst>
        </p14:section>
        <p14:section name="Chosen tools" id="{D91ABE50-EA4A-48B0-9794-885D6AC68947}">
          <p14:sldIdLst>
            <p14:sldId id="365"/>
            <p14:sldId id="346"/>
            <p14:sldId id="364"/>
            <p14:sldId id="384"/>
            <p14:sldId id="362"/>
            <p14:sldId id="388"/>
            <p14:sldId id="390"/>
            <p14:sldId id="389"/>
            <p14:sldId id="372"/>
            <p14:sldId id="396"/>
            <p14:sldId id="370"/>
            <p14:sldId id="394"/>
            <p14:sldId id="378"/>
            <p14:sldId id="392"/>
          </p14:sldIdLst>
        </p14:section>
        <p14:section name="Core tools" id="{D80B39FB-969B-4846-A730-0203C9C9B3EA}">
          <p14:sldIdLst>
            <p14:sldId id="374"/>
            <p14:sldId id="377"/>
          </p14:sldIdLst>
        </p14:section>
        <p14:section name="Ideation" id="{8273AAA4-6FB4-4615-AE42-FDCB7ED5D461}">
          <p14:sldIdLst>
            <p14:sldId id="379"/>
            <p14:sldId id="401"/>
            <p14:sldId id="395"/>
          </p14:sldIdLst>
        </p14:section>
        <p14:section name="Case studies" id="{B6A6AB37-C794-46D9-B523-A514D092D678}">
          <p14:sldIdLst>
            <p14:sldId id="380"/>
            <p14:sldId id="382"/>
            <p14:sldId id="383"/>
          </p14:sldIdLst>
        </p14:section>
        <p14:section name="Conclusion" id="{1D8D34C6-39CF-4C0A-B69E-5FE9B224F64B}">
          <p14:sldIdLst>
            <p14:sldId id="381"/>
            <p14:sldId id="402"/>
          </p14:sldIdLst>
        </p14:section>
        <p14:section name="Bibliography" id="{B3DE94D3-2A06-4A04-8ED8-32B81FACAAE4}">
          <p14:sldIdLst>
            <p14:sldId id="375"/>
            <p14:sldId id="376"/>
            <p14:sldId id="259"/>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70"/>
            <p14:sldId id="257"/>
            <p14:sldId id="360"/>
            <p14:sldId id="471"/>
            <p14:sldId id="472"/>
            <p14:sldId id="473"/>
            <p14:sldId id="474"/>
            <p14:sldId id="475"/>
            <p14:sldId id="476"/>
            <p14:sldId id="477"/>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348"/>
            <p14:sldId id="442"/>
            <p14:sldId id="443"/>
            <p14:sldId id="444"/>
            <p14:sldId id="445"/>
            <p14:sldId id="446"/>
            <p14:sldId id="447"/>
            <p14:sldId id="448"/>
            <p14:sldId id="449"/>
            <p14:sldId id="450"/>
            <p14:sldId id="451"/>
            <p14:sldId id="349"/>
            <p14:sldId id="452"/>
            <p14:sldId id="453"/>
            <p14:sldId id="454"/>
            <p14:sldId id="455"/>
            <p14:sldId id="456"/>
            <p14:sldId id="457"/>
            <p14:sldId id="458"/>
            <p14:sldId id="459"/>
            <p14:sldId id="460"/>
            <p14:sldId id="461"/>
            <p14:sldId id="462"/>
            <p14:sldId id="463"/>
            <p14:sldId id="464"/>
            <p14:sldId id="465"/>
            <p14:sldId id="466"/>
            <p14:sldId id="260"/>
            <p14:sldId id="467"/>
            <p14:sldId id="468"/>
            <p14:sldId id="4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39FDBE-F183-F3AB-CC6F-C32693737538}" name="Katie Hardy-Jensen" initials="KH" userId="S::Katie.Hardy-Jensen@wrasac.org.uk::0b3f0c14-1b6f-4fb3-bb70-efc4702ca8d3" providerId="AD"/>
  <p188:author id="{4FE7A2E4-3212-3B79-A367-1A4763F3F1A2}" name="Emma Hoskins" initials="EH" userId="S::emma.hoskins@wrasac.org.uk::d821d7a7-f50a-4bf0-81f8-4a85132070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E77"/>
    <a:srgbClr val="A3FFE0"/>
    <a:srgbClr val="D5FFF1"/>
    <a:srgbClr val="8FF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CBB25-04DF-49D2-A46E-EE4D28777FC2}" v="1" dt="2024-09-24T15:20:27.358"/>
    <p1510:client id="{5EED8C52-FAF8-4BEF-9614-00F60B625A96}" v="495" dt="2024-09-23T20:18:12.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viewProps" Target="viewProps.xml"/><Relationship Id="rId203"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presProps" Target="presProps.xml"/><Relationship Id="rId202"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s>
</file>

<file path=ppt/comments/modernComment_1BC_1C2F076F.xml><?xml version="1.0" encoding="utf-8"?>
<p188:cmLst xmlns:a="http://schemas.openxmlformats.org/drawingml/2006/main" xmlns:r="http://schemas.openxmlformats.org/officeDocument/2006/relationships" xmlns:p188="http://schemas.microsoft.com/office/powerpoint/2018/8/main">
  <p188:cm id="{832F82CA-A905-4C94-BD22-A29AA64B00E4}" authorId="{4FE7A2E4-3212-3B79-A367-1A4763F3F1A2}" created="2024-09-18T12:09:44.770">
    <pc:sldMkLst xmlns:pc="http://schemas.microsoft.com/office/powerpoint/2013/main/command">
      <pc:docMk/>
      <pc:sldMk cId="472844143" sldId="277"/>
    </pc:sldMkLst>
    <p188:replyLst>
      <p188:reply id="{B2E88A8F-8A97-48C1-9FB6-A59BAEEBB775}" authorId="{1B39FDBE-F183-F3AB-CC6F-C32693737538}" created="2024-09-18T13:09:31.925">
        <p188:txBody>
          <a:bodyPr/>
          <a:lstStyle/>
          <a:p>
            <a:r>
              <a:rPr lang="en-GB"/>
              <a:t>[@Emma Hoskins]  I was just thinking about this as I was walking back I have them on my pad but not updated them sorry will do that now </a:t>
            </a:r>
          </a:p>
        </p188:txBody>
      </p188:reply>
      <p188:reply id="{A6403F31-D54D-480D-A754-C33FDEFBE816}" authorId="{4FE7A2E4-3212-3B79-A367-1A4763F3F1A2}" created="2024-09-18T13:32:43.442">
        <p188:txBody>
          <a:bodyPr/>
          <a:lstStyle/>
          <a:p>
            <a:r>
              <a:rPr lang="en-US"/>
              <a:t>have done this :)</a:t>
            </a:r>
          </a:p>
        </p188:txBody>
      </p188:reply>
    </p188:replyLst>
    <p188:txBody>
      <a:bodyPr/>
      <a:lstStyle/>
      <a:p>
        <a:r>
          <a:rPr lang="en-US"/>
          <a:t>breakdown of SV stats show different years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1" csCatId="colorful" phldr="1"/>
      <dgm:spPr/>
      <dgm:t>
        <a:bodyPr rtlCol="0"/>
        <a:lstStyle/>
        <a:p>
          <a:pPr rtl="0"/>
          <a:endParaRPr lang="en-US"/>
        </a:p>
      </dgm:t>
    </dgm:pt>
    <dgm:pt modelId="{4259F840-24E7-476F-9F30-482E46395856}">
      <dgm:prSet phldrT="[Text]"/>
      <dgm:spPr>
        <a:solidFill>
          <a:schemeClr val="accent1"/>
        </a:solidFill>
        <a:ln>
          <a:solidFill>
            <a:schemeClr val="accent1"/>
          </a:solidFill>
        </a:ln>
      </dgm:spPr>
      <dgm:t>
        <a:bodyPr rtlCol="0"/>
        <a:lstStyle/>
        <a:p>
          <a:pPr rtl="0"/>
          <a:r>
            <a:rPr lang="en-GB" noProof="0"/>
            <a:t>Empathy mapping</a:t>
          </a:r>
        </a:p>
      </dgm:t>
    </dgm:pt>
    <dgm:pt modelId="{FCE8068D-7E50-4749-A8D0-ADEDAC5637B3}" type="parTrans" cxnId="{42EE41D1-3C16-4937-BB38-B076896C09A0}">
      <dgm:prSet/>
      <dgm:spPr/>
      <dgm:t>
        <a:bodyPr rtlCol="0"/>
        <a:lstStyle/>
        <a:p>
          <a:pPr rtl="0"/>
          <a:endParaRPr lang="en-GB" noProof="0"/>
        </a:p>
      </dgm:t>
    </dgm:pt>
    <dgm:pt modelId="{DCC444A4-F20A-48F5-A61E-47BFFF185A57}" type="sibTrans" cxnId="{42EE41D1-3C16-4937-BB38-B076896C09A0}">
      <dgm:prSet/>
      <dgm:spPr/>
      <dgm:t>
        <a:bodyPr rtlCol="0"/>
        <a:lstStyle/>
        <a:p>
          <a:pPr rtl="0"/>
          <a:endParaRPr lang="en-GB" noProof="0"/>
        </a:p>
      </dgm:t>
    </dgm:pt>
    <dgm:pt modelId="{B54C8F6C-BE1E-4EAB-B7A0-48DE01FFAA36}">
      <dgm:prSet phldrT="[Text]"/>
      <dgm:spPr/>
      <dgm:t>
        <a:bodyPr rtlCol="0"/>
        <a:lstStyle/>
        <a:p>
          <a:pPr rtl="0"/>
          <a:r>
            <a:rPr lang="en-GB" noProof="0" dirty="0"/>
            <a:t>We started the project with empathy mapping which allowed us to  find out about those  who will use the feedback process.</a:t>
          </a:r>
        </a:p>
      </dgm:t>
    </dgm:pt>
    <dgm:pt modelId="{8DE7CD45-B7C0-432E-B819-6A7D97E31315}" type="parTrans" cxnId="{770CA1CC-3DDD-451E-AE83-A71CA570260C}">
      <dgm:prSet/>
      <dgm:spPr/>
      <dgm:t>
        <a:bodyPr rtlCol="0"/>
        <a:lstStyle/>
        <a:p>
          <a:pPr rtl="0"/>
          <a:endParaRPr lang="en-GB" noProof="0"/>
        </a:p>
      </dgm:t>
    </dgm:pt>
    <dgm:pt modelId="{C33B8BEF-A818-4A2F-A99A-E2B29895E184}" type="sibTrans" cxnId="{770CA1CC-3DDD-451E-AE83-A71CA570260C}">
      <dgm:prSet/>
      <dgm:spPr/>
      <dgm:t>
        <a:bodyPr rtlCol="0"/>
        <a:lstStyle/>
        <a:p>
          <a:pPr rtl="0"/>
          <a:endParaRPr lang="en-GB" noProof="0"/>
        </a:p>
      </dgm:t>
    </dgm:pt>
    <dgm:pt modelId="{A4C0B4E4-70AD-4901-9E3F-7EA25DD6DAA1}">
      <dgm:prSet phldrT="[Text]"/>
      <dgm:spPr/>
      <dgm:t>
        <a:bodyPr rtlCol="0"/>
        <a:lstStyle/>
        <a:p>
          <a:pPr rtl="0"/>
          <a:r>
            <a:rPr lang="en-GB" b="0" i="0" u="none" noProof="0" dirty="0"/>
            <a:t>We created personas to define the problem by using information found within the empathy mapping through personas </a:t>
          </a:r>
        </a:p>
        <a:p>
          <a:pPr rtl="0"/>
          <a:r>
            <a:rPr lang="en-GB" b="0" i="0" u="none" noProof="0" dirty="0"/>
            <a:t>“Personas are fictional characterisations drawn from research data.  They are not preconceived stereotypes; they are archetypes borne of careful study” (Luma Institute, 2012)</a:t>
          </a:r>
          <a:endParaRPr lang="en-GB" noProof="0" dirty="0"/>
        </a:p>
      </dgm:t>
    </dgm:pt>
    <dgm:pt modelId="{701D9033-BAD3-4299-933F-A47AFDC2ECD0}" type="parTrans" cxnId="{5E74CB62-E52E-4CEE-8AA1-9812BFC0D67E}">
      <dgm:prSet/>
      <dgm:spPr/>
      <dgm:t>
        <a:bodyPr rtlCol="0"/>
        <a:lstStyle/>
        <a:p>
          <a:pPr rtl="0"/>
          <a:endParaRPr lang="en-GB" noProof="0"/>
        </a:p>
      </dgm:t>
    </dgm:pt>
    <dgm:pt modelId="{657DB10D-2517-48AA-B970-6D815DBD4123}" type="sibTrans" cxnId="{5E74CB62-E52E-4CEE-8AA1-9812BFC0D67E}">
      <dgm:prSet/>
      <dgm:spPr/>
      <dgm:t>
        <a:bodyPr rtlCol="0"/>
        <a:lstStyle/>
        <a:p>
          <a:pPr rtl="0"/>
          <a:endParaRPr lang="en-GB" noProof="0"/>
        </a:p>
      </dgm:t>
    </dgm:pt>
    <dgm:pt modelId="{87BF7896-20EA-4E8F-B6F4-A34EC5C9CB50}">
      <dgm:prSet phldrT="[Text]"/>
      <dgm:spPr>
        <a:solidFill>
          <a:srgbClr val="FFC000"/>
        </a:solidFill>
        <a:ln>
          <a:solidFill>
            <a:schemeClr val="accent5"/>
          </a:solidFill>
        </a:ln>
      </dgm:spPr>
      <dgm:t>
        <a:bodyPr rtlCol="0"/>
        <a:lstStyle/>
        <a:p>
          <a:pPr rtl="0"/>
          <a:r>
            <a:rPr lang="en-GB" noProof="0"/>
            <a:t>ABC avalanche</a:t>
          </a:r>
        </a:p>
      </dgm:t>
    </dgm:pt>
    <dgm:pt modelId="{05E47BA5-F724-4AEE-9B5B-401F18E028E6}" type="parTrans" cxnId="{92330C11-C197-4512-BDA4-8D8A69AF7D1C}">
      <dgm:prSet/>
      <dgm:spPr/>
      <dgm:t>
        <a:bodyPr rtlCol="0"/>
        <a:lstStyle/>
        <a:p>
          <a:pPr rtl="0"/>
          <a:endParaRPr lang="en-GB" noProof="0"/>
        </a:p>
      </dgm:t>
    </dgm:pt>
    <dgm:pt modelId="{D63CE73E-35DE-48C3-8753-7648BC953C0D}" type="sibTrans" cxnId="{92330C11-C197-4512-BDA4-8D8A69AF7D1C}">
      <dgm:prSet/>
      <dgm:spPr/>
      <dgm:t>
        <a:bodyPr rtlCol="0"/>
        <a:lstStyle/>
        <a:p>
          <a:pPr rtl="0"/>
          <a:endParaRPr lang="en-GB" noProof="0"/>
        </a:p>
      </dgm:t>
    </dgm:pt>
    <dgm:pt modelId="{43CBB0A2-9D75-4264-8A30-3E8974B40658}">
      <dgm:prSet phldrT="[Text]"/>
      <dgm:spPr/>
      <dgm:t>
        <a:bodyPr rtlCol="0"/>
        <a:lstStyle/>
        <a:p>
          <a:pPr rtl="0"/>
          <a:r>
            <a:rPr lang="en-GB" b="0" i="0" u="none" noProof="0" dirty="0"/>
            <a:t>By the point,  we will have identified the problem and are now looking at developing a solution.  ABC avalanche was one of the methods to generate ideas.</a:t>
          </a:r>
          <a:endParaRPr lang="en-GB" noProof="0" dirty="0"/>
        </a:p>
      </dgm:t>
    </dgm:pt>
    <dgm:pt modelId="{F806E590-5F8E-48A1-96AC-9E738290D2ED}" type="parTrans" cxnId="{4D2DF581-8128-4440-9E51-29109DC6ED52}">
      <dgm:prSet/>
      <dgm:spPr/>
      <dgm:t>
        <a:bodyPr rtlCol="0"/>
        <a:lstStyle/>
        <a:p>
          <a:pPr rtl="0"/>
          <a:endParaRPr lang="en-GB" noProof="0"/>
        </a:p>
      </dgm:t>
    </dgm:pt>
    <dgm:pt modelId="{20F77EFB-335C-4BC3-AD95-8421EDF343E6}" type="sibTrans" cxnId="{4D2DF581-8128-4440-9E51-29109DC6ED52}">
      <dgm:prSet/>
      <dgm:spPr/>
      <dgm:t>
        <a:bodyPr rtlCol="0"/>
        <a:lstStyle/>
        <a:p>
          <a:pPr rtl="0"/>
          <a:endParaRPr lang="en-GB" noProof="0"/>
        </a:p>
      </dgm:t>
    </dgm:pt>
    <dgm:pt modelId="{660CF888-26B9-4DCA-B7E0-A150825288D0}">
      <dgm:prSet phldrT="[Text]"/>
      <dgm:spPr>
        <a:solidFill>
          <a:srgbClr val="FF0000"/>
        </a:solidFill>
        <a:ln>
          <a:solidFill>
            <a:schemeClr val="accent6"/>
          </a:solidFill>
        </a:ln>
      </dgm:spPr>
      <dgm:t>
        <a:bodyPr rtlCol="0"/>
        <a:lstStyle/>
        <a:p>
          <a:pPr rtl="0"/>
          <a:r>
            <a:rPr lang="en-GB" noProof="0"/>
            <a:t>Prototyping</a:t>
          </a:r>
        </a:p>
      </dgm:t>
    </dgm:pt>
    <dgm:pt modelId="{C1C2508F-5620-49AF-BFC7-5EF96CC474E3}" type="parTrans" cxnId="{947C7663-DE86-43C7-B3C9-9F5928A23C68}">
      <dgm:prSet/>
      <dgm:spPr/>
      <dgm:t>
        <a:bodyPr rtlCol="0"/>
        <a:lstStyle/>
        <a:p>
          <a:pPr rtl="0"/>
          <a:endParaRPr lang="en-GB" noProof="0"/>
        </a:p>
      </dgm:t>
    </dgm:pt>
    <dgm:pt modelId="{197B6A99-6CC2-49FD-8495-CB34839ABB2C}" type="sibTrans" cxnId="{947C7663-DE86-43C7-B3C9-9F5928A23C68}">
      <dgm:prSet/>
      <dgm:spPr/>
      <dgm:t>
        <a:bodyPr rtlCol="0"/>
        <a:lstStyle/>
        <a:p>
          <a:pPr rtl="0"/>
          <a:endParaRPr lang="en-GB" noProof="0"/>
        </a:p>
      </dgm:t>
    </dgm:pt>
    <dgm:pt modelId="{BA1616FF-810F-45C9-9A2F-AC41CB3CC6BC}">
      <dgm:prSet phldrT="[Text]"/>
      <dgm:spPr/>
      <dgm:t>
        <a:bodyPr rtlCol="0"/>
        <a:lstStyle/>
        <a:p>
          <a:pPr rtl="0"/>
          <a:r>
            <a:rPr lang="en-GB" b="0" i="0" u="none" noProof="0" dirty="0"/>
            <a:t>Prototyping  allowed us to distil the concepts and ideas we have produced and test it, to finesse and finalise.  </a:t>
          </a:r>
          <a:endParaRPr lang="en-GB" noProof="0" dirty="0"/>
        </a:p>
      </dgm:t>
    </dgm:pt>
    <dgm:pt modelId="{9544FBF8-477A-41E1-A1AC-3D721A7822EB}" type="parTrans" cxnId="{BA5CF126-908D-4215-B2E2-AF7012301DA0}">
      <dgm:prSet/>
      <dgm:spPr/>
      <dgm:t>
        <a:bodyPr rtlCol="0"/>
        <a:lstStyle/>
        <a:p>
          <a:pPr rtl="0"/>
          <a:endParaRPr lang="en-GB" noProof="0"/>
        </a:p>
      </dgm:t>
    </dgm:pt>
    <dgm:pt modelId="{6F62B292-7542-4770-A5DA-AD6E93F9642D}" type="sibTrans" cxnId="{BA5CF126-908D-4215-B2E2-AF7012301DA0}">
      <dgm:prSet/>
      <dgm:spPr/>
      <dgm:t>
        <a:bodyPr rtlCol="0"/>
        <a:lstStyle/>
        <a:p>
          <a:pPr rtl="0"/>
          <a:endParaRPr lang="en-GB" noProof="0"/>
        </a:p>
      </dgm:t>
    </dgm:pt>
    <dgm:pt modelId="{E4033A39-DCC4-4038-9562-AEDDBBB37A99}">
      <dgm:prSet phldrT="[Text]"/>
      <dgm:spPr>
        <a:solidFill>
          <a:schemeClr val="accent4"/>
        </a:solidFill>
        <a:ln>
          <a:solidFill>
            <a:schemeClr val="accent4"/>
          </a:solidFill>
        </a:ln>
      </dgm:spPr>
      <dgm:t>
        <a:bodyPr rtlCol="0"/>
        <a:lstStyle/>
        <a:p>
          <a:pPr rtl="0"/>
          <a:r>
            <a:rPr lang="en-GB" noProof="0"/>
            <a:t>Personas</a:t>
          </a:r>
        </a:p>
      </dgm:t>
    </dgm:pt>
    <dgm:pt modelId="{80AB0E5B-0C58-465D-A545-5B21133D2849}" type="sibTrans" cxnId="{32EF2862-2950-4DF8-BEA8-CD19460CCA31}">
      <dgm:prSet/>
      <dgm:spPr/>
      <dgm:t>
        <a:bodyPr rtlCol="0"/>
        <a:lstStyle/>
        <a:p>
          <a:pPr rtl="0"/>
          <a:endParaRPr lang="en-GB" noProof="0"/>
        </a:p>
      </dgm:t>
    </dgm:pt>
    <dgm:pt modelId="{048EEAE6-78BA-4B00-B7BB-9C22DBB1E8F4}" type="parTrans" cxnId="{32EF2862-2950-4DF8-BEA8-CD19460CCA31}">
      <dgm:prSet/>
      <dgm:spPr/>
      <dgm:t>
        <a:bodyPr rtlCol="0"/>
        <a:lstStyle/>
        <a:p>
          <a:pPr rtl="0"/>
          <a:endParaRPr lang="en-GB" noProof="0"/>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4">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4">
        <dgm:presLayoutVars>
          <dgm:bulletEnabled val="1"/>
        </dgm:presLayoutVars>
      </dgm:prSet>
      <dgm:spPr/>
    </dgm:pt>
    <dgm:pt modelId="{6BA46904-CB7C-4538-BD49-D3891EF19552}" type="pres">
      <dgm:prSet presAssocID="{4259F840-24E7-476F-9F30-482E46395856}" presName="ConnectLine1" presStyleLbl="sibTrans1D1" presStyleIdx="0" presStyleCnt="4"/>
      <dgm:spPr>
        <a:noFill/>
        <a:ln w="6350" cap="flat" cmpd="sng" algn="ctr">
          <a:solidFill>
            <a:schemeClr val="accent1"/>
          </a:solidFill>
          <a:prstDash val="dash"/>
          <a:miter lim="800000"/>
        </a:ln>
        <a:effectLst/>
      </dgm:spPr>
    </dgm:pt>
    <dgm:pt modelId="{049FDBD0-77FE-49D1-A275-A272C8C5E426}" type="pres">
      <dgm:prSet presAssocID="{4259F840-24E7-476F-9F30-482E46395856}" presName="ConnectLineEnd1" presStyleLbl="lnNode1" presStyleIdx="0" presStyleCnt="4"/>
      <dgm:spPr>
        <a:solidFill>
          <a:schemeClr val="accent1"/>
        </a:solidFill>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4">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4">
        <dgm:presLayoutVars>
          <dgm:bulletEnabled val="1"/>
        </dgm:presLayoutVars>
      </dgm:prSet>
      <dgm:spPr/>
    </dgm:pt>
    <dgm:pt modelId="{080474C8-0FEA-4FD1-97F1-0978CFB4A37F}" type="pres">
      <dgm:prSet presAssocID="{E4033A39-DCC4-4038-9562-AEDDBBB37A99}" presName="ConnectLine1" presStyleLbl="sibTrans1D1" presStyleIdx="1" presStyleCnt="4"/>
      <dgm:spPr>
        <a:noFill/>
        <a:ln w="6350" cap="flat" cmpd="sng" algn="ctr">
          <a:solidFill>
            <a:schemeClr val="accent4"/>
          </a:solidFill>
          <a:prstDash val="dash"/>
          <a:miter lim="800000"/>
        </a:ln>
        <a:effectLst/>
      </dgm:spPr>
    </dgm:pt>
    <dgm:pt modelId="{4797FB61-2602-4A58-81E6-6F133DB1E419}" type="pres">
      <dgm:prSet presAssocID="{E4033A39-DCC4-4038-9562-AEDDBBB37A99}" presName="ConnectLineEnd1" presStyleLbl="lnNode1" presStyleIdx="1" presStyleCnt="4"/>
      <dgm:spPr>
        <a:solidFill>
          <a:schemeClr val="accent4"/>
        </a:solidFill>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4">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4">
        <dgm:presLayoutVars>
          <dgm:bulletEnabled val="1"/>
        </dgm:presLayoutVars>
      </dgm:prSet>
      <dgm:spPr/>
    </dgm:pt>
    <dgm:pt modelId="{89759DE5-9F8A-470E-A6D8-F13BB4DEE93D}" type="pres">
      <dgm:prSet presAssocID="{87BF7896-20EA-4E8F-B6F4-A34EC5C9CB50}" presName="ConnectLine1" presStyleLbl="sibTrans1D1" presStyleIdx="2" presStyleCnt="4"/>
      <dgm:spPr>
        <a:noFill/>
        <a:ln w="6350" cap="flat" cmpd="sng" algn="ctr">
          <a:solidFill>
            <a:schemeClr val="accent5"/>
          </a:solidFill>
          <a:prstDash val="dash"/>
          <a:miter lim="800000"/>
        </a:ln>
        <a:effectLst/>
      </dgm:spPr>
    </dgm:pt>
    <dgm:pt modelId="{07CCF286-8B46-4A20-ACAC-84BA2D6EFBBC}" type="pres">
      <dgm:prSet presAssocID="{87BF7896-20EA-4E8F-B6F4-A34EC5C9CB50}" presName="ConnectLineEnd1" presStyleLbl="lnNode1" presStyleIdx="2" presStyleCnt="4"/>
      <dgm:spPr>
        <a:solidFill>
          <a:schemeClr val="accent5"/>
        </a:solidFill>
      </dgm:spPr>
    </dgm:pt>
    <dgm:pt modelId="{4624FC32-5405-42B1-B5CC-DF0659852A58}" type="pres">
      <dgm:prSet presAssocID="{87BF7896-20EA-4E8F-B6F4-A34EC5C9CB50}" presName="EmptyPane1" presStyleCnt="0"/>
      <dgm:spPr/>
    </dgm:pt>
    <dgm:pt modelId="{59F6C2B0-B773-4ADB-86AA-E3CF7680518A}" type="pres">
      <dgm:prSet presAssocID="{D63CE73E-35DE-48C3-8753-7648BC953C0D}" presName="spaceBetweenRectangles1" presStyleCnt="0"/>
      <dgm:spPr/>
    </dgm:pt>
    <dgm:pt modelId="{B0E1F84C-D563-44BC-8BD7-46D8F837902A}" type="pres">
      <dgm:prSet presAssocID="{660CF888-26B9-4DCA-B7E0-A150825288D0}" presName="composite1" presStyleCnt="0"/>
      <dgm:spPr/>
    </dgm:pt>
    <dgm:pt modelId="{AA687F1E-592A-4A16-9630-0E0C2D82BDEC}" type="pres">
      <dgm:prSet presAssocID="{660CF888-26B9-4DCA-B7E0-A150825288D0}" presName="parent1" presStyleLbl="alignNode1" presStyleIdx="3" presStyleCnt="4">
        <dgm:presLayoutVars>
          <dgm:chMax val="1"/>
          <dgm:chPref val="1"/>
          <dgm:bulletEnabled val="1"/>
        </dgm:presLayoutVars>
      </dgm:prSet>
      <dgm:spPr/>
    </dgm:pt>
    <dgm:pt modelId="{36210ACA-E081-40B5-87EC-500863B13ADD}" type="pres">
      <dgm:prSet presAssocID="{660CF888-26B9-4DCA-B7E0-A150825288D0}" presName="Childtext1" presStyleLbl="revTx" presStyleIdx="3" presStyleCnt="4">
        <dgm:presLayoutVars>
          <dgm:bulletEnabled val="1"/>
        </dgm:presLayoutVars>
      </dgm:prSet>
      <dgm:spPr/>
    </dgm:pt>
    <dgm:pt modelId="{EA3C7446-024E-4EEF-BED4-FFB1F2246CF3}" type="pres">
      <dgm:prSet presAssocID="{660CF888-26B9-4DCA-B7E0-A150825288D0}" presName="ConnectLine1" presStyleLbl="sibTrans1D1" presStyleIdx="3" presStyleCnt="4"/>
      <dgm:spPr>
        <a:noFill/>
        <a:ln w="6350" cap="flat" cmpd="sng" algn="ctr">
          <a:solidFill>
            <a:schemeClr val="accent6"/>
          </a:solidFill>
          <a:prstDash val="dash"/>
          <a:miter lim="800000"/>
        </a:ln>
        <a:effectLst/>
      </dgm:spPr>
    </dgm:pt>
    <dgm:pt modelId="{FDC60305-8FBB-44FD-9B53-CDBFE9F7FDD0}" type="pres">
      <dgm:prSet presAssocID="{660CF888-26B9-4DCA-B7E0-A150825288D0}" presName="ConnectLineEnd1" presStyleLbl="lnNode1" presStyleIdx="3" presStyleCnt="4"/>
      <dgm:spPr>
        <a:solidFill>
          <a:schemeClr val="accent6"/>
        </a:solidFill>
        <a:ln>
          <a:noFill/>
        </a:ln>
      </dgm:spPr>
    </dgm:pt>
    <dgm:pt modelId="{24F9A8F5-7105-4D28-A633-EB8EEF371211}" type="pres">
      <dgm:prSet presAssocID="{660CF888-26B9-4DCA-B7E0-A150825288D0}" presName="EmptyPane1" presStyleCnt="0"/>
      <dgm:spPr/>
    </dgm:pt>
  </dgm:ptLst>
  <dgm:cxnLst>
    <dgm:cxn modelId="{0943B00B-58A1-4FF5-9E44-5C479145B02B}" type="presOf" srcId="{87BF7896-20EA-4E8F-B6F4-A34EC5C9CB50}" destId="{9D82041D-873A-4600-A9C7-C0A0ADFB138B}"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BA5CF126-908D-4215-B2E2-AF7012301DA0}" srcId="{660CF888-26B9-4DCA-B7E0-A150825288D0}" destId="{BA1616FF-810F-45C9-9A2F-AC41CB3CC6BC}" srcOrd="0" destOrd="0" parTransId="{9544FBF8-477A-41E1-A1AC-3D721A7822EB}" sibTransId="{6F62B292-7542-4770-A5DA-AD6E93F9642D}"/>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947C7663-DE86-43C7-B3C9-9F5928A23C68}" srcId="{E5B2E815-0D19-41DC-B01B-4D608769620A}" destId="{660CF888-26B9-4DCA-B7E0-A150825288D0}" srcOrd="3" destOrd="0" parTransId="{C1C2508F-5620-49AF-BFC7-5EF96CC474E3}" sibTransId="{197B6A99-6CC2-49FD-8495-CB34839ABB2C}"/>
    <dgm:cxn modelId="{B7BDCA73-65C2-4BF5-93F0-7A3D442F0CF3}" type="presOf" srcId="{BA1616FF-810F-45C9-9A2F-AC41CB3CC6BC}" destId="{36210ACA-E081-40B5-87EC-500863B13ADD}"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CEC8B788-971E-422E-A8E4-A00BBB2E51D9}" type="presOf" srcId="{660CF888-26B9-4DCA-B7E0-A150825288D0}" destId="{AA687F1E-592A-4A16-9630-0E0C2D82BDEC}" srcOrd="0" destOrd="0" presId="urn:microsoft.com/office/officeart/2016/7/layout/RoundedRectangleTimeline"/>
    <dgm:cxn modelId="{958FAF8F-A77F-4AE4-A72A-8E643FA277FD}" type="presOf" srcId="{B54C8F6C-BE1E-4EAB-B7A0-48DE01FFAA36}" destId="{45A02F84-C6CB-43F5-AEE4-3EA66C2BD25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CAF19795-26FD-4CD9-8E3B-7E7899F5E3D0}" type="presOf" srcId="{4259F840-24E7-476F-9F30-482E46395856}" destId="{E088D226-49D7-4C30-90DC-CA1755D98829}" srcOrd="0" destOrd="0" presId="urn:microsoft.com/office/officeart/2016/7/layout/RoundedRectangleTimeline"/>
    <dgm:cxn modelId="{AC2FC1A2-CF44-4033-8AAE-31C98C976AAD}" type="presOf" srcId="{E4033A39-DCC4-4038-9562-AEDDBBB37A99}" destId="{539615E2-3277-4D8E-8484-FF5088C8BF01}" srcOrd="0" destOrd="0" presId="urn:microsoft.com/office/officeart/2016/7/layout/RoundedRectangleTimeline"/>
    <dgm:cxn modelId="{941106B6-136C-474C-97D6-48D5BA0F2412}" type="presOf" srcId="{A4C0B4E4-70AD-4901-9E3F-7EA25DD6DAA1}" destId="{FEBD3C2A-A340-470A-A475-AE614EA07678}" srcOrd="0" destOrd="0" presId="urn:microsoft.com/office/officeart/2016/7/layout/RoundedRectangleTimeline"/>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0CA390ED-20D0-4931-9ED2-39898E967B4E}" type="presOf" srcId="{43CBB0A2-9D75-4264-8A30-3E8974B40658}" destId="{80CDBBF8-C6B4-4166-87C1-DC9120CC7586}" srcOrd="0" destOrd="0" presId="urn:microsoft.com/office/officeart/2016/7/layout/RoundedRectangleTimeline"/>
    <dgm:cxn modelId="{5354664C-1324-42A2-8E0C-8A734126CEDC}" type="presParOf" srcId="{196C9F68-3606-4282-A4C6-4485F1280B5F}" destId="{68D8AC18-502F-4825-B069-75605ADB3A40}" srcOrd="0" destOrd="0" presId="urn:microsoft.com/office/officeart/2016/7/layout/RoundedRectangleTimeline"/>
    <dgm:cxn modelId="{6348195D-50D8-4550-9B41-00B3DA9EB427}" type="presParOf" srcId="{68D8AC18-502F-4825-B069-75605ADB3A40}" destId="{E088D226-49D7-4C30-90DC-CA1755D98829}" srcOrd="0" destOrd="0" presId="urn:microsoft.com/office/officeart/2016/7/layout/RoundedRectangleTimeline"/>
    <dgm:cxn modelId="{C6708436-4913-4A18-9057-022E1E45D775}" type="presParOf" srcId="{68D8AC18-502F-4825-B069-75605ADB3A40}" destId="{45A02F84-C6CB-43F5-AEE4-3EA66C2BD25F}" srcOrd="1" destOrd="0" presId="urn:microsoft.com/office/officeart/2016/7/layout/RoundedRectangleTimeline"/>
    <dgm:cxn modelId="{5B4CF8B4-5862-4F3D-A120-627665A45E68}" type="presParOf" srcId="{68D8AC18-502F-4825-B069-75605ADB3A40}" destId="{6BA46904-CB7C-4538-BD49-D3891EF19552}" srcOrd="2" destOrd="0" presId="urn:microsoft.com/office/officeart/2016/7/layout/RoundedRectangleTimeline"/>
    <dgm:cxn modelId="{FFB4B971-221D-492E-BC0D-36F39758451A}" type="presParOf" srcId="{68D8AC18-502F-4825-B069-75605ADB3A40}" destId="{049FDBD0-77FE-49D1-A275-A272C8C5E426}" srcOrd="3" destOrd="0" presId="urn:microsoft.com/office/officeart/2016/7/layout/RoundedRectangleTimeline"/>
    <dgm:cxn modelId="{7B503000-2C47-4DD5-B24B-D6052C4C3CDE}" type="presParOf" srcId="{68D8AC18-502F-4825-B069-75605ADB3A40}" destId="{CB26EA94-33BB-4F98-9E1E-2237D4831263}" srcOrd="4" destOrd="0" presId="urn:microsoft.com/office/officeart/2016/7/layout/RoundedRectangleTimeline"/>
    <dgm:cxn modelId="{DE78CEF1-BE43-4E5A-9C91-92F8289167D0}" type="presParOf" srcId="{196C9F68-3606-4282-A4C6-4485F1280B5F}" destId="{606F1DBF-510E-4065-ACCB-3EBDA85CFB92}" srcOrd="1" destOrd="0" presId="urn:microsoft.com/office/officeart/2016/7/layout/RoundedRectangleTimeline"/>
    <dgm:cxn modelId="{74F95C78-3813-45AA-932B-C94A3B7513CB}" type="presParOf" srcId="{196C9F68-3606-4282-A4C6-4485F1280B5F}" destId="{07989479-D1A2-4D15-AA3A-B0CFFB9F91D9}" srcOrd="2" destOrd="0" presId="urn:microsoft.com/office/officeart/2016/7/layout/RoundedRectangleTimeline"/>
    <dgm:cxn modelId="{78714377-12E6-4F42-93F8-20E6C58A5CEA}" type="presParOf" srcId="{07989479-D1A2-4D15-AA3A-B0CFFB9F91D9}" destId="{539615E2-3277-4D8E-8484-FF5088C8BF01}" srcOrd="0" destOrd="0" presId="urn:microsoft.com/office/officeart/2016/7/layout/RoundedRectangleTimeline"/>
    <dgm:cxn modelId="{B18F6382-7271-4A16-839E-8201B423722C}" type="presParOf" srcId="{07989479-D1A2-4D15-AA3A-B0CFFB9F91D9}" destId="{FEBD3C2A-A340-470A-A475-AE614EA07678}" srcOrd="1" destOrd="0" presId="urn:microsoft.com/office/officeart/2016/7/layout/RoundedRectangleTimeline"/>
    <dgm:cxn modelId="{1FCB7BE4-0603-4EFE-8008-2BFEFE000DC7}" type="presParOf" srcId="{07989479-D1A2-4D15-AA3A-B0CFFB9F91D9}" destId="{080474C8-0FEA-4FD1-97F1-0978CFB4A37F}" srcOrd="2" destOrd="0" presId="urn:microsoft.com/office/officeart/2016/7/layout/RoundedRectangleTimeline"/>
    <dgm:cxn modelId="{FFACD6D5-3CE9-42AD-947E-A78AEF95B8FB}" type="presParOf" srcId="{07989479-D1A2-4D15-AA3A-B0CFFB9F91D9}" destId="{4797FB61-2602-4A58-81E6-6F133DB1E419}" srcOrd="3" destOrd="0" presId="urn:microsoft.com/office/officeart/2016/7/layout/RoundedRectangleTimeline"/>
    <dgm:cxn modelId="{BC46BA3B-AC60-4702-8307-9F913CF4B658}" type="presParOf" srcId="{07989479-D1A2-4D15-AA3A-B0CFFB9F91D9}" destId="{3ADF0AE3-D759-4F4F-8135-572855211847}" srcOrd="4" destOrd="0" presId="urn:microsoft.com/office/officeart/2016/7/layout/RoundedRectangleTimeline"/>
    <dgm:cxn modelId="{C4C49063-100B-4191-B846-2AFDB1730073}" type="presParOf" srcId="{196C9F68-3606-4282-A4C6-4485F1280B5F}" destId="{B0CD7A53-7149-45F2-83E8-36717D7878A1}" srcOrd="3" destOrd="0" presId="urn:microsoft.com/office/officeart/2016/7/layout/RoundedRectangleTimeline"/>
    <dgm:cxn modelId="{46F7084B-A873-4467-94F4-3AD8C57AA15B}" type="presParOf" srcId="{196C9F68-3606-4282-A4C6-4485F1280B5F}" destId="{FB379A6E-C0F9-420B-90FC-2785E757E6AE}" srcOrd="4" destOrd="0" presId="urn:microsoft.com/office/officeart/2016/7/layout/RoundedRectangleTimeline"/>
    <dgm:cxn modelId="{57342C4D-7AF4-4D0C-AB41-7215FDB8FE71}" type="presParOf" srcId="{FB379A6E-C0F9-420B-90FC-2785E757E6AE}" destId="{9D82041D-873A-4600-A9C7-C0A0ADFB138B}" srcOrd="0" destOrd="0" presId="urn:microsoft.com/office/officeart/2016/7/layout/RoundedRectangleTimeline"/>
    <dgm:cxn modelId="{30E8D157-1732-4DB0-8B12-69814E347461}" type="presParOf" srcId="{FB379A6E-C0F9-420B-90FC-2785E757E6AE}" destId="{80CDBBF8-C6B4-4166-87C1-DC9120CC7586}" srcOrd="1" destOrd="0" presId="urn:microsoft.com/office/officeart/2016/7/layout/RoundedRectangleTimeline"/>
    <dgm:cxn modelId="{7E25EDCE-0445-4BA4-987C-8BE2C213576D}" type="presParOf" srcId="{FB379A6E-C0F9-420B-90FC-2785E757E6AE}" destId="{89759DE5-9F8A-470E-A6D8-F13BB4DEE93D}" srcOrd="2" destOrd="0" presId="urn:microsoft.com/office/officeart/2016/7/layout/RoundedRectangleTimeline"/>
    <dgm:cxn modelId="{94CDA7E7-E9EA-4F04-A2A9-1FEA663F463A}" type="presParOf" srcId="{FB379A6E-C0F9-420B-90FC-2785E757E6AE}" destId="{07CCF286-8B46-4A20-ACAC-84BA2D6EFBBC}" srcOrd="3" destOrd="0" presId="urn:microsoft.com/office/officeart/2016/7/layout/RoundedRectangleTimeline"/>
    <dgm:cxn modelId="{2EF8748D-BCF1-428A-92FE-83430C7C7B7A}" type="presParOf" srcId="{FB379A6E-C0F9-420B-90FC-2785E757E6AE}" destId="{4624FC32-5405-42B1-B5CC-DF0659852A58}" srcOrd="4" destOrd="0" presId="urn:microsoft.com/office/officeart/2016/7/layout/RoundedRectangleTimeline"/>
    <dgm:cxn modelId="{EBC6C4B1-C34F-422A-A8DD-FC2F19BCEB5C}" type="presParOf" srcId="{196C9F68-3606-4282-A4C6-4485F1280B5F}" destId="{59F6C2B0-B773-4ADB-86AA-E3CF7680518A}" srcOrd="5" destOrd="0" presId="urn:microsoft.com/office/officeart/2016/7/layout/RoundedRectangleTimeline"/>
    <dgm:cxn modelId="{B44021F9-64F2-42AF-8887-CE643D474544}" type="presParOf" srcId="{196C9F68-3606-4282-A4C6-4485F1280B5F}" destId="{B0E1F84C-D563-44BC-8BD7-46D8F837902A}" srcOrd="6" destOrd="0" presId="urn:microsoft.com/office/officeart/2016/7/layout/RoundedRectangleTimeline"/>
    <dgm:cxn modelId="{FCA62D8C-0836-470B-887D-2F5190C1E251}" type="presParOf" srcId="{B0E1F84C-D563-44BC-8BD7-46D8F837902A}" destId="{AA687F1E-592A-4A16-9630-0E0C2D82BDEC}" srcOrd="0" destOrd="0" presId="urn:microsoft.com/office/officeart/2016/7/layout/RoundedRectangleTimeline"/>
    <dgm:cxn modelId="{4C911D76-BB97-4623-868F-355DF8DF2AAB}" type="presParOf" srcId="{B0E1F84C-D563-44BC-8BD7-46D8F837902A}" destId="{36210ACA-E081-40B5-87EC-500863B13ADD}" srcOrd="1" destOrd="0" presId="urn:microsoft.com/office/officeart/2016/7/layout/RoundedRectangleTimeline"/>
    <dgm:cxn modelId="{C8C41DEA-3865-4846-8FD4-E6DFCC957E91}" type="presParOf" srcId="{B0E1F84C-D563-44BC-8BD7-46D8F837902A}" destId="{EA3C7446-024E-4EEF-BED4-FFB1F2246CF3}" srcOrd="2" destOrd="0" presId="urn:microsoft.com/office/officeart/2016/7/layout/RoundedRectangleTimeline"/>
    <dgm:cxn modelId="{22828323-B902-4F1B-89BB-C3A7000232ED}" type="presParOf" srcId="{B0E1F84C-D563-44BC-8BD7-46D8F837902A}" destId="{FDC60305-8FBB-44FD-9B53-CDBFE9F7FDD0}" srcOrd="3" destOrd="0" presId="urn:microsoft.com/office/officeart/2016/7/layout/RoundedRectangleTimeline"/>
    <dgm:cxn modelId="{1F4954B3-28D9-4959-A137-A17D9A25E472}" type="presParOf" srcId="{B0E1F84C-D563-44BC-8BD7-46D8F837902A}" destId="{24F9A8F5-7105-4D28-A633-EB8EEF371211}"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BD4042-C073-442A-AD24-E5F443883DE1}"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4D2327DE-8B28-4EA7-BBD0-342668042B22}">
      <dgm:prSet/>
      <dgm:spPr/>
      <dgm:t>
        <a:bodyPr/>
        <a:lstStyle/>
        <a:p>
          <a:r>
            <a:rPr lang="en-GB"/>
            <a:t>GBV refers to harmful acts directed at an individual based on their gender or violence that affects persons of a particular gender disproportionately.</a:t>
          </a:r>
          <a:endParaRPr lang="en-US"/>
        </a:p>
      </dgm:t>
    </dgm:pt>
    <dgm:pt modelId="{34EFFEA4-52E5-47A1-832D-D394B0F61D01}" type="parTrans" cxnId="{7B69605A-A25F-4B30-9FF1-5A0E4A7C0E7E}">
      <dgm:prSet/>
      <dgm:spPr/>
      <dgm:t>
        <a:bodyPr/>
        <a:lstStyle/>
        <a:p>
          <a:endParaRPr lang="en-US"/>
        </a:p>
      </dgm:t>
    </dgm:pt>
    <dgm:pt modelId="{1C1D956D-7A5E-4BE1-B4A9-FF373785B2F1}" type="sibTrans" cxnId="{7B69605A-A25F-4B30-9FF1-5A0E4A7C0E7E}">
      <dgm:prSet/>
      <dgm:spPr/>
      <dgm:t>
        <a:bodyPr/>
        <a:lstStyle/>
        <a:p>
          <a:endParaRPr lang="en-US"/>
        </a:p>
      </dgm:t>
    </dgm:pt>
    <dgm:pt modelId="{8FDB261C-071C-43A0-8D6E-706AB42ABF10}" type="pres">
      <dgm:prSet presAssocID="{6DBD4042-C073-442A-AD24-E5F443883DE1}" presName="hierChild1" presStyleCnt="0">
        <dgm:presLayoutVars>
          <dgm:chPref val="1"/>
          <dgm:dir/>
          <dgm:animOne val="branch"/>
          <dgm:animLvl val="lvl"/>
          <dgm:resizeHandles/>
        </dgm:presLayoutVars>
      </dgm:prSet>
      <dgm:spPr/>
    </dgm:pt>
    <dgm:pt modelId="{3C36D6CA-488F-4D7F-ABA5-8482B85152C3}" type="pres">
      <dgm:prSet presAssocID="{4D2327DE-8B28-4EA7-BBD0-342668042B22}" presName="hierRoot1" presStyleCnt="0"/>
      <dgm:spPr/>
    </dgm:pt>
    <dgm:pt modelId="{1C61EE81-8CFD-480D-9100-82AF615731B4}" type="pres">
      <dgm:prSet presAssocID="{4D2327DE-8B28-4EA7-BBD0-342668042B22}" presName="composite" presStyleCnt="0"/>
      <dgm:spPr/>
    </dgm:pt>
    <dgm:pt modelId="{F3EE5861-00EF-4616-8448-97E74386D1DE}" type="pres">
      <dgm:prSet presAssocID="{4D2327DE-8B28-4EA7-BBD0-342668042B22}" presName="background" presStyleLbl="node0" presStyleIdx="0" presStyleCnt="1"/>
      <dgm:spPr/>
    </dgm:pt>
    <dgm:pt modelId="{5636CEBD-D49E-4FE7-BEFC-E1B20D9030D1}" type="pres">
      <dgm:prSet presAssocID="{4D2327DE-8B28-4EA7-BBD0-342668042B22}" presName="text" presStyleLbl="fgAcc0" presStyleIdx="0" presStyleCnt="1" custLinFactNeighborX="-11009" custLinFactNeighborY="-34">
        <dgm:presLayoutVars>
          <dgm:chPref val="3"/>
        </dgm:presLayoutVars>
      </dgm:prSet>
      <dgm:spPr/>
    </dgm:pt>
    <dgm:pt modelId="{9B0BB312-40EF-4AE2-85DF-D5FE8CB33791}" type="pres">
      <dgm:prSet presAssocID="{4D2327DE-8B28-4EA7-BBD0-342668042B22}" presName="hierChild2" presStyleCnt="0"/>
      <dgm:spPr/>
    </dgm:pt>
  </dgm:ptLst>
  <dgm:cxnLst>
    <dgm:cxn modelId="{29694451-984B-4DE4-9295-0D3DB5193A94}" type="presOf" srcId="{4D2327DE-8B28-4EA7-BBD0-342668042B22}" destId="{5636CEBD-D49E-4FE7-BEFC-E1B20D9030D1}" srcOrd="0" destOrd="0" presId="urn:microsoft.com/office/officeart/2005/8/layout/hierarchy1"/>
    <dgm:cxn modelId="{7B69605A-A25F-4B30-9FF1-5A0E4A7C0E7E}" srcId="{6DBD4042-C073-442A-AD24-E5F443883DE1}" destId="{4D2327DE-8B28-4EA7-BBD0-342668042B22}" srcOrd="0" destOrd="0" parTransId="{34EFFEA4-52E5-47A1-832D-D394B0F61D01}" sibTransId="{1C1D956D-7A5E-4BE1-B4A9-FF373785B2F1}"/>
    <dgm:cxn modelId="{77CBB0F7-402F-42F2-A93C-3CFD400713B1}" type="presOf" srcId="{6DBD4042-C073-442A-AD24-E5F443883DE1}" destId="{8FDB261C-071C-43A0-8D6E-706AB42ABF10}" srcOrd="0" destOrd="0" presId="urn:microsoft.com/office/officeart/2005/8/layout/hierarchy1"/>
    <dgm:cxn modelId="{C5972843-78BC-49CF-9F58-CBA28437D5A0}" type="presParOf" srcId="{8FDB261C-071C-43A0-8D6E-706AB42ABF10}" destId="{3C36D6CA-488F-4D7F-ABA5-8482B85152C3}" srcOrd="0" destOrd="0" presId="urn:microsoft.com/office/officeart/2005/8/layout/hierarchy1"/>
    <dgm:cxn modelId="{7427A199-171E-41A4-826B-A40A669D2A3C}" type="presParOf" srcId="{3C36D6CA-488F-4D7F-ABA5-8482B85152C3}" destId="{1C61EE81-8CFD-480D-9100-82AF615731B4}" srcOrd="0" destOrd="0" presId="urn:microsoft.com/office/officeart/2005/8/layout/hierarchy1"/>
    <dgm:cxn modelId="{9846D305-392F-4FA5-AE60-A19666BCAF28}" type="presParOf" srcId="{1C61EE81-8CFD-480D-9100-82AF615731B4}" destId="{F3EE5861-00EF-4616-8448-97E74386D1DE}" srcOrd="0" destOrd="0" presId="urn:microsoft.com/office/officeart/2005/8/layout/hierarchy1"/>
    <dgm:cxn modelId="{52E93BF7-6AA9-4DD7-A2A0-57C23E033028}" type="presParOf" srcId="{1C61EE81-8CFD-480D-9100-82AF615731B4}" destId="{5636CEBD-D49E-4FE7-BEFC-E1B20D9030D1}" srcOrd="1" destOrd="0" presId="urn:microsoft.com/office/officeart/2005/8/layout/hierarchy1"/>
    <dgm:cxn modelId="{5BE8B702-839A-48A6-9D6A-0715BE2031AC}" type="presParOf" srcId="{3C36D6CA-488F-4D7F-ABA5-8482B85152C3}" destId="{9B0BB312-40EF-4AE2-85DF-D5FE8CB3379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CC8F5D-1206-44DB-ADFC-E2477C1FC91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9B33F1F-07B8-4954-803F-5A614123F73D}">
      <dgm:prSet/>
      <dgm:spPr/>
      <dgm:t>
        <a:bodyPr/>
        <a:lstStyle/>
        <a:p>
          <a:r>
            <a:rPr lang="en-GB"/>
            <a:t>1 in 3 Women worldwide will experience violence in their lifetime, most likely at the hands of someone they know</a:t>
          </a:r>
          <a:endParaRPr lang="en-US"/>
        </a:p>
      </dgm:t>
    </dgm:pt>
    <dgm:pt modelId="{27B80DB7-5D55-4F6E-BBB3-CA0CFF6161C2}" type="parTrans" cxnId="{0803F631-84F8-4836-A1BB-79AB8C3036D6}">
      <dgm:prSet/>
      <dgm:spPr/>
      <dgm:t>
        <a:bodyPr/>
        <a:lstStyle/>
        <a:p>
          <a:endParaRPr lang="en-US"/>
        </a:p>
      </dgm:t>
    </dgm:pt>
    <dgm:pt modelId="{1C56D63E-ADC8-49C6-935A-4C3DF8FDEFF8}" type="sibTrans" cxnId="{0803F631-84F8-4836-A1BB-79AB8C3036D6}">
      <dgm:prSet/>
      <dgm:spPr/>
      <dgm:t>
        <a:bodyPr/>
        <a:lstStyle/>
        <a:p>
          <a:endParaRPr lang="en-US"/>
        </a:p>
      </dgm:t>
    </dgm:pt>
    <dgm:pt modelId="{02FD2C6C-5530-435F-B90C-1FB2B100F7A0}">
      <dgm:prSet/>
      <dgm:spPr/>
      <dgm:t>
        <a:bodyPr/>
        <a:lstStyle/>
        <a:p>
          <a:r>
            <a:rPr lang="en-GB"/>
            <a:t>5 Women are killed every hour by their partner or family member</a:t>
          </a:r>
          <a:endParaRPr lang="en-US"/>
        </a:p>
      </dgm:t>
    </dgm:pt>
    <dgm:pt modelId="{96E6E850-785B-46BD-B076-FFE45AB7C069}" type="parTrans" cxnId="{661D06CD-761D-46AB-9FBF-1B637B1FF8D2}">
      <dgm:prSet/>
      <dgm:spPr/>
      <dgm:t>
        <a:bodyPr/>
        <a:lstStyle/>
        <a:p>
          <a:endParaRPr lang="en-US"/>
        </a:p>
      </dgm:t>
    </dgm:pt>
    <dgm:pt modelId="{E773F1CF-D6E3-4F72-B19C-B24EFD00C1DB}" type="sibTrans" cxnId="{661D06CD-761D-46AB-9FBF-1B637B1FF8D2}">
      <dgm:prSet/>
      <dgm:spPr/>
      <dgm:t>
        <a:bodyPr/>
        <a:lstStyle/>
        <a:p>
          <a:endParaRPr lang="en-US"/>
        </a:p>
      </dgm:t>
    </dgm:pt>
    <dgm:pt modelId="{360C032B-15EC-43BD-A0F1-5F8C666FEA02}">
      <dgm:prSet/>
      <dgm:spPr/>
      <dgm:t>
        <a:bodyPr/>
        <a:lstStyle/>
        <a:p>
          <a:r>
            <a:rPr lang="en-GB"/>
            <a:t>15 million girls are married before the age of 18, every year </a:t>
          </a:r>
          <a:endParaRPr lang="en-US"/>
        </a:p>
      </dgm:t>
    </dgm:pt>
    <dgm:pt modelId="{53CC9A41-0DEE-472D-B92E-E601868D6985}" type="parTrans" cxnId="{0317783B-5210-4C75-AF0A-6B32455CF955}">
      <dgm:prSet/>
      <dgm:spPr/>
      <dgm:t>
        <a:bodyPr/>
        <a:lstStyle/>
        <a:p>
          <a:endParaRPr lang="en-US"/>
        </a:p>
      </dgm:t>
    </dgm:pt>
    <dgm:pt modelId="{DD22D8B3-D6FC-463C-AE4A-02E87521CBB6}" type="sibTrans" cxnId="{0317783B-5210-4C75-AF0A-6B32455CF955}">
      <dgm:prSet/>
      <dgm:spPr/>
      <dgm:t>
        <a:bodyPr/>
        <a:lstStyle/>
        <a:p>
          <a:endParaRPr lang="en-US"/>
        </a:p>
      </dgm:t>
    </dgm:pt>
    <dgm:pt modelId="{632E3232-C953-4B84-928A-4A9C33258E27}" type="pres">
      <dgm:prSet presAssocID="{45CC8F5D-1206-44DB-ADFC-E2477C1FC91E}" presName="hierChild1" presStyleCnt="0">
        <dgm:presLayoutVars>
          <dgm:chPref val="1"/>
          <dgm:dir/>
          <dgm:animOne val="branch"/>
          <dgm:animLvl val="lvl"/>
          <dgm:resizeHandles/>
        </dgm:presLayoutVars>
      </dgm:prSet>
      <dgm:spPr/>
    </dgm:pt>
    <dgm:pt modelId="{96242434-9A47-4326-9C03-DB11B653198F}" type="pres">
      <dgm:prSet presAssocID="{A9B33F1F-07B8-4954-803F-5A614123F73D}" presName="hierRoot1" presStyleCnt="0"/>
      <dgm:spPr/>
    </dgm:pt>
    <dgm:pt modelId="{2FCDB45E-7F62-4B0D-B78C-CF5801179230}" type="pres">
      <dgm:prSet presAssocID="{A9B33F1F-07B8-4954-803F-5A614123F73D}" presName="composite" presStyleCnt="0"/>
      <dgm:spPr/>
    </dgm:pt>
    <dgm:pt modelId="{4707F1E1-0A03-44B6-BA33-239C054AC683}" type="pres">
      <dgm:prSet presAssocID="{A9B33F1F-07B8-4954-803F-5A614123F73D}" presName="background" presStyleLbl="node0" presStyleIdx="0" presStyleCnt="3"/>
      <dgm:spPr/>
    </dgm:pt>
    <dgm:pt modelId="{A0E80B7F-98D9-4918-9F67-E7C0AFF36703}" type="pres">
      <dgm:prSet presAssocID="{A9B33F1F-07B8-4954-803F-5A614123F73D}" presName="text" presStyleLbl="fgAcc0" presStyleIdx="0" presStyleCnt="3">
        <dgm:presLayoutVars>
          <dgm:chPref val="3"/>
        </dgm:presLayoutVars>
      </dgm:prSet>
      <dgm:spPr/>
    </dgm:pt>
    <dgm:pt modelId="{6C6E99AC-AFA2-432F-A7FE-B29F4F8990BA}" type="pres">
      <dgm:prSet presAssocID="{A9B33F1F-07B8-4954-803F-5A614123F73D}" presName="hierChild2" presStyleCnt="0"/>
      <dgm:spPr/>
    </dgm:pt>
    <dgm:pt modelId="{7CAC7A48-1269-4C6D-A7FB-5B78F4EF5A8C}" type="pres">
      <dgm:prSet presAssocID="{02FD2C6C-5530-435F-B90C-1FB2B100F7A0}" presName="hierRoot1" presStyleCnt="0"/>
      <dgm:spPr/>
    </dgm:pt>
    <dgm:pt modelId="{D39526E4-2C39-4417-B2A6-D084AB3BDC79}" type="pres">
      <dgm:prSet presAssocID="{02FD2C6C-5530-435F-B90C-1FB2B100F7A0}" presName="composite" presStyleCnt="0"/>
      <dgm:spPr/>
    </dgm:pt>
    <dgm:pt modelId="{FBD9814C-F9DA-4E3E-8BF4-FA2EC131FA2B}" type="pres">
      <dgm:prSet presAssocID="{02FD2C6C-5530-435F-B90C-1FB2B100F7A0}" presName="background" presStyleLbl="node0" presStyleIdx="1" presStyleCnt="3"/>
      <dgm:spPr/>
    </dgm:pt>
    <dgm:pt modelId="{B6C89317-96CF-4881-AD86-19D1B38597E6}" type="pres">
      <dgm:prSet presAssocID="{02FD2C6C-5530-435F-B90C-1FB2B100F7A0}" presName="text" presStyleLbl="fgAcc0" presStyleIdx="1" presStyleCnt="3">
        <dgm:presLayoutVars>
          <dgm:chPref val="3"/>
        </dgm:presLayoutVars>
      </dgm:prSet>
      <dgm:spPr/>
    </dgm:pt>
    <dgm:pt modelId="{D5F1BFB4-9E7A-48FC-B829-2507222EAC8F}" type="pres">
      <dgm:prSet presAssocID="{02FD2C6C-5530-435F-B90C-1FB2B100F7A0}" presName="hierChild2" presStyleCnt="0"/>
      <dgm:spPr/>
    </dgm:pt>
    <dgm:pt modelId="{3CAA43BA-E5CE-4376-B97B-915397A27E1A}" type="pres">
      <dgm:prSet presAssocID="{360C032B-15EC-43BD-A0F1-5F8C666FEA02}" presName="hierRoot1" presStyleCnt="0"/>
      <dgm:spPr/>
    </dgm:pt>
    <dgm:pt modelId="{3EB5D70E-E2E6-4A16-A2BF-A9349F6EFD8C}" type="pres">
      <dgm:prSet presAssocID="{360C032B-15EC-43BD-A0F1-5F8C666FEA02}" presName="composite" presStyleCnt="0"/>
      <dgm:spPr/>
    </dgm:pt>
    <dgm:pt modelId="{BA5DF850-8AB8-4FFC-9222-3B00C7302A10}" type="pres">
      <dgm:prSet presAssocID="{360C032B-15EC-43BD-A0F1-5F8C666FEA02}" presName="background" presStyleLbl="node0" presStyleIdx="2" presStyleCnt="3"/>
      <dgm:spPr/>
    </dgm:pt>
    <dgm:pt modelId="{9A740C8E-28C6-4BD4-AEB8-8DF8C32CA761}" type="pres">
      <dgm:prSet presAssocID="{360C032B-15EC-43BD-A0F1-5F8C666FEA02}" presName="text" presStyleLbl="fgAcc0" presStyleIdx="2" presStyleCnt="3">
        <dgm:presLayoutVars>
          <dgm:chPref val="3"/>
        </dgm:presLayoutVars>
      </dgm:prSet>
      <dgm:spPr/>
    </dgm:pt>
    <dgm:pt modelId="{2B4D6F2C-9EB4-43E1-A260-E98C6FCB63DC}" type="pres">
      <dgm:prSet presAssocID="{360C032B-15EC-43BD-A0F1-5F8C666FEA02}" presName="hierChild2" presStyleCnt="0"/>
      <dgm:spPr/>
    </dgm:pt>
  </dgm:ptLst>
  <dgm:cxnLst>
    <dgm:cxn modelId="{0803F631-84F8-4836-A1BB-79AB8C3036D6}" srcId="{45CC8F5D-1206-44DB-ADFC-E2477C1FC91E}" destId="{A9B33F1F-07B8-4954-803F-5A614123F73D}" srcOrd="0" destOrd="0" parTransId="{27B80DB7-5D55-4F6E-BBB3-CA0CFF6161C2}" sibTransId="{1C56D63E-ADC8-49C6-935A-4C3DF8FDEFF8}"/>
    <dgm:cxn modelId="{A38DCD34-0D44-4661-AC65-9965BC6A31E2}" type="presOf" srcId="{360C032B-15EC-43BD-A0F1-5F8C666FEA02}" destId="{9A740C8E-28C6-4BD4-AEB8-8DF8C32CA761}" srcOrd="0" destOrd="0" presId="urn:microsoft.com/office/officeart/2005/8/layout/hierarchy1"/>
    <dgm:cxn modelId="{0317783B-5210-4C75-AF0A-6B32455CF955}" srcId="{45CC8F5D-1206-44DB-ADFC-E2477C1FC91E}" destId="{360C032B-15EC-43BD-A0F1-5F8C666FEA02}" srcOrd="2" destOrd="0" parTransId="{53CC9A41-0DEE-472D-B92E-E601868D6985}" sibTransId="{DD22D8B3-D6FC-463C-AE4A-02E87521CBB6}"/>
    <dgm:cxn modelId="{5B071278-61AF-466C-A028-30EB2D3C05DD}" type="presOf" srcId="{A9B33F1F-07B8-4954-803F-5A614123F73D}" destId="{A0E80B7F-98D9-4918-9F67-E7C0AFF36703}" srcOrd="0" destOrd="0" presId="urn:microsoft.com/office/officeart/2005/8/layout/hierarchy1"/>
    <dgm:cxn modelId="{1C1E969E-FF46-495C-8D95-FBFC1FB49630}" type="presOf" srcId="{45CC8F5D-1206-44DB-ADFC-E2477C1FC91E}" destId="{632E3232-C953-4B84-928A-4A9C33258E27}" srcOrd="0" destOrd="0" presId="urn:microsoft.com/office/officeart/2005/8/layout/hierarchy1"/>
    <dgm:cxn modelId="{661D06CD-761D-46AB-9FBF-1B637B1FF8D2}" srcId="{45CC8F5D-1206-44DB-ADFC-E2477C1FC91E}" destId="{02FD2C6C-5530-435F-B90C-1FB2B100F7A0}" srcOrd="1" destOrd="0" parTransId="{96E6E850-785B-46BD-B076-FFE45AB7C069}" sibTransId="{E773F1CF-D6E3-4F72-B19C-B24EFD00C1DB}"/>
    <dgm:cxn modelId="{B97728CF-AB2C-4A6F-83D5-6790047CBC15}" type="presOf" srcId="{02FD2C6C-5530-435F-B90C-1FB2B100F7A0}" destId="{B6C89317-96CF-4881-AD86-19D1B38597E6}" srcOrd="0" destOrd="0" presId="urn:microsoft.com/office/officeart/2005/8/layout/hierarchy1"/>
    <dgm:cxn modelId="{DD46692A-0F3A-4F72-886B-BEA3394A5277}" type="presParOf" srcId="{632E3232-C953-4B84-928A-4A9C33258E27}" destId="{96242434-9A47-4326-9C03-DB11B653198F}" srcOrd="0" destOrd="0" presId="urn:microsoft.com/office/officeart/2005/8/layout/hierarchy1"/>
    <dgm:cxn modelId="{B9775663-B6C1-4DA7-9053-DBC8C81824CE}" type="presParOf" srcId="{96242434-9A47-4326-9C03-DB11B653198F}" destId="{2FCDB45E-7F62-4B0D-B78C-CF5801179230}" srcOrd="0" destOrd="0" presId="urn:microsoft.com/office/officeart/2005/8/layout/hierarchy1"/>
    <dgm:cxn modelId="{E543E1B6-A0E3-40F7-8787-86073221558E}" type="presParOf" srcId="{2FCDB45E-7F62-4B0D-B78C-CF5801179230}" destId="{4707F1E1-0A03-44B6-BA33-239C054AC683}" srcOrd="0" destOrd="0" presId="urn:microsoft.com/office/officeart/2005/8/layout/hierarchy1"/>
    <dgm:cxn modelId="{259D6EE9-D8CC-423C-86AC-1BD8D3F7BFC7}" type="presParOf" srcId="{2FCDB45E-7F62-4B0D-B78C-CF5801179230}" destId="{A0E80B7F-98D9-4918-9F67-E7C0AFF36703}" srcOrd="1" destOrd="0" presId="urn:microsoft.com/office/officeart/2005/8/layout/hierarchy1"/>
    <dgm:cxn modelId="{5EC2EF54-4114-4DED-B0C7-F625A8B34570}" type="presParOf" srcId="{96242434-9A47-4326-9C03-DB11B653198F}" destId="{6C6E99AC-AFA2-432F-A7FE-B29F4F8990BA}" srcOrd="1" destOrd="0" presId="urn:microsoft.com/office/officeart/2005/8/layout/hierarchy1"/>
    <dgm:cxn modelId="{CA4D31CD-7DEE-4B01-9CD5-2BCAA86B6441}" type="presParOf" srcId="{632E3232-C953-4B84-928A-4A9C33258E27}" destId="{7CAC7A48-1269-4C6D-A7FB-5B78F4EF5A8C}" srcOrd="1" destOrd="0" presId="urn:microsoft.com/office/officeart/2005/8/layout/hierarchy1"/>
    <dgm:cxn modelId="{0829339B-DD75-4952-AD14-585BFC5AFDB2}" type="presParOf" srcId="{7CAC7A48-1269-4C6D-A7FB-5B78F4EF5A8C}" destId="{D39526E4-2C39-4417-B2A6-D084AB3BDC79}" srcOrd="0" destOrd="0" presId="urn:microsoft.com/office/officeart/2005/8/layout/hierarchy1"/>
    <dgm:cxn modelId="{0594BD1C-3EBA-4CB8-8B20-11A3F11598D8}" type="presParOf" srcId="{D39526E4-2C39-4417-B2A6-D084AB3BDC79}" destId="{FBD9814C-F9DA-4E3E-8BF4-FA2EC131FA2B}" srcOrd="0" destOrd="0" presId="urn:microsoft.com/office/officeart/2005/8/layout/hierarchy1"/>
    <dgm:cxn modelId="{5BA80AAD-E207-4585-B5B8-9179E23F4504}" type="presParOf" srcId="{D39526E4-2C39-4417-B2A6-D084AB3BDC79}" destId="{B6C89317-96CF-4881-AD86-19D1B38597E6}" srcOrd="1" destOrd="0" presId="urn:microsoft.com/office/officeart/2005/8/layout/hierarchy1"/>
    <dgm:cxn modelId="{4BC9A7E7-876E-4765-813F-3FA5FFB7321C}" type="presParOf" srcId="{7CAC7A48-1269-4C6D-A7FB-5B78F4EF5A8C}" destId="{D5F1BFB4-9E7A-48FC-B829-2507222EAC8F}" srcOrd="1" destOrd="0" presId="urn:microsoft.com/office/officeart/2005/8/layout/hierarchy1"/>
    <dgm:cxn modelId="{451C8366-DA99-4BDD-AE41-D297023538C9}" type="presParOf" srcId="{632E3232-C953-4B84-928A-4A9C33258E27}" destId="{3CAA43BA-E5CE-4376-B97B-915397A27E1A}" srcOrd="2" destOrd="0" presId="urn:microsoft.com/office/officeart/2005/8/layout/hierarchy1"/>
    <dgm:cxn modelId="{977D7581-805E-401C-B424-C86AF95783F8}" type="presParOf" srcId="{3CAA43BA-E5CE-4376-B97B-915397A27E1A}" destId="{3EB5D70E-E2E6-4A16-A2BF-A9349F6EFD8C}" srcOrd="0" destOrd="0" presId="urn:microsoft.com/office/officeart/2005/8/layout/hierarchy1"/>
    <dgm:cxn modelId="{33ACEB14-1665-466D-8C1D-2BBC49ED4157}" type="presParOf" srcId="{3EB5D70E-E2E6-4A16-A2BF-A9349F6EFD8C}" destId="{BA5DF850-8AB8-4FFC-9222-3B00C7302A10}" srcOrd="0" destOrd="0" presId="urn:microsoft.com/office/officeart/2005/8/layout/hierarchy1"/>
    <dgm:cxn modelId="{E3297978-9AA7-4571-A2E0-8B4952C2DA44}" type="presParOf" srcId="{3EB5D70E-E2E6-4A16-A2BF-A9349F6EFD8C}" destId="{9A740C8E-28C6-4BD4-AEB8-8DF8C32CA761}" srcOrd="1" destOrd="0" presId="urn:microsoft.com/office/officeart/2005/8/layout/hierarchy1"/>
    <dgm:cxn modelId="{043DBDBE-6B59-4C46-900F-05153C7E91B3}" type="presParOf" srcId="{3CAA43BA-E5CE-4376-B97B-915397A27E1A}" destId="{2B4D6F2C-9EB4-43E1-A260-E98C6FCB63D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CC8F5D-1206-44DB-ADFC-E2477C1FC91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5191276-99AB-447E-96E2-CDE927BFDC29}">
      <dgm:prSet phldr="0"/>
      <dgm:spPr/>
      <dgm:t>
        <a:bodyPr/>
        <a:lstStyle/>
        <a:p>
          <a:pPr rtl="0"/>
          <a:r>
            <a:rPr lang="en-GB">
              <a:solidFill>
                <a:schemeClr val="tx1"/>
              </a:solidFill>
            </a:rPr>
            <a:t>1. Violence squanders women’s life-opportunities</a:t>
          </a:r>
          <a:endParaRPr lang="en-GB">
            <a:solidFill>
              <a:schemeClr val="tx1"/>
            </a:solidFill>
            <a:latin typeface="Century Gothic" panose="020B0502020202020204"/>
          </a:endParaRPr>
        </a:p>
      </dgm:t>
    </dgm:pt>
    <dgm:pt modelId="{C4692CFC-88A2-4712-8AB9-0B409667B0C0}" type="parTrans" cxnId="{5211DBD0-C02C-4439-A602-8D096D07C247}">
      <dgm:prSet/>
      <dgm:spPr/>
    </dgm:pt>
    <dgm:pt modelId="{5BC8CE9E-5540-4EA3-82B5-FF2A41B7EDF5}" type="sibTrans" cxnId="{5211DBD0-C02C-4439-A602-8D096D07C247}">
      <dgm:prSet/>
      <dgm:spPr/>
    </dgm:pt>
    <dgm:pt modelId="{D1C9EA99-F7CF-462F-95BA-D0CEF30D81C9}">
      <dgm:prSet phldr="0"/>
      <dgm:spPr/>
      <dgm:t>
        <a:bodyPr/>
        <a:lstStyle/>
        <a:p>
          <a:pPr rtl="0"/>
          <a:r>
            <a:rPr lang="en-GB">
              <a:latin typeface="Century Gothic" panose="020B0502020202020204"/>
            </a:rPr>
            <a:t>2. Poor women have less opportunity to flee</a:t>
          </a:r>
        </a:p>
      </dgm:t>
    </dgm:pt>
    <dgm:pt modelId="{6F9A057C-8CB7-4473-BB54-5DA3605ED500}" type="parTrans" cxnId="{5F99C1EA-14DE-4BAE-B967-BF979B70E22F}">
      <dgm:prSet/>
      <dgm:spPr/>
    </dgm:pt>
    <dgm:pt modelId="{1BA6005D-A44A-47FF-9CB0-62548CC24EA3}" type="sibTrans" cxnId="{5F99C1EA-14DE-4BAE-B967-BF979B70E22F}">
      <dgm:prSet/>
      <dgm:spPr/>
    </dgm:pt>
    <dgm:pt modelId="{6363EC0D-08AA-4F56-9D46-DA4078FF7F57}">
      <dgm:prSet phldr="0"/>
      <dgm:spPr/>
      <dgm:t>
        <a:bodyPr/>
        <a:lstStyle/>
        <a:p>
          <a:pPr rtl="0"/>
          <a:r>
            <a:rPr lang="en-GB">
              <a:latin typeface="Century Gothic" panose="020B0502020202020204"/>
            </a:rPr>
            <a:t>3. Violence keeps women and girls poor</a:t>
          </a:r>
        </a:p>
      </dgm:t>
    </dgm:pt>
    <dgm:pt modelId="{93F51F36-5DE6-4A64-A7FA-6BE12C4BE2CB}" type="parTrans" cxnId="{DD5700B5-D78A-4BDD-9B61-EA89AE2E94C3}">
      <dgm:prSet/>
      <dgm:spPr/>
    </dgm:pt>
    <dgm:pt modelId="{F7E5FF88-D786-4021-8EB7-1BD44BC77C07}" type="sibTrans" cxnId="{DD5700B5-D78A-4BDD-9B61-EA89AE2E94C3}">
      <dgm:prSet/>
      <dgm:spPr/>
    </dgm:pt>
    <dgm:pt modelId="{1780B484-386B-496D-A796-B0AF477CD692}">
      <dgm:prSet phldr="0"/>
      <dgm:spPr/>
      <dgm:t>
        <a:bodyPr/>
        <a:lstStyle/>
        <a:p>
          <a:pPr rtl="0"/>
          <a:r>
            <a:rPr lang="en-GB">
              <a:latin typeface="Century Gothic" panose="020B0502020202020204"/>
            </a:rPr>
            <a:t>4. Poor women are at higher risk of sexual exploitation and trafficking</a:t>
          </a:r>
        </a:p>
      </dgm:t>
    </dgm:pt>
    <dgm:pt modelId="{5EBF14BE-475F-432A-B330-6C8E03626880}" type="parTrans" cxnId="{DD6C0FAA-06A7-40D0-B5C7-7052E6A6D7C8}">
      <dgm:prSet/>
      <dgm:spPr/>
    </dgm:pt>
    <dgm:pt modelId="{D4FC91B2-3355-42ED-B1CE-DC6CE3015008}" type="sibTrans" cxnId="{DD6C0FAA-06A7-40D0-B5C7-7052E6A6D7C8}">
      <dgm:prSet/>
      <dgm:spPr/>
    </dgm:pt>
    <dgm:pt modelId="{64960112-A4CC-4DDF-A47A-013402166088}">
      <dgm:prSet phldr="0"/>
      <dgm:spPr/>
      <dgm:t>
        <a:bodyPr/>
        <a:lstStyle/>
        <a:p>
          <a:pPr rtl="0"/>
          <a:r>
            <a:rPr lang="en-GB">
              <a:solidFill>
                <a:schemeClr val="tx1"/>
              </a:solidFill>
            </a:rPr>
            <a:t>5. Violence has huge social and economic costs</a:t>
          </a:r>
          <a:endParaRPr lang="en-GB">
            <a:solidFill>
              <a:schemeClr val="tx1"/>
            </a:solidFill>
            <a:latin typeface="Century Gothic" panose="020B0502020202020204"/>
          </a:endParaRPr>
        </a:p>
      </dgm:t>
    </dgm:pt>
    <dgm:pt modelId="{94357BAA-8526-4A36-A657-73D95873BDA9}" type="parTrans" cxnId="{26F20911-8639-48AC-A768-C8F80F0B833E}">
      <dgm:prSet/>
      <dgm:spPr/>
    </dgm:pt>
    <dgm:pt modelId="{A753DDD3-0DAD-46CC-9D68-4C8AFF03C637}" type="sibTrans" cxnId="{26F20911-8639-48AC-A768-C8F80F0B833E}">
      <dgm:prSet/>
      <dgm:spPr/>
    </dgm:pt>
    <dgm:pt modelId="{632E3232-C953-4B84-928A-4A9C33258E27}" type="pres">
      <dgm:prSet presAssocID="{45CC8F5D-1206-44DB-ADFC-E2477C1FC91E}" presName="hierChild1" presStyleCnt="0">
        <dgm:presLayoutVars>
          <dgm:chPref val="1"/>
          <dgm:dir/>
          <dgm:animOne val="branch"/>
          <dgm:animLvl val="lvl"/>
          <dgm:resizeHandles/>
        </dgm:presLayoutVars>
      </dgm:prSet>
      <dgm:spPr/>
    </dgm:pt>
    <dgm:pt modelId="{B146749A-2976-45CB-852E-3DC71625DB69}" type="pres">
      <dgm:prSet presAssocID="{A5191276-99AB-447E-96E2-CDE927BFDC29}" presName="hierRoot1" presStyleCnt="0"/>
      <dgm:spPr/>
    </dgm:pt>
    <dgm:pt modelId="{0A211C4A-3224-4323-825B-7204944981CD}" type="pres">
      <dgm:prSet presAssocID="{A5191276-99AB-447E-96E2-CDE927BFDC29}" presName="composite" presStyleCnt="0"/>
      <dgm:spPr/>
    </dgm:pt>
    <dgm:pt modelId="{835FE8FA-7C09-4162-BBD2-6E4283634DB8}" type="pres">
      <dgm:prSet presAssocID="{A5191276-99AB-447E-96E2-CDE927BFDC29}" presName="background" presStyleLbl="node0" presStyleIdx="0" presStyleCnt="5"/>
      <dgm:spPr/>
    </dgm:pt>
    <dgm:pt modelId="{9101E40E-0B86-4964-A644-FE07E8A76A56}" type="pres">
      <dgm:prSet presAssocID="{A5191276-99AB-447E-96E2-CDE927BFDC29}" presName="text" presStyleLbl="fgAcc0" presStyleIdx="0" presStyleCnt="5">
        <dgm:presLayoutVars>
          <dgm:chPref val="3"/>
        </dgm:presLayoutVars>
      </dgm:prSet>
      <dgm:spPr/>
    </dgm:pt>
    <dgm:pt modelId="{3D01D33B-1A46-48F6-AF43-E0528BBA185C}" type="pres">
      <dgm:prSet presAssocID="{A5191276-99AB-447E-96E2-CDE927BFDC29}" presName="hierChild2" presStyleCnt="0"/>
      <dgm:spPr/>
    </dgm:pt>
    <dgm:pt modelId="{9CAE5E11-3C34-47F1-821C-01740D783FD6}" type="pres">
      <dgm:prSet presAssocID="{D1C9EA99-F7CF-462F-95BA-D0CEF30D81C9}" presName="hierRoot1" presStyleCnt="0"/>
      <dgm:spPr/>
    </dgm:pt>
    <dgm:pt modelId="{CF97C73B-3FF5-4F0C-A4A6-81D6F09E12EB}" type="pres">
      <dgm:prSet presAssocID="{D1C9EA99-F7CF-462F-95BA-D0CEF30D81C9}" presName="composite" presStyleCnt="0"/>
      <dgm:spPr/>
    </dgm:pt>
    <dgm:pt modelId="{9D38E3B0-79BC-465A-A20F-6F89576B86A7}" type="pres">
      <dgm:prSet presAssocID="{D1C9EA99-F7CF-462F-95BA-D0CEF30D81C9}" presName="background" presStyleLbl="node0" presStyleIdx="1" presStyleCnt="5"/>
      <dgm:spPr/>
    </dgm:pt>
    <dgm:pt modelId="{A38365B4-65B1-4353-854A-8CB3ECC632D4}" type="pres">
      <dgm:prSet presAssocID="{D1C9EA99-F7CF-462F-95BA-D0CEF30D81C9}" presName="text" presStyleLbl="fgAcc0" presStyleIdx="1" presStyleCnt="5">
        <dgm:presLayoutVars>
          <dgm:chPref val="3"/>
        </dgm:presLayoutVars>
      </dgm:prSet>
      <dgm:spPr/>
    </dgm:pt>
    <dgm:pt modelId="{426B8CE2-1300-4DFC-8EAD-343AF8EA1EF0}" type="pres">
      <dgm:prSet presAssocID="{D1C9EA99-F7CF-462F-95BA-D0CEF30D81C9}" presName="hierChild2" presStyleCnt="0"/>
      <dgm:spPr/>
    </dgm:pt>
    <dgm:pt modelId="{848C4120-EEB0-4B72-AC75-48083733AF18}" type="pres">
      <dgm:prSet presAssocID="{6363EC0D-08AA-4F56-9D46-DA4078FF7F57}" presName="hierRoot1" presStyleCnt="0"/>
      <dgm:spPr/>
    </dgm:pt>
    <dgm:pt modelId="{13D16C9F-1C9D-4F1E-9D33-84BB84194555}" type="pres">
      <dgm:prSet presAssocID="{6363EC0D-08AA-4F56-9D46-DA4078FF7F57}" presName="composite" presStyleCnt="0"/>
      <dgm:spPr/>
    </dgm:pt>
    <dgm:pt modelId="{47389A58-E3AC-42F4-A7B8-F51D9488EDE5}" type="pres">
      <dgm:prSet presAssocID="{6363EC0D-08AA-4F56-9D46-DA4078FF7F57}" presName="background" presStyleLbl="node0" presStyleIdx="2" presStyleCnt="5"/>
      <dgm:spPr/>
    </dgm:pt>
    <dgm:pt modelId="{CA04801D-077B-4BE2-AEEF-1097FEE5FA08}" type="pres">
      <dgm:prSet presAssocID="{6363EC0D-08AA-4F56-9D46-DA4078FF7F57}" presName="text" presStyleLbl="fgAcc0" presStyleIdx="2" presStyleCnt="5">
        <dgm:presLayoutVars>
          <dgm:chPref val="3"/>
        </dgm:presLayoutVars>
      </dgm:prSet>
      <dgm:spPr/>
    </dgm:pt>
    <dgm:pt modelId="{3B80C33F-E971-47D5-B7FD-9EF55905121F}" type="pres">
      <dgm:prSet presAssocID="{6363EC0D-08AA-4F56-9D46-DA4078FF7F57}" presName="hierChild2" presStyleCnt="0"/>
      <dgm:spPr/>
    </dgm:pt>
    <dgm:pt modelId="{8A84DF8C-F475-464B-926D-08773E73F9B2}" type="pres">
      <dgm:prSet presAssocID="{1780B484-386B-496D-A796-B0AF477CD692}" presName="hierRoot1" presStyleCnt="0"/>
      <dgm:spPr/>
    </dgm:pt>
    <dgm:pt modelId="{9FE62C98-C31D-438E-A24A-E96875C14781}" type="pres">
      <dgm:prSet presAssocID="{1780B484-386B-496D-A796-B0AF477CD692}" presName="composite" presStyleCnt="0"/>
      <dgm:spPr/>
    </dgm:pt>
    <dgm:pt modelId="{023DF8C2-7282-450A-AEB7-5F09B2181B1D}" type="pres">
      <dgm:prSet presAssocID="{1780B484-386B-496D-A796-B0AF477CD692}" presName="background" presStyleLbl="node0" presStyleIdx="3" presStyleCnt="5"/>
      <dgm:spPr/>
    </dgm:pt>
    <dgm:pt modelId="{5533A908-78C4-4A16-96E0-B7002328466E}" type="pres">
      <dgm:prSet presAssocID="{1780B484-386B-496D-A796-B0AF477CD692}" presName="text" presStyleLbl="fgAcc0" presStyleIdx="3" presStyleCnt="5">
        <dgm:presLayoutVars>
          <dgm:chPref val="3"/>
        </dgm:presLayoutVars>
      </dgm:prSet>
      <dgm:spPr/>
    </dgm:pt>
    <dgm:pt modelId="{833A750D-1DBB-4E51-A676-0FF2FE0700BE}" type="pres">
      <dgm:prSet presAssocID="{1780B484-386B-496D-A796-B0AF477CD692}" presName="hierChild2" presStyleCnt="0"/>
      <dgm:spPr/>
    </dgm:pt>
    <dgm:pt modelId="{767981F9-706B-43F0-A5CD-D8B0E1290670}" type="pres">
      <dgm:prSet presAssocID="{64960112-A4CC-4DDF-A47A-013402166088}" presName="hierRoot1" presStyleCnt="0"/>
      <dgm:spPr/>
    </dgm:pt>
    <dgm:pt modelId="{B590722C-A79B-4C7E-94E0-951312629876}" type="pres">
      <dgm:prSet presAssocID="{64960112-A4CC-4DDF-A47A-013402166088}" presName="composite" presStyleCnt="0"/>
      <dgm:spPr/>
    </dgm:pt>
    <dgm:pt modelId="{839F8ADE-9EFF-4C57-9814-B5423FB06E92}" type="pres">
      <dgm:prSet presAssocID="{64960112-A4CC-4DDF-A47A-013402166088}" presName="background" presStyleLbl="node0" presStyleIdx="4" presStyleCnt="5"/>
      <dgm:spPr/>
    </dgm:pt>
    <dgm:pt modelId="{FD179CB7-8EF8-462A-8A0E-011DCDD7B965}" type="pres">
      <dgm:prSet presAssocID="{64960112-A4CC-4DDF-A47A-013402166088}" presName="text" presStyleLbl="fgAcc0" presStyleIdx="4" presStyleCnt="5">
        <dgm:presLayoutVars>
          <dgm:chPref val="3"/>
        </dgm:presLayoutVars>
      </dgm:prSet>
      <dgm:spPr/>
    </dgm:pt>
    <dgm:pt modelId="{99E73914-68B0-48C8-BE76-1258250B4ACB}" type="pres">
      <dgm:prSet presAssocID="{64960112-A4CC-4DDF-A47A-013402166088}" presName="hierChild2" presStyleCnt="0"/>
      <dgm:spPr/>
    </dgm:pt>
  </dgm:ptLst>
  <dgm:cxnLst>
    <dgm:cxn modelId="{26F20911-8639-48AC-A768-C8F80F0B833E}" srcId="{45CC8F5D-1206-44DB-ADFC-E2477C1FC91E}" destId="{64960112-A4CC-4DDF-A47A-013402166088}" srcOrd="4" destOrd="0" parTransId="{94357BAA-8526-4A36-A657-73D95873BDA9}" sibTransId="{A753DDD3-0DAD-46CC-9D68-4C8AFF03C637}"/>
    <dgm:cxn modelId="{EC032C40-1C99-44D2-B738-45FE04DE1EA3}" type="presOf" srcId="{D1C9EA99-F7CF-462F-95BA-D0CEF30D81C9}" destId="{A38365B4-65B1-4353-854A-8CB3ECC632D4}" srcOrd="0" destOrd="0" presId="urn:microsoft.com/office/officeart/2005/8/layout/hierarchy1"/>
    <dgm:cxn modelId="{00D19142-931B-452B-9395-57D27910380E}" type="presOf" srcId="{6363EC0D-08AA-4F56-9D46-DA4078FF7F57}" destId="{CA04801D-077B-4BE2-AEEF-1097FEE5FA08}" srcOrd="0" destOrd="0" presId="urn:microsoft.com/office/officeart/2005/8/layout/hierarchy1"/>
    <dgm:cxn modelId="{BBA2E149-B8F6-4DC2-B73F-8937E5B03077}" type="presOf" srcId="{A5191276-99AB-447E-96E2-CDE927BFDC29}" destId="{9101E40E-0B86-4964-A644-FE07E8A76A56}" srcOrd="0" destOrd="0" presId="urn:microsoft.com/office/officeart/2005/8/layout/hierarchy1"/>
    <dgm:cxn modelId="{A6FF268A-784C-47C3-B60E-A049CAF1A7B4}" type="presOf" srcId="{1780B484-386B-496D-A796-B0AF477CD692}" destId="{5533A908-78C4-4A16-96E0-B7002328466E}" srcOrd="0" destOrd="0" presId="urn:microsoft.com/office/officeart/2005/8/layout/hierarchy1"/>
    <dgm:cxn modelId="{1C1E969E-FF46-495C-8D95-FBFC1FB49630}" type="presOf" srcId="{45CC8F5D-1206-44DB-ADFC-E2477C1FC91E}" destId="{632E3232-C953-4B84-928A-4A9C33258E27}" srcOrd="0" destOrd="0" presId="urn:microsoft.com/office/officeart/2005/8/layout/hierarchy1"/>
    <dgm:cxn modelId="{DD6C0FAA-06A7-40D0-B5C7-7052E6A6D7C8}" srcId="{45CC8F5D-1206-44DB-ADFC-E2477C1FC91E}" destId="{1780B484-386B-496D-A796-B0AF477CD692}" srcOrd="3" destOrd="0" parTransId="{5EBF14BE-475F-432A-B330-6C8E03626880}" sibTransId="{D4FC91B2-3355-42ED-B1CE-DC6CE3015008}"/>
    <dgm:cxn modelId="{DD5700B5-D78A-4BDD-9B61-EA89AE2E94C3}" srcId="{45CC8F5D-1206-44DB-ADFC-E2477C1FC91E}" destId="{6363EC0D-08AA-4F56-9D46-DA4078FF7F57}" srcOrd="2" destOrd="0" parTransId="{93F51F36-5DE6-4A64-A7FA-6BE12C4BE2CB}" sibTransId="{F7E5FF88-D786-4021-8EB7-1BD44BC77C07}"/>
    <dgm:cxn modelId="{ED005CD0-8420-49C9-8D76-F80802F014AC}" type="presOf" srcId="{64960112-A4CC-4DDF-A47A-013402166088}" destId="{FD179CB7-8EF8-462A-8A0E-011DCDD7B965}" srcOrd="0" destOrd="0" presId="urn:microsoft.com/office/officeart/2005/8/layout/hierarchy1"/>
    <dgm:cxn modelId="{5211DBD0-C02C-4439-A602-8D096D07C247}" srcId="{45CC8F5D-1206-44DB-ADFC-E2477C1FC91E}" destId="{A5191276-99AB-447E-96E2-CDE927BFDC29}" srcOrd="0" destOrd="0" parTransId="{C4692CFC-88A2-4712-8AB9-0B409667B0C0}" sibTransId="{5BC8CE9E-5540-4EA3-82B5-FF2A41B7EDF5}"/>
    <dgm:cxn modelId="{5F99C1EA-14DE-4BAE-B967-BF979B70E22F}" srcId="{45CC8F5D-1206-44DB-ADFC-E2477C1FC91E}" destId="{D1C9EA99-F7CF-462F-95BA-D0CEF30D81C9}" srcOrd="1" destOrd="0" parTransId="{6F9A057C-8CB7-4473-BB54-5DA3605ED500}" sibTransId="{1BA6005D-A44A-47FF-9CB0-62548CC24EA3}"/>
    <dgm:cxn modelId="{15FE7D32-1036-4C33-AE2A-4C32642292F2}" type="presParOf" srcId="{632E3232-C953-4B84-928A-4A9C33258E27}" destId="{B146749A-2976-45CB-852E-3DC71625DB69}" srcOrd="0" destOrd="0" presId="urn:microsoft.com/office/officeart/2005/8/layout/hierarchy1"/>
    <dgm:cxn modelId="{7B59DBD7-ABC8-4481-ABD2-D48708D8F82B}" type="presParOf" srcId="{B146749A-2976-45CB-852E-3DC71625DB69}" destId="{0A211C4A-3224-4323-825B-7204944981CD}" srcOrd="0" destOrd="0" presId="urn:microsoft.com/office/officeart/2005/8/layout/hierarchy1"/>
    <dgm:cxn modelId="{BC559D8A-E3F7-4B49-A55B-D7D89FE8244C}" type="presParOf" srcId="{0A211C4A-3224-4323-825B-7204944981CD}" destId="{835FE8FA-7C09-4162-BBD2-6E4283634DB8}" srcOrd="0" destOrd="0" presId="urn:microsoft.com/office/officeart/2005/8/layout/hierarchy1"/>
    <dgm:cxn modelId="{A7B70F23-E8FE-4647-9AC3-4575CE5E0B3B}" type="presParOf" srcId="{0A211C4A-3224-4323-825B-7204944981CD}" destId="{9101E40E-0B86-4964-A644-FE07E8A76A56}" srcOrd="1" destOrd="0" presId="urn:microsoft.com/office/officeart/2005/8/layout/hierarchy1"/>
    <dgm:cxn modelId="{F62214D3-9F9C-4E7F-9D7D-896545309028}" type="presParOf" srcId="{B146749A-2976-45CB-852E-3DC71625DB69}" destId="{3D01D33B-1A46-48F6-AF43-E0528BBA185C}" srcOrd="1" destOrd="0" presId="urn:microsoft.com/office/officeart/2005/8/layout/hierarchy1"/>
    <dgm:cxn modelId="{3E18E55F-6730-4DD8-BA89-38D2722AFC24}" type="presParOf" srcId="{632E3232-C953-4B84-928A-4A9C33258E27}" destId="{9CAE5E11-3C34-47F1-821C-01740D783FD6}" srcOrd="1" destOrd="0" presId="urn:microsoft.com/office/officeart/2005/8/layout/hierarchy1"/>
    <dgm:cxn modelId="{6D1B4C6F-C34F-493D-BA61-300E26DD14D6}" type="presParOf" srcId="{9CAE5E11-3C34-47F1-821C-01740D783FD6}" destId="{CF97C73B-3FF5-4F0C-A4A6-81D6F09E12EB}" srcOrd="0" destOrd="0" presId="urn:microsoft.com/office/officeart/2005/8/layout/hierarchy1"/>
    <dgm:cxn modelId="{96154C89-E716-4C27-B5AF-669EF3DA1056}" type="presParOf" srcId="{CF97C73B-3FF5-4F0C-A4A6-81D6F09E12EB}" destId="{9D38E3B0-79BC-465A-A20F-6F89576B86A7}" srcOrd="0" destOrd="0" presId="urn:microsoft.com/office/officeart/2005/8/layout/hierarchy1"/>
    <dgm:cxn modelId="{8D1E4F02-35F6-4230-8648-A553D45D86B5}" type="presParOf" srcId="{CF97C73B-3FF5-4F0C-A4A6-81D6F09E12EB}" destId="{A38365B4-65B1-4353-854A-8CB3ECC632D4}" srcOrd="1" destOrd="0" presId="urn:microsoft.com/office/officeart/2005/8/layout/hierarchy1"/>
    <dgm:cxn modelId="{2A9E8BDE-2D7F-4459-B80E-DE90F2332880}" type="presParOf" srcId="{9CAE5E11-3C34-47F1-821C-01740D783FD6}" destId="{426B8CE2-1300-4DFC-8EAD-343AF8EA1EF0}" srcOrd="1" destOrd="0" presId="urn:microsoft.com/office/officeart/2005/8/layout/hierarchy1"/>
    <dgm:cxn modelId="{F6027337-AEF9-4A9B-9796-1484FA7C27C1}" type="presParOf" srcId="{632E3232-C953-4B84-928A-4A9C33258E27}" destId="{848C4120-EEB0-4B72-AC75-48083733AF18}" srcOrd="2" destOrd="0" presId="urn:microsoft.com/office/officeart/2005/8/layout/hierarchy1"/>
    <dgm:cxn modelId="{64FFC3F2-C292-48C9-8395-AF0AEC6A9E84}" type="presParOf" srcId="{848C4120-EEB0-4B72-AC75-48083733AF18}" destId="{13D16C9F-1C9D-4F1E-9D33-84BB84194555}" srcOrd="0" destOrd="0" presId="urn:microsoft.com/office/officeart/2005/8/layout/hierarchy1"/>
    <dgm:cxn modelId="{F845EF6F-A4AB-46D9-A67A-92BEE85D79BA}" type="presParOf" srcId="{13D16C9F-1C9D-4F1E-9D33-84BB84194555}" destId="{47389A58-E3AC-42F4-A7B8-F51D9488EDE5}" srcOrd="0" destOrd="0" presId="urn:microsoft.com/office/officeart/2005/8/layout/hierarchy1"/>
    <dgm:cxn modelId="{0A4B13D4-32CB-46D0-990E-258D2290670B}" type="presParOf" srcId="{13D16C9F-1C9D-4F1E-9D33-84BB84194555}" destId="{CA04801D-077B-4BE2-AEEF-1097FEE5FA08}" srcOrd="1" destOrd="0" presId="urn:microsoft.com/office/officeart/2005/8/layout/hierarchy1"/>
    <dgm:cxn modelId="{6CC01B4A-708B-4B4D-B531-3408671F5107}" type="presParOf" srcId="{848C4120-EEB0-4B72-AC75-48083733AF18}" destId="{3B80C33F-E971-47D5-B7FD-9EF55905121F}" srcOrd="1" destOrd="0" presId="urn:microsoft.com/office/officeart/2005/8/layout/hierarchy1"/>
    <dgm:cxn modelId="{957599B8-506A-43B6-96DF-7A9D7015E045}" type="presParOf" srcId="{632E3232-C953-4B84-928A-4A9C33258E27}" destId="{8A84DF8C-F475-464B-926D-08773E73F9B2}" srcOrd="3" destOrd="0" presId="urn:microsoft.com/office/officeart/2005/8/layout/hierarchy1"/>
    <dgm:cxn modelId="{466F5CA5-D547-4304-80AF-16C56793B936}" type="presParOf" srcId="{8A84DF8C-F475-464B-926D-08773E73F9B2}" destId="{9FE62C98-C31D-438E-A24A-E96875C14781}" srcOrd="0" destOrd="0" presId="urn:microsoft.com/office/officeart/2005/8/layout/hierarchy1"/>
    <dgm:cxn modelId="{32D92781-DFF4-473C-A886-BC65207E408B}" type="presParOf" srcId="{9FE62C98-C31D-438E-A24A-E96875C14781}" destId="{023DF8C2-7282-450A-AEB7-5F09B2181B1D}" srcOrd="0" destOrd="0" presId="urn:microsoft.com/office/officeart/2005/8/layout/hierarchy1"/>
    <dgm:cxn modelId="{417165BC-7D42-475C-AE49-2604ED6123A1}" type="presParOf" srcId="{9FE62C98-C31D-438E-A24A-E96875C14781}" destId="{5533A908-78C4-4A16-96E0-B7002328466E}" srcOrd="1" destOrd="0" presId="urn:microsoft.com/office/officeart/2005/8/layout/hierarchy1"/>
    <dgm:cxn modelId="{B0C472A8-3C31-4CD0-8FF0-76DEAAED2080}" type="presParOf" srcId="{8A84DF8C-F475-464B-926D-08773E73F9B2}" destId="{833A750D-1DBB-4E51-A676-0FF2FE0700BE}" srcOrd="1" destOrd="0" presId="urn:microsoft.com/office/officeart/2005/8/layout/hierarchy1"/>
    <dgm:cxn modelId="{113F585A-864A-48DB-B45E-8B5FC2DE2BFE}" type="presParOf" srcId="{632E3232-C953-4B84-928A-4A9C33258E27}" destId="{767981F9-706B-43F0-A5CD-D8B0E1290670}" srcOrd="4" destOrd="0" presId="urn:microsoft.com/office/officeart/2005/8/layout/hierarchy1"/>
    <dgm:cxn modelId="{B26A7FEB-F6B3-4EE7-81AD-D56D778A6CF3}" type="presParOf" srcId="{767981F9-706B-43F0-A5CD-D8B0E1290670}" destId="{B590722C-A79B-4C7E-94E0-951312629876}" srcOrd="0" destOrd="0" presId="urn:microsoft.com/office/officeart/2005/8/layout/hierarchy1"/>
    <dgm:cxn modelId="{8AF1E64B-A8CB-4238-B5FB-A2E4D8F6B32C}" type="presParOf" srcId="{B590722C-A79B-4C7E-94E0-951312629876}" destId="{839F8ADE-9EFF-4C57-9814-B5423FB06E92}" srcOrd="0" destOrd="0" presId="urn:microsoft.com/office/officeart/2005/8/layout/hierarchy1"/>
    <dgm:cxn modelId="{44C849FE-8E71-49FE-B785-ECC31206A32F}" type="presParOf" srcId="{B590722C-A79B-4C7E-94E0-951312629876}" destId="{FD179CB7-8EF8-462A-8A0E-011DCDD7B965}" srcOrd="1" destOrd="0" presId="urn:microsoft.com/office/officeart/2005/8/layout/hierarchy1"/>
    <dgm:cxn modelId="{6192D18B-E352-46C5-A4BE-D180EFCC2AB5}" type="presParOf" srcId="{767981F9-706B-43F0-A5CD-D8B0E1290670}" destId="{99E73914-68B0-48C8-BE76-1258250B4A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662199" y="1049657"/>
          <a:ext cx="435133" cy="2252022"/>
        </a:xfrm>
        <a:prstGeom prst="round2Same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1">
          <a:noAutofit/>
        </a:bodyPr>
        <a:lstStyle/>
        <a:p>
          <a:pPr marL="0" lvl="0" indent="0" algn="ctr" defTabSz="577850" rtl="0">
            <a:lnSpc>
              <a:spcPct val="90000"/>
            </a:lnSpc>
            <a:spcBef>
              <a:spcPct val="0"/>
            </a:spcBef>
            <a:spcAft>
              <a:spcPct val="35000"/>
            </a:spcAft>
            <a:buNone/>
          </a:pPr>
          <a:r>
            <a:rPr lang="en-GB" sz="1300" kern="1200" noProof="0"/>
            <a:t>Empathy mapping</a:t>
          </a:r>
        </a:p>
      </dsp:txBody>
      <dsp:txXfrm rot="5400000">
        <a:off x="774996" y="1979343"/>
        <a:ext cx="2230781" cy="392651"/>
      </dsp:txXfrm>
    </dsp:sp>
    <dsp:sp modelId="{45A02F84-C6CB-43F5-AEE4-3EA66C2BD25F}">
      <dsp:nvSpPr>
        <dsp:cNvPr id="0" name=""/>
        <dsp:cNvSpPr/>
      </dsp:nvSpPr>
      <dsp:spPr>
        <a:xfrm>
          <a:off x="3080" y="0"/>
          <a:ext cx="375337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rtlCol="0" anchor="b" anchorCtr="1">
          <a:noAutofit/>
        </a:bodyPr>
        <a:lstStyle/>
        <a:p>
          <a:pPr marL="0" lvl="0" indent="0" algn="ctr" defTabSz="577850" rtl="0">
            <a:lnSpc>
              <a:spcPct val="90000"/>
            </a:lnSpc>
            <a:spcBef>
              <a:spcPct val="0"/>
            </a:spcBef>
            <a:spcAft>
              <a:spcPct val="35000"/>
            </a:spcAft>
            <a:buNone/>
          </a:pPr>
          <a:r>
            <a:rPr lang="en-GB" sz="1300" kern="1200" noProof="0" dirty="0"/>
            <a:t>We started the project with empathy mapping which allowed us to  find out about those  who will use the feedback process.</a:t>
          </a:r>
        </a:p>
      </dsp:txBody>
      <dsp:txXfrm>
        <a:off x="3080" y="0"/>
        <a:ext cx="3753370" cy="1522968"/>
      </dsp:txXfrm>
    </dsp:sp>
    <dsp:sp modelId="{6BA46904-CB7C-4538-BD49-D3891EF19552}">
      <dsp:nvSpPr>
        <dsp:cNvPr id="0" name=""/>
        <dsp:cNvSpPr/>
      </dsp:nvSpPr>
      <dsp:spPr>
        <a:xfrm>
          <a:off x="1879766" y="1609995"/>
          <a:ext cx="0" cy="348107"/>
        </a:xfrm>
        <a:prstGeom prst="line">
          <a:avLst/>
        </a:prstGeom>
        <a:noFill/>
        <a:ln w="635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836252" y="1522968"/>
          <a:ext cx="87026" cy="87026"/>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3005777" y="1958102"/>
          <a:ext cx="2252022" cy="435133"/>
        </a:xfrm>
        <a:prstGeom prst="rect">
          <a:avLst/>
        </a:prstGeom>
        <a:solidFill>
          <a:schemeClr val="accent4"/>
        </a:solidFill>
        <a:ln w="1905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1">
          <a:noAutofit/>
        </a:bodyPr>
        <a:lstStyle/>
        <a:p>
          <a:pPr marL="0" lvl="0" indent="0" algn="ctr" defTabSz="577850" rtl="0">
            <a:lnSpc>
              <a:spcPct val="90000"/>
            </a:lnSpc>
            <a:spcBef>
              <a:spcPct val="0"/>
            </a:spcBef>
            <a:spcAft>
              <a:spcPct val="35000"/>
            </a:spcAft>
            <a:buNone/>
          </a:pPr>
          <a:r>
            <a:rPr lang="en-GB" sz="1300" kern="1200" noProof="0"/>
            <a:t>Personas</a:t>
          </a:r>
        </a:p>
      </dsp:txBody>
      <dsp:txXfrm>
        <a:off x="3005777" y="1958102"/>
        <a:ext cx="2252022" cy="435133"/>
      </dsp:txXfrm>
    </dsp:sp>
    <dsp:sp modelId="{FEBD3C2A-A340-470A-A475-AE614EA07678}">
      <dsp:nvSpPr>
        <dsp:cNvPr id="0" name=""/>
        <dsp:cNvSpPr/>
      </dsp:nvSpPr>
      <dsp:spPr>
        <a:xfrm>
          <a:off x="2255103" y="2828369"/>
          <a:ext cx="375337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rtlCol="0" anchor="t" anchorCtr="1">
          <a:noAutofit/>
        </a:bodyPr>
        <a:lstStyle/>
        <a:p>
          <a:pPr marL="0" lvl="0" indent="0" algn="ctr" defTabSz="577850" rtl="0">
            <a:lnSpc>
              <a:spcPct val="90000"/>
            </a:lnSpc>
            <a:spcBef>
              <a:spcPct val="0"/>
            </a:spcBef>
            <a:spcAft>
              <a:spcPct val="35000"/>
            </a:spcAft>
            <a:buNone/>
          </a:pPr>
          <a:r>
            <a:rPr lang="en-GB" sz="1300" b="0" i="0" u="none" kern="1200" noProof="0" dirty="0"/>
            <a:t>We created personas to define the problem by using information found within the empathy mapping through personas </a:t>
          </a:r>
        </a:p>
        <a:p>
          <a:pPr marL="0" lvl="0" indent="0" algn="ctr" defTabSz="577850" rtl="0">
            <a:lnSpc>
              <a:spcPct val="90000"/>
            </a:lnSpc>
            <a:spcBef>
              <a:spcPct val="0"/>
            </a:spcBef>
            <a:spcAft>
              <a:spcPct val="35000"/>
            </a:spcAft>
            <a:buNone/>
          </a:pPr>
          <a:r>
            <a:rPr lang="en-GB" sz="1300" b="0" i="0" u="none" kern="1200" noProof="0" dirty="0"/>
            <a:t>“Personas are fictional characterisations drawn from research data.  They are not preconceived stereotypes; they are archetypes borne of careful study” (Luma Institute, 2012)</a:t>
          </a:r>
          <a:endParaRPr lang="en-GB" sz="1300" kern="1200" noProof="0" dirty="0"/>
        </a:p>
      </dsp:txBody>
      <dsp:txXfrm>
        <a:off x="2255103" y="2828369"/>
        <a:ext cx="3753370" cy="1522968"/>
      </dsp:txXfrm>
    </dsp:sp>
    <dsp:sp modelId="{080474C8-0FEA-4FD1-97F1-0978CFB4A37F}">
      <dsp:nvSpPr>
        <dsp:cNvPr id="0" name=""/>
        <dsp:cNvSpPr/>
      </dsp:nvSpPr>
      <dsp:spPr>
        <a:xfrm>
          <a:off x="4131788" y="2393235"/>
          <a:ext cx="0" cy="348107"/>
        </a:xfrm>
        <a:prstGeom prst="line">
          <a:avLst/>
        </a:prstGeom>
        <a:noFill/>
        <a:ln w="6350" cap="flat" cmpd="sng" algn="ctr">
          <a:solidFill>
            <a:schemeClr val="accent4"/>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4088275" y="2741342"/>
          <a:ext cx="87026" cy="87026"/>
        </a:xfrm>
        <a:prstGeom prst="ellipse">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5257800" y="1958102"/>
          <a:ext cx="2252022" cy="435133"/>
        </a:xfrm>
        <a:prstGeom prst="rect">
          <a:avLst/>
        </a:prstGeom>
        <a:solidFill>
          <a:srgbClr val="FFC000"/>
        </a:solid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1">
          <a:noAutofit/>
        </a:bodyPr>
        <a:lstStyle/>
        <a:p>
          <a:pPr marL="0" lvl="0" indent="0" algn="ctr" defTabSz="577850" rtl="0">
            <a:lnSpc>
              <a:spcPct val="90000"/>
            </a:lnSpc>
            <a:spcBef>
              <a:spcPct val="0"/>
            </a:spcBef>
            <a:spcAft>
              <a:spcPct val="35000"/>
            </a:spcAft>
            <a:buNone/>
          </a:pPr>
          <a:r>
            <a:rPr lang="en-GB" sz="1300" kern="1200" noProof="0"/>
            <a:t>ABC avalanche</a:t>
          </a:r>
        </a:p>
      </dsp:txBody>
      <dsp:txXfrm>
        <a:off x="5257800" y="1958102"/>
        <a:ext cx="2252022" cy="435133"/>
      </dsp:txXfrm>
    </dsp:sp>
    <dsp:sp modelId="{80CDBBF8-C6B4-4166-87C1-DC9120CC7586}">
      <dsp:nvSpPr>
        <dsp:cNvPr id="0" name=""/>
        <dsp:cNvSpPr/>
      </dsp:nvSpPr>
      <dsp:spPr>
        <a:xfrm>
          <a:off x="4507125" y="0"/>
          <a:ext cx="375337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rtlCol="0" anchor="b" anchorCtr="1">
          <a:noAutofit/>
        </a:bodyPr>
        <a:lstStyle/>
        <a:p>
          <a:pPr marL="0" lvl="0" indent="0" algn="ctr" defTabSz="577850" rtl="0">
            <a:lnSpc>
              <a:spcPct val="90000"/>
            </a:lnSpc>
            <a:spcBef>
              <a:spcPct val="0"/>
            </a:spcBef>
            <a:spcAft>
              <a:spcPct val="35000"/>
            </a:spcAft>
            <a:buNone/>
          </a:pPr>
          <a:r>
            <a:rPr lang="en-GB" sz="1300" b="0" i="0" u="none" kern="1200" noProof="0" dirty="0"/>
            <a:t>By the point,  we will have identified the problem and are now looking at developing a solution.  ABC avalanche was one of the methods to generate ideas.</a:t>
          </a:r>
          <a:endParaRPr lang="en-GB" sz="1300" kern="1200" noProof="0" dirty="0"/>
        </a:p>
      </dsp:txBody>
      <dsp:txXfrm>
        <a:off x="4507125" y="0"/>
        <a:ext cx="3753370" cy="1522968"/>
      </dsp:txXfrm>
    </dsp:sp>
    <dsp:sp modelId="{89759DE5-9F8A-470E-A6D8-F13BB4DEE93D}">
      <dsp:nvSpPr>
        <dsp:cNvPr id="0" name=""/>
        <dsp:cNvSpPr/>
      </dsp:nvSpPr>
      <dsp:spPr>
        <a:xfrm>
          <a:off x="6383811" y="1609995"/>
          <a:ext cx="0" cy="348107"/>
        </a:xfrm>
        <a:prstGeom prst="line">
          <a:avLst/>
        </a:prstGeom>
        <a:noFill/>
        <a:ln w="6350" cap="flat" cmpd="sng" algn="ctr">
          <a:solidFill>
            <a:schemeClr val="accent5"/>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6340297" y="1522968"/>
          <a:ext cx="87026" cy="87026"/>
        </a:xfrm>
        <a:prstGeom prst="ellips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687F1E-592A-4A16-9630-0E0C2D82BDEC}">
      <dsp:nvSpPr>
        <dsp:cNvPr id="0" name=""/>
        <dsp:cNvSpPr/>
      </dsp:nvSpPr>
      <dsp:spPr>
        <a:xfrm rot="5400000">
          <a:off x="8418266" y="1049657"/>
          <a:ext cx="435133" cy="2252022"/>
        </a:xfrm>
        <a:prstGeom prst="round2SameRect">
          <a:avLst/>
        </a:prstGeom>
        <a:solidFill>
          <a:srgbClr val="FF0000"/>
        </a:solidFill>
        <a:ln w="1905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1">
          <a:noAutofit/>
        </a:bodyPr>
        <a:lstStyle/>
        <a:p>
          <a:pPr marL="0" lvl="0" indent="0" algn="ctr" defTabSz="577850" rtl="0">
            <a:lnSpc>
              <a:spcPct val="90000"/>
            </a:lnSpc>
            <a:spcBef>
              <a:spcPct val="0"/>
            </a:spcBef>
            <a:spcAft>
              <a:spcPct val="35000"/>
            </a:spcAft>
            <a:buNone/>
          </a:pPr>
          <a:r>
            <a:rPr lang="en-GB" sz="1300" kern="1200" noProof="0"/>
            <a:t>Prototyping</a:t>
          </a:r>
        </a:p>
      </dsp:txBody>
      <dsp:txXfrm rot="-5400000">
        <a:off x="7509822" y="1979343"/>
        <a:ext cx="2230781" cy="392651"/>
      </dsp:txXfrm>
    </dsp:sp>
    <dsp:sp modelId="{36210ACA-E081-40B5-87EC-500863B13ADD}">
      <dsp:nvSpPr>
        <dsp:cNvPr id="0" name=""/>
        <dsp:cNvSpPr/>
      </dsp:nvSpPr>
      <dsp:spPr>
        <a:xfrm>
          <a:off x="6759148" y="2828369"/>
          <a:ext cx="375337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rtlCol="0" anchor="t" anchorCtr="1">
          <a:noAutofit/>
        </a:bodyPr>
        <a:lstStyle/>
        <a:p>
          <a:pPr marL="0" lvl="0" indent="0" algn="ctr" defTabSz="577850" rtl="0">
            <a:lnSpc>
              <a:spcPct val="90000"/>
            </a:lnSpc>
            <a:spcBef>
              <a:spcPct val="0"/>
            </a:spcBef>
            <a:spcAft>
              <a:spcPct val="35000"/>
            </a:spcAft>
            <a:buNone/>
          </a:pPr>
          <a:r>
            <a:rPr lang="en-GB" sz="1300" b="0" i="0" u="none" kern="1200" noProof="0" dirty="0"/>
            <a:t>Prototyping  allowed us to distil the concepts and ideas we have produced and test it, to finesse and finalise.  </a:t>
          </a:r>
          <a:endParaRPr lang="en-GB" sz="1300" kern="1200" noProof="0" dirty="0"/>
        </a:p>
      </dsp:txBody>
      <dsp:txXfrm>
        <a:off x="6759148" y="2828369"/>
        <a:ext cx="3753370" cy="1522968"/>
      </dsp:txXfrm>
    </dsp:sp>
    <dsp:sp modelId="{EA3C7446-024E-4EEF-BED4-FFB1F2246CF3}">
      <dsp:nvSpPr>
        <dsp:cNvPr id="0" name=""/>
        <dsp:cNvSpPr/>
      </dsp:nvSpPr>
      <dsp:spPr>
        <a:xfrm>
          <a:off x="8635833" y="2393235"/>
          <a:ext cx="0" cy="348107"/>
        </a:xfrm>
        <a:prstGeom prst="line">
          <a:avLst/>
        </a:prstGeom>
        <a:noFill/>
        <a:ln w="6350" cap="flat" cmpd="sng" algn="ctr">
          <a:solidFill>
            <a:schemeClr val="accent6"/>
          </a:solidFill>
          <a:prstDash val="dash"/>
          <a:miter lim="800000"/>
        </a:ln>
        <a:effectLst/>
      </dsp:spPr>
      <dsp:style>
        <a:lnRef idx="1">
          <a:scrgbClr r="0" g="0" b="0"/>
        </a:lnRef>
        <a:fillRef idx="0">
          <a:scrgbClr r="0" g="0" b="0"/>
        </a:fillRef>
        <a:effectRef idx="0">
          <a:scrgbClr r="0" g="0" b="0"/>
        </a:effectRef>
        <a:fontRef idx="minor"/>
      </dsp:style>
    </dsp:sp>
    <dsp:sp modelId="{FDC60305-8FBB-44FD-9B53-CDBFE9F7FDD0}">
      <dsp:nvSpPr>
        <dsp:cNvPr id="0" name=""/>
        <dsp:cNvSpPr/>
      </dsp:nvSpPr>
      <dsp:spPr>
        <a:xfrm>
          <a:off x="8592320" y="2741342"/>
          <a:ext cx="87026" cy="87026"/>
        </a:xfrm>
        <a:prstGeom prst="ellipse">
          <a:avLst/>
        </a:prstGeom>
        <a:solidFill>
          <a:schemeClr val="accent6"/>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E5861-00EF-4616-8448-97E74386D1DE}">
      <dsp:nvSpPr>
        <dsp:cNvPr id="0" name=""/>
        <dsp:cNvSpPr/>
      </dsp:nvSpPr>
      <dsp:spPr>
        <a:xfrm>
          <a:off x="1738037" y="10"/>
          <a:ext cx="4619055" cy="293310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636CEBD-D49E-4FE7-BEFC-E1B20D9030D1}">
      <dsp:nvSpPr>
        <dsp:cNvPr id="0" name=""/>
        <dsp:cNvSpPr/>
      </dsp:nvSpPr>
      <dsp:spPr>
        <a:xfrm>
          <a:off x="2251265" y="487577"/>
          <a:ext cx="4619055" cy="293310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GBV refers to harmful acts directed at an individual based on their gender or violence that affects persons of a particular gender disproportionately.</a:t>
          </a:r>
          <a:endParaRPr lang="en-US" sz="2900" kern="1200"/>
        </a:p>
      </dsp:txBody>
      <dsp:txXfrm>
        <a:off x="2337173" y="573485"/>
        <a:ext cx="4447239" cy="27612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7F1E1-0A03-44B6-BA33-239C054AC683}">
      <dsp:nvSpPr>
        <dsp:cNvPr id="0" name=""/>
        <dsp:cNvSpPr/>
      </dsp:nvSpPr>
      <dsp:spPr>
        <a:xfrm>
          <a:off x="0" y="216669"/>
          <a:ext cx="2785488" cy="17687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80B7F-98D9-4918-9F67-E7C0AFF36703}">
      <dsp:nvSpPr>
        <dsp:cNvPr id="0" name=""/>
        <dsp:cNvSpPr/>
      </dsp:nvSpPr>
      <dsp:spPr>
        <a:xfrm>
          <a:off x="309498" y="510693"/>
          <a:ext cx="2785488" cy="176878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1 in 3 Women worldwide will experience violence in their lifetime, most likely at the hands of someone they know</a:t>
          </a:r>
          <a:endParaRPr lang="en-US" sz="1900" kern="1200"/>
        </a:p>
      </dsp:txBody>
      <dsp:txXfrm>
        <a:off x="361304" y="562499"/>
        <a:ext cx="2681876" cy="1665173"/>
      </dsp:txXfrm>
    </dsp:sp>
    <dsp:sp modelId="{FBD9814C-F9DA-4E3E-8BF4-FA2EC131FA2B}">
      <dsp:nvSpPr>
        <dsp:cNvPr id="0" name=""/>
        <dsp:cNvSpPr/>
      </dsp:nvSpPr>
      <dsp:spPr>
        <a:xfrm>
          <a:off x="3404486" y="216669"/>
          <a:ext cx="2785488" cy="17687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89317-96CF-4881-AD86-19D1B38597E6}">
      <dsp:nvSpPr>
        <dsp:cNvPr id="0" name=""/>
        <dsp:cNvSpPr/>
      </dsp:nvSpPr>
      <dsp:spPr>
        <a:xfrm>
          <a:off x="3713985" y="510693"/>
          <a:ext cx="2785488" cy="176878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5 Women are killed every hour by their partner or family member</a:t>
          </a:r>
          <a:endParaRPr lang="en-US" sz="1900" kern="1200"/>
        </a:p>
      </dsp:txBody>
      <dsp:txXfrm>
        <a:off x="3765791" y="562499"/>
        <a:ext cx="2681876" cy="1665173"/>
      </dsp:txXfrm>
    </dsp:sp>
    <dsp:sp modelId="{BA5DF850-8AB8-4FFC-9222-3B00C7302A10}">
      <dsp:nvSpPr>
        <dsp:cNvPr id="0" name=""/>
        <dsp:cNvSpPr/>
      </dsp:nvSpPr>
      <dsp:spPr>
        <a:xfrm>
          <a:off x="6808972" y="216669"/>
          <a:ext cx="2785488" cy="17687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40C8E-28C6-4BD4-AEB8-8DF8C32CA761}">
      <dsp:nvSpPr>
        <dsp:cNvPr id="0" name=""/>
        <dsp:cNvSpPr/>
      </dsp:nvSpPr>
      <dsp:spPr>
        <a:xfrm>
          <a:off x="7118471" y="510693"/>
          <a:ext cx="2785488" cy="176878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15 million girls are married before the age of 18, every year </a:t>
          </a:r>
          <a:endParaRPr lang="en-US" sz="1900" kern="1200"/>
        </a:p>
      </dsp:txBody>
      <dsp:txXfrm>
        <a:off x="7170277" y="562499"/>
        <a:ext cx="2681876" cy="16651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FE8FA-7C09-4162-BBD2-6E4283634DB8}">
      <dsp:nvSpPr>
        <dsp:cNvPr id="0" name=""/>
        <dsp:cNvSpPr/>
      </dsp:nvSpPr>
      <dsp:spPr>
        <a:xfrm>
          <a:off x="3385" y="637289"/>
          <a:ext cx="1649531" cy="10474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1E40E-0B86-4964-A644-FE07E8A76A56}">
      <dsp:nvSpPr>
        <dsp:cNvPr id="0" name=""/>
        <dsp:cNvSpPr/>
      </dsp:nvSpPr>
      <dsp:spPr>
        <a:xfrm>
          <a:off x="186666" y="811406"/>
          <a:ext cx="1649531" cy="10474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rPr>
            <a:t>1. Violence squanders women’s life-opportunities</a:t>
          </a:r>
          <a:endParaRPr lang="en-GB" sz="1200" kern="1200">
            <a:solidFill>
              <a:schemeClr val="tx1"/>
            </a:solidFill>
            <a:latin typeface="Century Gothic" panose="020B0502020202020204"/>
          </a:endParaRPr>
        </a:p>
      </dsp:txBody>
      <dsp:txXfrm>
        <a:off x="217345" y="842085"/>
        <a:ext cx="1588173" cy="986094"/>
      </dsp:txXfrm>
    </dsp:sp>
    <dsp:sp modelId="{9D38E3B0-79BC-465A-A20F-6F89576B86A7}">
      <dsp:nvSpPr>
        <dsp:cNvPr id="0" name=""/>
        <dsp:cNvSpPr/>
      </dsp:nvSpPr>
      <dsp:spPr>
        <a:xfrm>
          <a:off x="2019479" y="637289"/>
          <a:ext cx="1649531" cy="10474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365B4-65B1-4353-854A-8CB3ECC632D4}">
      <dsp:nvSpPr>
        <dsp:cNvPr id="0" name=""/>
        <dsp:cNvSpPr/>
      </dsp:nvSpPr>
      <dsp:spPr>
        <a:xfrm>
          <a:off x="2202760" y="811406"/>
          <a:ext cx="1649531" cy="10474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entury Gothic" panose="020B0502020202020204"/>
            </a:rPr>
            <a:t>2. Poor women have less opportunity to flee</a:t>
          </a:r>
        </a:p>
      </dsp:txBody>
      <dsp:txXfrm>
        <a:off x="2233439" y="842085"/>
        <a:ext cx="1588173" cy="986094"/>
      </dsp:txXfrm>
    </dsp:sp>
    <dsp:sp modelId="{47389A58-E3AC-42F4-A7B8-F51D9488EDE5}">
      <dsp:nvSpPr>
        <dsp:cNvPr id="0" name=""/>
        <dsp:cNvSpPr/>
      </dsp:nvSpPr>
      <dsp:spPr>
        <a:xfrm>
          <a:off x="4035573" y="637289"/>
          <a:ext cx="1649531" cy="10474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4801D-077B-4BE2-AEEF-1097FEE5FA08}">
      <dsp:nvSpPr>
        <dsp:cNvPr id="0" name=""/>
        <dsp:cNvSpPr/>
      </dsp:nvSpPr>
      <dsp:spPr>
        <a:xfrm>
          <a:off x="4218854" y="811406"/>
          <a:ext cx="1649531" cy="10474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entury Gothic" panose="020B0502020202020204"/>
            </a:rPr>
            <a:t>3. Violence keeps women and girls poor</a:t>
          </a:r>
        </a:p>
      </dsp:txBody>
      <dsp:txXfrm>
        <a:off x="4249533" y="842085"/>
        <a:ext cx="1588173" cy="986094"/>
      </dsp:txXfrm>
    </dsp:sp>
    <dsp:sp modelId="{023DF8C2-7282-450A-AEB7-5F09B2181B1D}">
      <dsp:nvSpPr>
        <dsp:cNvPr id="0" name=""/>
        <dsp:cNvSpPr/>
      </dsp:nvSpPr>
      <dsp:spPr>
        <a:xfrm>
          <a:off x="6051667" y="637289"/>
          <a:ext cx="1649531" cy="10474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3A908-78C4-4A16-96E0-B7002328466E}">
      <dsp:nvSpPr>
        <dsp:cNvPr id="0" name=""/>
        <dsp:cNvSpPr/>
      </dsp:nvSpPr>
      <dsp:spPr>
        <a:xfrm>
          <a:off x="6234949" y="811406"/>
          <a:ext cx="1649531" cy="10474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entury Gothic" panose="020B0502020202020204"/>
            </a:rPr>
            <a:t>4. Poor women are at higher risk of sexual exploitation and trafficking</a:t>
          </a:r>
        </a:p>
      </dsp:txBody>
      <dsp:txXfrm>
        <a:off x="6265628" y="842085"/>
        <a:ext cx="1588173" cy="986094"/>
      </dsp:txXfrm>
    </dsp:sp>
    <dsp:sp modelId="{839F8ADE-9EFF-4C57-9814-B5423FB06E92}">
      <dsp:nvSpPr>
        <dsp:cNvPr id="0" name=""/>
        <dsp:cNvSpPr/>
      </dsp:nvSpPr>
      <dsp:spPr>
        <a:xfrm>
          <a:off x="8067761" y="637289"/>
          <a:ext cx="1649531" cy="10474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79CB7-8EF8-462A-8A0E-011DCDD7B965}">
      <dsp:nvSpPr>
        <dsp:cNvPr id="0" name=""/>
        <dsp:cNvSpPr/>
      </dsp:nvSpPr>
      <dsp:spPr>
        <a:xfrm>
          <a:off x="8251043" y="811406"/>
          <a:ext cx="1649531" cy="10474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rPr>
            <a:t>5. Violence has huge social and economic costs</a:t>
          </a:r>
          <a:endParaRPr lang="en-GB" sz="1200" kern="1200">
            <a:solidFill>
              <a:schemeClr val="tx1"/>
            </a:solidFill>
            <a:latin typeface="Century Gothic" panose="020B0502020202020204"/>
          </a:endParaRPr>
        </a:p>
      </dsp:txBody>
      <dsp:txXfrm>
        <a:off x="8281722" y="842085"/>
        <a:ext cx="1588173" cy="986094"/>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8A6EA-D989-424E-8297-C994CD71B90F}"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D14BD-83A3-46EE-A72C-0474A819AB5A}" type="slidenum">
              <a:rPr lang="en-GB" smtClean="0"/>
              <a:t>‹#›</a:t>
            </a:fld>
            <a:endParaRPr lang="en-GB"/>
          </a:p>
        </p:txBody>
      </p:sp>
    </p:spTree>
    <p:extLst>
      <p:ext uri="{BB962C8B-B14F-4D97-AF65-F5344CB8AC3E}">
        <p14:creationId xmlns:p14="http://schemas.microsoft.com/office/powerpoint/2010/main" val="111474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gov.scot/publications/tackling-child-poverty-priority-families-overview/" TargetMode="External"/><Relationship Id="rId2" Type="http://schemas.openxmlformats.org/officeDocument/2006/relationships/slide" Target="../slides/slide154.xml"/><Relationship Id="rId1" Type="http://schemas.openxmlformats.org/officeDocument/2006/relationships/notesMaster" Target="../notesMasters/notesMaster1.xml"/><Relationship Id="rId4" Type="http://schemas.openxmlformats.org/officeDocument/2006/relationships/hyperlink" Target="https://www.parentingacrossscotland.org/policy-research/facts-about-familie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www.who.int/news-room/fact-sheets/detail/adolescent-pregnancy" TargetMode="External"/><Relationship Id="rId3" Type="http://schemas.openxmlformats.org/officeDocument/2006/relationships/hyperlink" Target="https://www.actionaid.org.uk/our-work/womens-rights/violence-against-women-and-girls-vawg?gad=1&amp;gclid=CjwKCAjwg-GjBhBnEiwAMUvNWzrDUIXESetrpqbpZmphrqULv7UM-I-uVGgiikSX1n_cBFSxQ_3glxoC-x0QAvD_BwE#footnoteref1_iryx6kd" TargetMode="External"/><Relationship Id="rId7" Type="http://schemas.openxmlformats.org/officeDocument/2006/relationships/hyperlink" Target="https://www.actionaid.org.uk/our-work/womens-rights/violence-against-women-and-girls-vawg?gad=1&amp;gclid=CjwKCAjwg-GjBhBnEiwAMUvNWzrDUIXESetrpqbpZmphrqULv7UM-I-uVGgiikSX1n_cBFSxQ_3glxoC-x0QAvD_BwE#footnoteref3_6k13qkc" TargetMode="External"/><Relationship Id="rId2" Type="http://schemas.openxmlformats.org/officeDocument/2006/relationships/slide" Target="../slides/slide163.xml"/><Relationship Id="rId1" Type="http://schemas.openxmlformats.org/officeDocument/2006/relationships/notesMaster" Target="../notesMasters/notesMaster1.xml"/><Relationship Id="rId6" Type="http://schemas.openxmlformats.org/officeDocument/2006/relationships/hyperlink" Target="https://www.actionaid.org.uk/sites/default/files/publications/fearless_women_and_girls_-" TargetMode="External"/><Relationship Id="rId5" Type="http://schemas.openxmlformats.org/officeDocument/2006/relationships/hyperlink" Target="https://www.actionaid.org.uk/our-work/womens-rights/violence-against-women-and-girls-vawg?gad=1&amp;gclid=CjwKCAjwg-GjBhBnEiwAMUvNWzrDUIXESetrpqbpZmphrqULv7UM-I-uVGgiikSX1n_cBFSxQ_3glxoC-x0QAvD_BwE#footnoteref2_9knntdw" TargetMode="External"/><Relationship Id="rId4" Type="http://schemas.openxmlformats.org/officeDocument/2006/relationships/hyperlink" Target="http://www.who.int/mediacentre/factsheets/fs239/en/" TargetMode="External"/><Relationship Id="rId9" Type="http://schemas.openxmlformats.org/officeDocument/2006/relationships/hyperlink" Target="https://www.actionaid.org.uk/blog/2018/03/07/5-links-between-poverty-and-violence-against-wome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actionaid.org.uk/blog/2018/03/07/5-links-between-poverty-and-violence-against-women"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gov.scot/publications/recorded-crime-scotland-2023-24/pages/6/" TargetMode="External"/><Relationship Id="rId7" Type="http://schemas.openxmlformats.org/officeDocument/2006/relationships/hyperlink" Target="https://www.copfs.gov.uk/media/ajalqokj/domestic-abuse-publication-2022-23-final-1.pdf" TargetMode="External"/><Relationship Id="rId2" Type="http://schemas.openxmlformats.org/officeDocument/2006/relationships/slide" Target="../slides/slide165.xml"/><Relationship Id="rId1" Type="http://schemas.openxmlformats.org/officeDocument/2006/relationships/notesMaster" Target="../notesMasters/notesMaster1.xml"/><Relationship Id="rId6" Type="http://schemas.openxmlformats.org/officeDocument/2006/relationships/hyperlink" Target="https://womensaid.scot/wp-content/uploads/2017/09/ChangingLivesPamphlet.pdf" TargetMode="External"/><Relationship Id="rId5" Type="http://schemas.openxmlformats.org/officeDocument/2006/relationships/hyperlink" Target="https://www.gov.scot/publications/scottish-crime-justice-survey-2019-20-main-findings/pages/20/" TargetMode="External"/><Relationship Id="rId4" Type="http://schemas.openxmlformats.org/officeDocument/2006/relationships/hyperlink" Target="https://www.gov.scot/binaries/content/documents/govscot/publications/statistics/2021/02/scottish-crime-and-justice-survey-2019-20-associated-data-tables/documents/scjs-2018-20---data-tables---volume-7---sexual-victimisation/scjs-2018-20---data-tables---volume-7---sexual-victimisation/govscot%3Adocument/SCJS%2B2018_20%2B-%2BData%2BTables%2B-%2BVolume%2B7%2B-%2Bsexual%2Bvictimisation.xlsx"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rapecrisisscotland.org.uk/news/blog/poverty-is-sexist---we-need-long-term-solutions/" TargetMode="External"/><Relationship Id="rId2" Type="http://schemas.openxmlformats.org/officeDocument/2006/relationships/slide" Target="../slides/slide166.xml"/><Relationship Id="rId1" Type="http://schemas.openxmlformats.org/officeDocument/2006/relationships/notesMaster" Target="../notesMasters/notesMaster1.xml"/><Relationship Id="rId4" Type="http://schemas.openxmlformats.org/officeDocument/2006/relationships/hyperlink" Target="https://committees.parliament.uk/writtenevidence/126340/pdf/"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cpag.org.uk/news-blogs/news-listings/something-needs-saying-about-universal-credit-and-women-%E2%80%93-it-discrimination" TargetMode="External"/><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a:t>
            </a:fld>
            <a:endParaRPr lang="en-GB"/>
          </a:p>
        </p:txBody>
      </p:sp>
    </p:spTree>
    <p:extLst>
      <p:ext uri="{BB962C8B-B14F-4D97-AF65-F5344CB8AC3E}">
        <p14:creationId xmlns:p14="http://schemas.microsoft.com/office/powerpoint/2010/main" val="3722475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can we do about it? We can’t fix this overnight, but here’s what we can do:</a:t>
            </a:r>
          </a:p>
          <a:p>
            <a:r>
              <a:rPr lang="en-US"/>
              <a:t>•	For Teenagers: I’m talking directly to you now. You have more control than you think. Whether you’re into football, dance, or even just walking—find what moves you. Start small, but start today. You don’t need to be an athlete; you just need to move. I promise you, every step is a step toward a healthier, stronger, and more confident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a:t>, – this has big ramifications in terms of being able to access support/information and services. It can also reduce safety for those women who are engaged in selling sex as they cannot keep friends updated about their movements. </a:t>
            </a:r>
          </a:p>
          <a:p>
            <a:pPr>
              <a:spcBef>
                <a:spcPts val="0"/>
              </a:spcBef>
              <a:spcAft>
                <a:spcPts val="0"/>
              </a:spcAft>
            </a:pPr>
            <a:endParaRPr lang="en-GB">
              <a:ea typeface="Calibri"/>
              <a:cs typeface="Calibri"/>
            </a:endParaRPr>
          </a:p>
          <a:p>
            <a:pPr>
              <a:spcBef>
                <a:spcPts val="0"/>
              </a:spcBef>
              <a:spcAft>
                <a:spcPts val="0"/>
              </a:spcAft>
            </a:pPr>
            <a:r>
              <a:rPr lang="en-GB"/>
              <a:t>meaning access is tied to a singular device, mobile data and expensive contracts/data top ups.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186</a:t>
            </a:fld>
            <a:endParaRPr lang="en-GB"/>
          </a:p>
        </p:txBody>
      </p:sp>
    </p:spTree>
    <p:extLst>
      <p:ext uri="{BB962C8B-B14F-4D97-AF65-F5344CB8AC3E}">
        <p14:creationId xmlns:p14="http://schemas.microsoft.com/office/powerpoint/2010/main" val="13015732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Survivors are then having to pay for a phone contract on a handset they cannot access, phone companies do not take responsibility to replace the handset as it was a police seizure. Survivors often won’t get their device until after trial (2-3 years) or at all. At WRASAC we know this is an area of great stress, and adds to the feeling of injustice the survivors feels. </a:t>
            </a:r>
            <a:endParaRPr lang="en-US"/>
          </a:p>
          <a:p>
            <a:endParaRPr lang="en-US">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187</a:t>
            </a:fld>
            <a:endParaRPr lang="en-GB"/>
          </a:p>
        </p:txBody>
      </p:sp>
    </p:spTree>
    <p:extLst>
      <p:ext uri="{BB962C8B-B14F-4D97-AF65-F5344CB8AC3E}">
        <p14:creationId xmlns:p14="http://schemas.microsoft.com/office/powerpoint/2010/main" val="24162048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188</a:t>
            </a:fld>
            <a:endParaRPr lang="en-GB"/>
          </a:p>
        </p:txBody>
      </p:sp>
    </p:spTree>
    <p:extLst>
      <p:ext uri="{BB962C8B-B14F-4D97-AF65-F5344CB8AC3E}">
        <p14:creationId xmlns:p14="http://schemas.microsoft.com/office/powerpoint/2010/main" val="1520548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189</a:t>
            </a:fld>
            <a:endParaRPr lang="en-GB"/>
          </a:p>
        </p:txBody>
      </p:sp>
    </p:spTree>
    <p:extLst>
      <p:ext uri="{BB962C8B-B14F-4D97-AF65-F5344CB8AC3E}">
        <p14:creationId xmlns:p14="http://schemas.microsoft.com/office/powerpoint/2010/main" val="9315609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190</a:t>
            </a:fld>
            <a:endParaRPr lang="en-GB"/>
          </a:p>
        </p:txBody>
      </p:sp>
    </p:spTree>
    <p:extLst>
      <p:ext uri="{BB962C8B-B14F-4D97-AF65-F5344CB8AC3E}">
        <p14:creationId xmlns:p14="http://schemas.microsoft.com/office/powerpoint/2010/main" val="5404022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191</a:t>
            </a:fld>
            <a:endParaRPr lang="en-GB"/>
          </a:p>
        </p:txBody>
      </p:sp>
    </p:spTree>
    <p:extLst>
      <p:ext uri="{BB962C8B-B14F-4D97-AF65-F5344CB8AC3E}">
        <p14:creationId xmlns:p14="http://schemas.microsoft.com/office/powerpoint/2010/main" val="17253879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192</a:t>
            </a:fld>
            <a:endParaRPr lang="en-GB"/>
          </a:p>
        </p:txBody>
      </p:sp>
    </p:spTree>
    <p:extLst>
      <p:ext uri="{BB962C8B-B14F-4D97-AF65-F5344CB8AC3E}">
        <p14:creationId xmlns:p14="http://schemas.microsoft.com/office/powerpoint/2010/main" val="189866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For Teachers and Professionals: You are the frontline in this fight against health inequality. You have the power to create spaces where students feel supported, where they learn not just about academics but about taking control of their health. </a:t>
            </a:r>
          </a:p>
          <a:p>
            <a:endParaRPr lang="en-US"/>
          </a:p>
          <a:p>
            <a:r>
              <a:rPr lang="en-US"/>
              <a:t>Make fitness and well-being part of the curriculum in all subjetcs—programs that engage and inspire students, no matter where they come from.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For Communities and Policy Makers: We need to push for real, structural change. That means funding local initiatives that provide access to healthy food and creating safe spaces for exercise. It’s about offering real opportunities to everyone, regardless of their background.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 real—health inequality is a massive challenge. But I’m not here to focus on what we can’t do—I’m here to tell you what we can do. We can fight back. We can make sure that everyone has the chance to live a healthy, active life.</a:t>
            </a:r>
          </a:p>
          <a:p>
            <a:r>
              <a:rPr lang="en-US"/>
              <a:t>To the teenagers: You have the power to change your story. You don’t have to be a victim of circumstance. You can take small, powerful steps every single day to take control of your health. And I’m here to help you do it.</a:t>
            </a:r>
          </a:p>
          <a:p>
            <a:r>
              <a:rPr lang="en-US"/>
              <a:t>To the teachers and professionals: Together, we can build environments that foster fitness and self-confidence. I’m ready to work with you to make that happen—to create real change in your schools, for your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am committed to playing a part in this too. My promise to you all is that I will continue to offer bespoke coaching, group sessions, education programmes and events to help break down these barriers. </a:t>
            </a:r>
          </a:p>
          <a:p>
            <a:r>
              <a:rPr lang="en-US"/>
              <a:t>The last thing I want you to do is get your phone out and take a picture or scan the next two slides…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whether you’re a young person looking for a way to improve your fitness, a teacher wanting to bring more health education into your school, or a professional seeking support, I have something very special for you so take your phones out scan this code. I want to give two young people in this room today a scholarship place on my 1:1 coaching programme to really help you take control over your health. I’m ready to help YOU unlock your potential. If you'd like to apply, nominate or find out more, please scan this QR code or get in touch via the details on the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so much for listening today. Its been an absolute honour to be here with you all. I have included references in the next slide and if anyone has any questions, my contact details are on screen now. </a:t>
            </a:r>
          </a:p>
          <a:p>
            <a:endParaRPr lang="en-US"/>
          </a:p>
          <a:p>
            <a:r>
              <a:rPr lang="en-US"/>
              <a:t>Let’s make health and fitness a reality for everyone—no matter their starting point.</a:t>
            </a:r>
          </a:p>
          <a:p>
            <a:endParaRPr lang="en-US"/>
          </a:p>
          <a:p>
            <a:r>
              <a:rPr lang="en-US"/>
              <a:t>Thank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Maia Quail and I am the policy and partnerships officer for the Scottish Obesity Alliance and I’m here to talk to you about obesity and inequality. So just for a bit of context the Scottish Obesity Alliance brings together lots of different organizations who have an interest in reducing obesity and making Scotland a healthier place for people to live. We try to get policy makers in the government to improve policy and practice on obesity prevention in Scotland. </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48</a:t>
            </a:fld>
            <a:endParaRPr lang="en-US"/>
          </a:p>
        </p:txBody>
      </p:sp>
    </p:spTree>
    <p:extLst>
      <p:ext uri="{BB962C8B-B14F-4D97-AF65-F5344CB8AC3E}">
        <p14:creationId xmlns:p14="http://schemas.microsoft.com/office/powerpoint/2010/main" val="5121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Obesity is a much more complicated issue than most people realize. It's not just about exercise or what you eat, it’s a huge web of factors all tangling together that influence a person's weight. The diagram behind me is from a famous 2007 UK government report called the Foresight report, this diagram is fiendishly complicated and shows all the factors that can influence a person’s weight. Looking at this diagram show’s just how many factors are involved! Your genetics play a role, but so does where you live and go to school, your family's health habits matter, and even things like what medications you take or how much money your family has can make a difference. </a:t>
            </a:r>
          </a:p>
          <a:p>
            <a:endParaRPr lang="en-US" dirty="0"/>
          </a:p>
          <a:p>
            <a:r>
              <a:rPr lang="en-US" dirty="0"/>
              <a:t>Now, I can't cover everything about obesity in one go, but here's what I want to focus on:</a:t>
            </a:r>
          </a:p>
          <a:p>
            <a:endParaRPr lang="en-US" dirty="0"/>
          </a:p>
          <a:p>
            <a:r>
              <a:rPr lang="en-US" dirty="0"/>
              <a:t>1. A quick overview of what obesity actually is</a:t>
            </a:r>
          </a:p>
          <a:p>
            <a:r>
              <a:rPr lang="en-US" dirty="0"/>
              <a:t>2. Why it matters to you as young people in Scotland</a:t>
            </a:r>
          </a:p>
          <a:p>
            <a:r>
              <a:rPr lang="en-US" dirty="0"/>
              <a:t>3. What our government can do to help make Scotland healthier place for its citizens</a:t>
            </a:r>
          </a:p>
        </p:txBody>
      </p:sp>
      <p:sp>
        <p:nvSpPr>
          <p:cNvPr id="4" name="Slide Number Placeholder 3"/>
          <p:cNvSpPr>
            <a:spLocks noGrp="1"/>
          </p:cNvSpPr>
          <p:nvPr>
            <p:ph type="sldNum" sz="quarter" idx="5"/>
          </p:nvPr>
        </p:nvSpPr>
        <p:spPr/>
        <p:txBody>
          <a:bodyPr/>
          <a:lstStyle/>
          <a:p>
            <a:fld id="{66DD0EA2-DFE5-AA4A-A4F2-3FE39BDA2647}" type="slidenum">
              <a:rPr lang="en-US" smtClean="0"/>
              <a:t>49</a:t>
            </a:fld>
            <a:endParaRPr lang="en-US"/>
          </a:p>
        </p:txBody>
      </p:sp>
    </p:spTree>
    <p:extLst>
      <p:ext uri="{BB962C8B-B14F-4D97-AF65-F5344CB8AC3E}">
        <p14:creationId xmlns:p14="http://schemas.microsoft.com/office/powerpoint/2010/main" val="161521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 obesity actually is, so in it’s simplest definition it is someone carrying a lot of extra weight, in the form of body fat. But remember, we're talking about people here, so we always say someone is "living with obesity" rather than them being obese – it's a health condition, not who they are as a person. </a:t>
            </a:r>
          </a:p>
          <a:p>
            <a:endParaRPr lang="en-US" dirty="0"/>
          </a:p>
          <a:p>
            <a:r>
              <a:rPr lang="en-US" dirty="0"/>
              <a:t>With that in mind, Scotland actually has more people living with obesity and overweight than anywhere else in the UK. </a:t>
            </a:r>
          </a:p>
          <a:p>
            <a:endParaRPr lang="en-US" dirty="0"/>
          </a:p>
          <a:p>
            <a:r>
              <a:rPr lang="en-US" dirty="0"/>
              <a:t>Living with obesity can seriously impact a person's life. It can affect your health, make it harder to work, and hang out with friends. Basically, it can change how you live your day-to-day life. That's why it's super important, especially for us in Scotland, to figure out ways to bring these obesity rates down. It's about helping people live healthier, happier lives and it isn't about shaming anyone. It's about understanding a big issue that affects a lot of people in our country and thinking about how we can change this.</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50</a:t>
            </a:fld>
            <a:endParaRPr lang="en-US"/>
          </a:p>
        </p:txBody>
      </p:sp>
    </p:spTree>
    <p:extLst>
      <p:ext uri="{BB962C8B-B14F-4D97-AF65-F5344CB8AC3E}">
        <p14:creationId xmlns:p14="http://schemas.microsoft.com/office/powerpoint/2010/main" val="586149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2</a:t>
            </a:fld>
            <a:endParaRPr lang="en-GB"/>
          </a:p>
        </p:txBody>
      </p:sp>
    </p:spTree>
    <p:extLst>
      <p:ext uri="{BB962C8B-B14F-4D97-AF65-F5344CB8AC3E}">
        <p14:creationId xmlns:p14="http://schemas.microsoft.com/office/powerpoint/2010/main" val="3439877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numbers for a second. So, let's start off with young people first, so imagine this is the entire population of young people living in Scotland. As of 2023, 33% of young people so a third of young people in Scotland are living with overweight and obesity. And for adults, the figure its even higher,  actually about double, 67% of adults in Scotland are living with overweight and obesity - that's two out of three adults!</a:t>
            </a:r>
          </a:p>
          <a:p>
            <a:endParaRPr lang="en-US" dirty="0"/>
          </a:p>
          <a:p>
            <a:r>
              <a:rPr lang="en-US" dirty="0"/>
              <a:t>We're talking about a huge part of Scotland's population here. And it matters because living overweight or obesity isn't just about size – it can lead to a plethora of other health issues. Including:</a:t>
            </a:r>
          </a:p>
          <a:p>
            <a:r>
              <a:rPr lang="en-US" dirty="0"/>
              <a:t>- Type 2 diabetes</a:t>
            </a:r>
          </a:p>
          <a:p>
            <a:r>
              <a:rPr lang="en-US" dirty="0"/>
              <a:t>- Some types of cancer</a:t>
            </a:r>
          </a:p>
          <a:p>
            <a:r>
              <a:rPr lang="en-US" dirty="0"/>
              <a:t>- Tooth decay </a:t>
            </a:r>
          </a:p>
          <a:p>
            <a:r>
              <a:rPr lang="en-US" dirty="0"/>
              <a:t>- Depression and anxiety</a:t>
            </a:r>
          </a:p>
          <a:p>
            <a:endParaRPr lang="en-US" dirty="0"/>
          </a:p>
          <a:p>
            <a:r>
              <a:rPr lang="en-US" dirty="0"/>
              <a:t>That last one's really important. We now know there's a strong connection between carrying extra weight and feeling down or anxious. </a:t>
            </a:r>
          </a:p>
          <a:p>
            <a:r>
              <a:rPr lang="en-US" dirty="0"/>
              <a:t>All these extra health problems make it even tougher for people living with overweight and obesity. This is why it's such a big deal for Scotland. We're not just talking about numbers on a scale, but about the overall health and happiness of a huge chunk of our population.</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51</a:t>
            </a:fld>
            <a:endParaRPr lang="en-US"/>
          </a:p>
        </p:txBody>
      </p:sp>
    </p:spTree>
    <p:extLst>
      <p:ext uri="{BB962C8B-B14F-4D97-AF65-F5344CB8AC3E}">
        <p14:creationId xmlns:p14="http://schemas.microsoft.com/office/powerpoint/2010/main" val="3593431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Inequality is a major cause of obesity. Young people who live in the most deprived areas of Scotland are twice as likely to be at risk of obesity compared to their peers from the least deprived areas and we see this trend in adults especially women. </a:t>
            </a:r>
          </a:p>
          <a:p>
            <a:endParaRPr lang="en-US" dirty="0"/>
          </a:p>
          <a:p>
            <a:r>
              <a:rPr lang="en-US" dirty="0"/>
              <a:t>To illustrate this even better I’m going to play a video, it’s very short and it is based off research that we did together with the University of Glasgow on young people like yourself in Scotland. </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52</a:t>
            </a:fld>
            <a:endParaRPr lang="en-US"/>
          </a:p>
        </p:txBody>
      </p:sp>
    </p:spTree>
    <p:extLst>
      <p:ext uri="{BB962C8B-B14F-4D97-AF65-F5344CB8AC3E}">
        <p14:creationId xmlns:p14="http://schemas.microsoft.com/office/powerpoint/2010/main" val="2195160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53</a:t>
            </a:fld>
            <a:endParaRPr lang="en-US"/>
          </a:p>
        </p:txBody>
      </p:sp>
    </p:spTree>
    <p:extLst>
      <p:ext uri="{BB962C8B-B14F-4D97-AF65-F5344CB8AC3E}">
        <p14:creationId xmlns:p14="http://schemas.microsoft.com/office/powerpoint/2010/main" val="124286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harsh reality is that where you live and how much money you have can seriously affect your health. It's not fair, but it's true. </a:t>
            </a:r>
          </a:p>
          <a:p>
            <a:endParaRPr lang="en-US" dirty="0"/>
          </a:p>
          <a:p>
            <a:r>
              <a:rPr lang="en-US" dirty="0"/>
              <a:t>Picture this: </a:t>
            </a:r>
          </a:p>
          <a:p>
            <a:r>
              <a:rPr lang="en-US" dirty="0"/>
              <a:t>If you're from a less well-off area, you're probably surrounded by more junk food options.</a:t>
            </a:r>
          </a:p>
          <a:p>
            <a:r>
              <a:rPr lang="en-US" dirty="0"/>
              <a:t>Your local shops might not have great healthy choices and these factors all contribute to making it harder to maintain a healthy weight in these areas. </a:t>
            </a:r>
          </a:p>
          <a:p>
            <a:endParaRPr lang="en-US" dirty="0"/>
          </a:p>
          <a:p>
            <a:r>
              <a:rPr lang="en-US" dirty="0"/>
              <a:t>Now, even if you want to try eat healthy food, it costs way more than junk food. Research shows that healthy food is around double the price per calorie compared to unhealthy food!</a:t>
            </a:r>
          </a:p>
          <a:p>
            <a:endParaRPr lang="en-US" dirty="0"/>
          </a:p>
          <a:p>
            <a:r>
              <a:rPr lang="en-US" dirty="0"/>
              <a:t>If you're from a more deprived area, eating the recommended healthy diet would cost you half of your disposable income. Half! People simply cannot afford that. So when we talk about tackling obesity, it's not as simple as saying eat less, move more, we need to look at tackling inequality. </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54</a:t>
            </a:fld>
            <a:endParaRPr lang="en-US"/>
          </a:p>
        </p:txBody>
      </p:sp>
    </p:spTree>
    <p:extLst>
      <p:ext uri="{BB962C8B-B14F-4D97-AF65-F5344CB8AC3E}">
        <p14:creationId xmlns:p14="http://schemas.microsoft.com/office/powerpoint/2010/main" val="104635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who's </a:t>
            </a:r>
            <a:r>
              <a:rPr lang="en-US" dirty="0" err="1"/>
              <a:t>gonna</a:t>
            </a:r>
            <a:r>
              <a:rPr lang="en-US" dirty="0"/>
              <a:t> help us turn Scotland into a healthier place? Spoiler alert: It's not just about individual willpower.</a:t>
            </a:r>
          </a:p>
          <a:p>
            <a:endParaRPr lang="en-US" dirty="0"/>
          </a:p>
          <a:p>
            <a:r>
              <a:rPr lang="en-US" dirty="0"/>
              <a:t>We need a team effort from:</a:t>
            </a:r>
          </a:p>
          <a:p>
            <a:r>
              <a:rPr lang="en-US" dirty="0"/>
              <a:t>- The Scottish and UK governments</a:t>
            </a:r>
          </a:p>
          <a:p>
            <a:r>
              <a:rPr lang="en-US" dirty="0"/>
              <a:t>- Local councils</a:t>
            </a:r>
          </a:p>
          <a:p>
            <a:r>
              <a:rPr lang="en-US" dirty="0"/>
              <a:t>- MPs and MSPs (those are the folks who represent us in government)</a:t>
            </a:r>
          </a:p>
          <a:p>
            <a:endParaRPr lang="en-US" dirty="0"/>
          </a:p>
          <a:p>
            <a:r>
              <a:rPr lang="en-US" dirty="0"/>
              <a:t>1. Flip the script on food prices:</a:t>
            </a:r>
          </a:p>
          <a:p>
            <a:r>
              <a:rPr lang="en-US" dirty="0"/>
              <a:t>   You've probably noticed it's way cheaper to buy a multipack bag of crisps than a single bag. Things like this make it harder to stay healthy. It’s also cheaper to buy crisps and sweets than it is to buy fresh fruit and vegetable. We need to change this. </a:t>
            </a:r>
          </a:p>
          <a:p>
            <a:endParaRPr lang="en-US" dirty="0"/>
          </a:p>
          <a:p>
            <a:r>
              <a:rPr lang="en-US" dirty="0"/>
              <a:t>2. Bring healthy food closer to home:</a:t>
            </a:r>
          </a:p>
          <a:p>
            <a:r>
              <a:rPr lang="en-US" dirty="0"/>
              <a:t>   For some people especially those in more deprived communities, getting to a supermarket with fresh fruit and veg is like a mini-adventure – multiple bus rides and all. That's not cool. We need to make sure everyone can easily access nutritious options.</a:t>
            </a:r>
          </a:p>
          <a:p>
            <a:endParaRPr lang="en-US" dirty="0"/>
          </a:p>
          <a:p>
            <a:r>
              <a:rPr lang="en-US" dirty="0"/>
              <a:t>3. Smarter city planning:</a:t>
            </a:r>
          </a:p>
          <a:p>
            <a:r>
              <a:rPr lang="en-US" dirty="0"/>
              <a:t>   When we design our towns and cities, we can set things up to naturally encourage healthier choices. This is where local councils come in big time as they're the ones that give planning permission. Whether that’s restricting fast food outlets in an area, ensuring local supermarkets near housing developments or making areas walkable, local councils can influence all of these things which in turn help people lead healthier lives.</a:t>
            </a:r>
          </a:p>
          <a:p>
            <a:endParaRPr lang="en-US" dirty="0"/>
          </a:p>
          <a:p>
            <a:r>
              <a:rPr lang="en-US" dirty="0"/>
              <a:t>Here's some breaking news: The </a:t>
            </a:r>
            <a:r>
              <a:rPr lang="en-US" dirty="0" err="1"/>
              <a:t>Labour</a:t>
            </a:r>
            <a:r>
              <a:rPr lang="en-US" dirty="0"/>
              <a:t> government just announced in the last week or so that they're cracking down on junk food ads targeting young people. Starting October 2025:</a:t>
            </a:r>
          </a:p>
          <a:p>
            <a:r>
              <a:rPr lang="en-US" dirty="0"/>
              <a:t>- No more unhealthy food commercials on TV before 9 PM</a:t>
            </a:r>
          </a:p>
          <a:p>
            <a:r>
              <a:rPr lang="en-US" dirty="0"/>
              <a:t>- A total ban on paid online junk food ads</a:t>
            </a:r>
          </a:p>
          <a:p>
            <a:endParaRPr lang="en-US" dirty="0"/>
          </a:p>
          <a:p>
            <a:r>
              <a:rPr lang="en-US" dirty="0"/>
              <a:t>This is great news it's a good </a:t>
            </a:r>
            <a:r>
              <a:rPr lang="en-US"/>
              <a:t>example of how </a:t>
            </a:r>
            <a:r>
              <a:rPr lang="en-US" dirty="0"/>
              <a:t>smart policies can help people be healthier without putting all the pressure on individuals. </a:t>
            </a:r>
          </a:p>
          <a:p>
            <a:endParaRPr lang="en-US" dirty="0"/>
          </a:p>
          <a:p>
            <a:r>
              <a:rPr lang="en-US" dirty="0"/>
              <a:t>The big takeaway? Making Scotland healthier isn't just about personal choices – it's about creating an environment where the healthy choice is the easy choice for everyone.</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55</a:t>
            </a:fld>
            <a:endParaRPr lang="en-US"/>
          </a:p>
        </p:txBody>
      </p:sp>
    </p:spTree>
    <p:extLst>
      <p:ext uri="{BB962C8B-B14F-4D97-AF65-F5344CB8AC3E}">
        <p14:creationId xmlns:p14="http://schemas.microsoft.com/office/powerpoint/2010/main" val="123483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hear from you! If you can scan the QR code now or go to the link on the screen and fill in this quick survey. It will take 30 seconds if that! </a:t>
            </a:r>
          </a:p>
          <a:p>
            <a:endParaRPr lang="en-US" dirty="0"/>
          </a:p>
          <a:p>
            <a:r>
              <a:rPr lang="en-US" dirty="0"/>
              <a:t>Young people are at the focus of legislation to restrict advertising of unhealthy foods. We want to collect data on how you feel about being bombarded with unhealthy food advertising, and what you think about trying to make Scotland healthier. We’re hoping to use this data to influence policy makers and ministers in the Scottish Government, so your voice is really important here. tell us what do you want to see happen in Scotland to help people be healthy? Do you want cheaper healthier food, do you want more cycle lanes? Do you want healthier restaurants and cafes? Okay that’s great, well thank you so much everyone for participating. I’ll be here all day so please come up and have a chat with me. </a:t>
            </a:r>
            <a:endParaRPr lang="en-GB" dirty="0"/>
          </a:p>
        </p:txBody>
      </p:sp>
      <p:sp>
        <p:nvSpPr>
          <p:cNvPr id="4" name="Slide Number Placeholder 3"/>
          <p:cNvSpPr>
            <a:spLocks noGrp="1"/>
          </p:cNvSpPr>
          <p:nvPr>
            <p:ph type="sldNum" sz="quarter" idx="5"/>
          </p:nvPr>
        </p:nvSpPr>
        <p:spPr/>
        <p:txBody>
          <a:bodyPr/>
          <a:lstStyle/>
          <a:p>
            <a:fld id="{66DD0EA2-DFE5-AA4A-A4F2-3FE39BDA2647}" type="slidenum">
              <a:rPr lang="en-US" smtClean="0"/>
              <a:t>56</a:t>
            </a:fld>
            <a:endParaRPr lang="en-US"/>
          </a:p>
        </p:txBody>
      </p:sp>
    </p:spTree>
    <p:extLst>
      <p:ext uri="{BB962C8B-B14F-4D97-AF65-F5344CB8AC3E}">
        <p14:creationId xmlns:p14="http://schemas.microsoft.com/office/powerpoint/2010/main" val="1777523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one of the largest Housing Associations in the east of Scotland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A3F4FAC-805F-47EA-880A-3B97C9B268D8}" type="slidenum">
              <a:rPr lang="en-GB" smtClean="0"/>
              <a:t>57</a:t>
            </a:fld>
            <a:endParaRPr lang="en-GB"/>
          </a:p>
        </p:txBody>
      </p:sp>
    </p:spTree>
    <p:extLst>
      <p:ext uri="{BB962C8B-B14F-4D97-AF65-F5344CB8AC3E}">
        <p14:creationId xmlns:p14="http://schemas.microsoft.com/office/powerpoint/2010/main" val="3517731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difference between social (not for profit) private (commercial for profit) today we will focus on rented homes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3F4FAC-805F-47EA-880A-3B97C9B268D8}" type="slidenum">
              <a:rPr lang="en-GB" smtClean="0"/>
              <a:t>58</a:t>
            </a:fld>
            <a:endParaRPr lang="en-GB"/>
          </a:p>
        </p:txBody>
      </p:sp>
    </p:spTree>
    <p:extLst>
      <p:ext uri="{BB962C8B-B14F-4D97-AF65-F5344CB8AC3E}">
        <p14:creationId xmlns:p14="http://schemas.microsoft.com/office/powerpoint/2010/main" val="1550605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 you can see there are lots of different types of rented properties and within these categories there are also sub categories – and all have different regulations and quality standards.</a:t>
            </a:r>
          </a:p>
        </p:txBody>
      </p:sp>
      <p:sp>
        <p:nvSpPr>
          <p:cNvPr id="4" name="Slide Number Placeholder 3"/>
          <p:cNvSpPr>
            <a:spLocks noGrp="1"/>
          </p:cNvSpPr>
          <p:nvPr>
            <p:ph type="sldNum" sz="quarter" idx="5"/>
          </p:nvPr>
        </p:nvSpPr>
        <p:spPr/>
        <p:txBody>
          <a:bodyPr/>
          <a:lstStyle/>
          <a:p>
            <a:fld id="{1A3F4FAC-805F-47EA-880A-3B97C9B268D8}" type="slidenum">
              <a:rPr lang="en-GB" smtClean="0"/>
              <a:t>59</a:t>
            </a:fld>
            <a:endParaRPr lang="en-GB"/>
          </a:p>
        </p:txBody>
      </p:sp>
    </p:spTree>
    <p:extLst>
      <p:ext uri="{BB962C8B-B14F-4D97-AF65-F5344CB8AC3E}">
        <p14:creationId xmlns:p14="http://schemas.microsoft.com/office/powerpoint/2010/main" val="1315443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Looking at the poor housing conditions that can lead to poor health these are all further impacted by poverty. Damp/M/C – people unable to adequately heat and ventilate their homes could end up with </a:t>
            </a:r>
            <a:r>
              <a:rPr lang="en-GB" sz="1800" i="1" kern="100" dirty="0" err="1">
                <a:effectLst/>
                <a:latin typeface="Aptos" panose="020B0004020202020204" pitchFamily="34" charset="0"/>
                <a:ea typeface="Aptos" panose="020B0004020202020204" pitchFamily="34" charset="0"/>
                <a:cs typeface="Times New Roman" panose="02020603050405020304" pitchFamily="18" charset="0"/>
              </a:rPr>
              <a:t>dmc</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that impacts their health, overcrowding can lead to mental health issues and people living in poverty have less housing choice as they cannot afford to move, injuries – from repairs not being done…..safety issues such as cladding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60</a:t>
            </a:fld>
            <a:endParaRPr lang="en-GB"/>
          </a:p>
        </p:txBody>
      </p:sp>
    </p:spTree>
    <p:extLst>
      <p:ext uri="{BB962C8B-B14F-4D97-AF65-F5344CB8AC3E}">
        <p14:creationId xmlns:p14="http://schemas.microsoft.com/office/powerpoint/2010/main" val="233159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everyone! My name is Louise, and I’m here because I believe in one simple truth: everyone deserves a shot at good health. </a:t>
            </a:r>
          </a:p>
          <a:p>
            <a:r>
              <a:rPr lang="en-US"/>
              <a:t>As a health and fitness coach, I work with people from all walks of life—teenagers like many of you here today, those struggling with chronic health issues, and individuals overcoming mental health challenges. </a:t>
            </a:r>
          </a:p>
          <a:p>
            <a:r>
              <a:rPr lang="en-US"/>
              <a:t>But there’s something standing in the way for many of us: health inequality. </a:t>
            </a:r>
          </a:p>
          <a:p>
            <a:r>
              <a:rPr lang="en-US"/>
              <a:t>Today, I am going to talk about what that means from a health and fitness perspective—and how you can break through it to lead a healthier, more empowered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I’d like to you focus for a moment on this picture – it is shocking!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61</a:t>
            </a:fld>
            <a:endParaRPr lang="en-GB"/>
          </a:p>
        </p:txBody>
      </p:sp>
    </p:spTree>
    <p:extLst>
      <p:ext uri="{BB962C8B-B14F-4D97-AF65-F5344CB8AC3E}">
        <p14:creationId xmlns:p14="http://schemas.microsoft.com/office/powerpoint/2010/main" val="4020069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Looking at the poor housing conditions that can lead to poor health these are all further impacted by poverty. Damp/M/C – people unable to adequately heat and ventilate their homes could end up with </a:t>
            </a:r>
            <a:r>
              <a:rPr lang="en-GB" sz="1800" i="1" kern="100" dirty="0" err="1">
                <a:effectLst/>
                <a:latin typeface="Aptos" panose="020B0004020202020204" pitchFamily="34" charset="0"/>
                <a:ea typeface="Aptos" panose="020B0004020202020204" pitchFamily="34" charset="0"/>
                <a:cs typeface="Times New Roman" panose="02020603050405020304" pitchFamily="18" charset="0"/>
              </a:rPr>
              <a:t>dmc</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that impacts their health, overcrowding can lead to mental health issues and people living in poverty have less housing choice as they cannot afford to move, injuries – from repairs not being done…..safety issues such as cladding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62</a:t>
            </a:fld>
            <a:endParaRPr lang="en-GB"/>
          </a:p>
        </p:txBody>
      </p:sp>
    </p:spTree>
    <p:extLst>
      <p:ext uri="{BB962C8B-B14F-4D97-AF65-F5344CB8AC3E}">
        <p14:creationId xmlns:p14="http://schemas.microsoft.com/office/powerpoint/2010/main" val="2185606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Looking at the poor housing conditions that can lead to poor health these are all further impacted by poverty. Damp/M/C – people unable to adequately heat and ventilate their homes could end up with </a:t>
            </a:r>
            <a:r>
              <a:rPr lang="en-GB" sz="1800" i="1" kern="100" dirty="0" err="1">
                <a:effectLst/>
                <a:latin typeface="Aptos" panose="020B0004020202020204" pitchFamily="34" charset="0"/>
                <a:ea typeface="Aptos" panose="020B0004020202020204" pitchFamily="34" charset="0"/>
                <a:cs typeface="Times New Roman" panose="02020603050405020304" pitchFamily="18" charset="0"/>
              </a:rPr>
              <a:t>dmc</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that impacts their health, overcrowding can lead to mental health issues and people living in poverty have less housing choice as they cannot afford to move, injuries – from repairs not being done…..safety issues such as cladding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63</a:t>
            </a:fld>
            <a:endParaRPr lang="en-GB"/>
          </a:p>
        </p:txBody>
      </p:sp>
    </p:spTree>
    <p:extLst>
      <p:ext uri="{BB962C8B-B14F-4D97-AF65-F5344CB8AC3E}">
        <p14:creationId xmlns:p14="http://schemas.microsoft.com/office/powerpoint/2010/main" val="85173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65</a:t>
            </a:fld>
            <a:endParaRPr lang="en-GB"/>
          </a:p>
        </p:txBody>
      </p:sp>
    </p:spTree>
    <p:extLst>
      <p:ext uri="{BB962C8B-B14F-4D97-AF65-F5344CB8AC3E}">
        <p14:creationId xmlns:p14="http://schemas.microsoft.com/office/powerpoint/2010/main" val="78592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Although budgets have been cut housebuilding in the social sector does still continue, but demand continues to massively outstrip demand. At any time in Dundee there are upwards of 8000 on a waiting list for social housing.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Any legislation to improve housing standards is welcomed but there are parts of the Bill that are not welcomed by the sector (no time today) and  there will always be families who will sadly slip through the net/cracks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66</a:t>
            </a:fld>
            <a:endParaRPr lang="en-GB"/>
          </a:p>
        </p:txBody>
      </p:sp>
    </p:spTree>
    <p:extLst>
      <p:ext uri="{BB962C8B-B14F-4D97-AF65-F5344CB8AC3E}">
        <p14:creationId xmlns:p14="http://schemas.microsoft.com/office/powerpoint/2010/main" val="111717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Note: thanks to Miss Douglas for inviting me along today and thank you for listening to my presentation. I will be around all day and I’m always happy to have a chat so if you have </a:t>
            </a:r>
            <a:r>
              <a:rPr lang="en-GB" sz="1800" i="1" kern="100">
                <a:effectLst/>
                <a:latin typeface="Aptos" panose="020B0004020202020204" pitchFamily="34" charset="0"/>
                <a:ea typeface="Aptos" panose="020B0004020202020204" pitchFamily="34" charset="0"/>
                <a:cs typeface="Times New Roman" panose="02020603050405020304" pitchFamily="18" charset="0"/>
              </a:rPr>
              <a:t>any questions,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please feel free to come over and ask.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3F4FAC-805F-47EA-880A-3B97C9B268D8}" type="slidenum">
              <a:rPr lang="en-GB" smtClean="0"/>
              <a:t>67</a:t>
            </a:fld>
            <a:endParaRPr lang="en-GB"/>
          </a:p>
        </p:txBody>
      </p:sp>
    </p:spTree>
    <p:extLst>
      <p:ext uri="{BB962C8B-B14F-4D97-AF65-F5344CB8AC3E}">
        <p14:creationId xmlns:p14="http://schemas.microsoft.com/office/powerpoint/2010/main" val="364631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a:p>
        </p:txBody>
      </p:sp>
      <p:sp>
        <p:nvSpPr>
          <p:cNvPr id="4" name="Slide Number Placeholder 3"/>
          <p:cNvSpPr>
            <a:spLocks noGrp="1"/>
          </p:cNvSpPr>
          <p:nvPr>
            <p:ph type="sldNum" sz="quarter" idx="5"/>
          </p:nvPr>
        </p:nvSpPr>
        <p:spPr/>
        <p:txBody>
          <a:bodyPr rtlCol="0"/>
          <a:lstStyle/>
          <a:p>
            <a:pPr rtl="0"/>
            <a:fld id="{F97DC217-DF71-1A49-B3EA-559F1F43B0FF}" type="slidenum">
              <a:rPr lang="en-GB" smtClean="0"/>
              <a:t>68</a:t>
            </a:fld>
            <a:endParaRPr lang="en-GB"/>
          </a:p>
        </p:txBody>
      </p:sp>
    </p:spTree>
    <p:extLst>
      <p:ext uri="{BB962C8B-B14F-4D97-AF65-F5344CB8AC3E}">
        <p14:creationId xmlns:p14="http://schemas.microsoft.com/office/powerpoint/2010/main" val="4277724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69</a:t>
            </a:fld>
            <a:endParaRPr lang="en-GB"/>
          </a:p>
        </p:txBody>
      </p:sp>
    </p:spTree>
    <p:extLst>
      <p:ext uri="{BB962C8B-B14F-4D97-AF65-F5344CB8AC3E}">
        <p14:creationId xmlns:p14="http://schemas.microsoft.com/office/powerpoint/2010/main" val="527809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70</a:t>
            </a:fld>
            <a:endParaRPr lang="en-GB"/>
          </a:p>
        </p:txBody>
      </p:sp>
    </p:spTree>
    <p:extLst>
      <p:ext uri="{BB962C8B-B14F-4D97-AF65-F5344CB8AC3E}">
        <p14:creationId xmlns:p14="http://schemas.microsoft.com/office/powerpoint/2010/main" val="96424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71</a:t>
            </a:fld>
            <a:endParaRPr lang="en-GB"/>
          </a:p>
        </p:txBody>
      </p:sp>
    </p:spTree>
    <p:extLst>
      <p:ext uri="{BB962C8B-B14F-4D97-AF65-F5344CB8AC3E}">
        <p14:creationId xmlns:p14="http://schemas.microsoft.com/office/powerpoint/2010/main" val="378251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get real—health inequality isn’t just some abstract concept. It’s the harsh reality that your health is often determined by your postcode, your income, or even your background. These inequalities are unfair and avoidable, yet they affect millions of people every single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75</a:t>
            </a:fld>
            <a:endParaRPr lang="en-GB"/>
          </a:p>
        </p:txBody>
      </p:sp>
    </p:spTree>
    <p:extLst>
      <p:ext uri="{BB962C8B-B14F-4D97-AF65-F5344CB8AC3E}">
        <p14:creationId xmlns:p14="http://schemas.microsoft.com/office/powerpoint/2010/main" val="4582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76</a:t>
            </a:fld>
            <a:endParaRPr lang="en-GB"/>
          </a:p>
        </p:txBody>
      </p:sp>
    </p:spTree>
    <p:extLst>
      <p:ext uri="{BB962C8B-B14F-4D97-AF65-F5344CB8AC3E}">
        <p14:creationId xmlns:p14="http://schemas.microsoft.com/office/powerpoint/2010/main" val="196951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78</a:t>
            </a:fld>
            <a:endParaRPr lang="en-GB"/>
          </a:p>
        </p:txBody>
      </p:sp>
    </p:spTree>
    <p:extLst>
      <p:ext uri="{BB962C8B-B14F-4D97-AF65-F5344CB8AC3E}">
        <p14:creationId xmlns:p14="http://schemas.microsoft.com/office/powerpoint/2010/main" val="1700717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79</a:t>
            </a:fld>
            <a:endParaRPr lang="en-GB"/>
          </a:p>
        </p:txBody>
      </p:sp>
    </p:spTree>
    <p:extLst>
      <p:ext uri="{BB962C8B-B14F-4D97-AF65-F5344CB8AC3E}">
        <p14:creationId xmlns:p14="http://schemas.microsoft.com/office/powerpoint/2010/main" val="1367413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80</a:t>
            </a:fld>
            <a:endParaRPr lang="en-GB"/>
          </a:p>
        </p:txBody>
      </p:sp>
    </p:spTree>
    <p:extLst>
      <p:ext uri="{BB962C8B-B14F-4D97-AF65-F5344CB8AC3E}">
        <p14:creationId xmlns:p14="http://schemas.microsoft.com/office/powerpoint/2010/main" val="348905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84</a:t>
            </a:fld>
            <a:endParaRPr lang="en-GB"/>
          </a:p>
        </p:txBody>
      </p:sp>
    </p:spTree>
    <p:extLst>
      <p:ext uri="{BB962C8B-B14F-4D97-AF65-F5344CB8AC3E}">
        <p14:creationId xmlns:p14="http://schemas.microsoft.com/office/powerpoint/2010/main" val="2792022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86</a:t>
            </a:fld>
            <a:endParaRPr lang="en-GB"/>
          </a:p>
        </p:txBody>
      </p:sp>
    </p:spTree>
    <p:extLst>
      <p:ext uri="{BB962C8B-B14F-4D97-AF65-F5344CB8AC3E}">
        <p14:creationId xmlns:p14="http://schemas.microsoft.com/office/powerpoint/2010/main" val="899411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87</a:t>
            </a:fld>
            <a:endParaRPr lang="en-GB"/>
          </a:p>
        </p:txBody>
      </p:sp>
    </p:spTree>
    <p:extLst>
      <p:ext uri="{BB962C8B-B14F-4D97-AF65-F5344CB8AC3E}">
        <p14:creationId xmlns:p14="http://schemas.microsoft.com/office/powerpoint/2010/main" val="1031115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88</a:t>
            </a:fld>
            <a:endParaRPr lang="en-GB"/>
          </a:p>
        </p:txBody>
      </p:sp>
    </p:spTree>
    <p:extLst>
      <p:ext uri="{BB962C8B-B14F-4D97-AF65-F5344CB8AC3E}">
        <p14:creationId xmlns:p14="http://schemas.microsoft.com/office/powerpoint/2010/main" val="3786468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89</a:t>
            </a:fld>
            <a:endParaRPr lang="en-GB"/>
          </a:p>
        </p:txBody>
      </p:sp>
    </p:spTree>
    <p:extLst>
      <p:ext uri="{BB962C8B-B14F-4D97-AF65-F5344CB8AC3E}">
        <p14:creationId xmlns:p14="http://schemas.microsoft.com/office/powerpoint/2010/main" val="185519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Scotland, men living in the most deprived areas die a staggering 13.4 years earlier than those in wealthier areas. Women? About 9.6 years earlier. Let that sink in. That’s nearly a decade of life lost—because of circumstances they had no control over. It’s not just about how long you live—it’s about how well you live, and for many, those final years are filled with preventable illness and suffering.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91</a:t>
            </a:fld>
            <a:endParaRPr lang="en-GB"/>
          </a:p>
        </p:txBody>
      </p:sp>
    </p:spTree>
    <p:extLst>
      <p:ext uri="{BB962C8B-B14F-4D97-AF65-F5344CB8AC3E}">
        <p14:creationId xmlns:p14="http://schemas.microsoft.com/office/powerpoint/2010/main" val="1972430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95</a:t>
            </a:fld>
            <a:endParaRPr lang="en-GB"/>
          </a:p>
        </p:txBody>
      </p:sp>
    </p:spTree>
    <p:extLst>
      <p:ext uri="{BB962C8B-B14F-4D97-AF65-F5344CB8AC3E}">
        <p14:creationId xmlns:p14="http://schemas.microsoft.com/office/powerpoint/2010/main" val="1853320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97</a:t>
            </a:fld>
            <a:endParaRPr lang="en-GB"/>
          </a:p>
        </p:txBody>
      </p:sp>
    </p:spTree>
    <p:extLst>
      <p:ext uri="{BB962C8B-B14F-4D97-AF65-F5344CB8AC3E}">
        <p14:creationId xmlns:p14="http://schemas.microsoft.com/office/powerpoint/2010/main" val="2138053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99</a:t>
            </a:fld>
            <a:endParaRPr lang="en-GB"/>
          </a:p>
        </p:txBody>
      </p:sp>
    </p:spTree>
    <p:extLst>
      <p:ext uri="{BB962C8B-B14F-4D97-AF65-F5344CB8AC3E}">
        <p14:creationId xmlns:p14="http://schemas.microsoft.com/office/powerpoint/2010/main" val="3079871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101</a:t>
            </a:fld>
            <a:endParaRPr lang="en-GB"/>
          </a:p>
        </p:txBody>
      </p:sp>
    </p:spTree>
    <p:extLst>
      <p:ext uri="{BB962C8B-B14F-4D97-AF65-F5344CB8AC3E}">
        <p14:creationId xmlns:p14="http://schemas.microsoft.com/office/powerpoint/2010/main" val="591446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102</a:t>
            </a:fld>
            <a:endParaRPr lang="en-GB"/>
          </a:p>
        </p:txBody>
      </p:sp>
    </p:spTree>
    <p:extLst>
      <p:ext uri="{BB962C8B-B14F-4D97-AF65-F5344CB8AC3E}">
        <p14:creationId xmlns:p14="http://schemas.microsoft.com/office/powerpoint/2010/main" val="3068540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103</a:t>
            </a:fld>
            <a:endParaRPr lang="en-GB"/>
          </a:p>
        </p:txBody>
      </p:sp>
    </p:spTree>
    <p:extLst>
      <p:ext uri="{BB962C8B-B14F-4D97-AF65-F5344CB8AC3E}">
        <p14:creationId xmlns:p14="http://schemas.microsoft.com/office/powerpoint/2010/main" val="2836776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Include three individual case study slides</a:t>
            </a:r>
            <a:br>
              <a:rPr lang="en-GB" sz="1200" b="1" dirty="0"/>
            </a:br>
            <a:r>
              <a:rPr lang="en-GB" sz="1200" dirty="0"/>
              <a:t>These should focus on the service design process as a whole, or specific tools and methods used within it.</a:t>
            </a:r>
          </a:p>
          <a:p>
            <a:r>
              <a:rPr lang="en-GB" sz="1200" b="1" dirty="0"/>
              <a:t>Explain what you learned from each case study</a:t>
            </a:r>
            <a:br>
              <a:rPr lang="en-GB" sz="1200" b="1" dirty="0"/>
            </a:br>
            <a:r>
              <a:rPr lang="en-GB" sz="1200" dirty="0"/>
              <a:t>Tell us how each case study has aided your understanding and implementation of the tool or process.</a:t>
            </a:r>
          </a:p>
          <a:p>
            <a:r>
              <a:rPr lang="en-GB" sz="1200" b="1" dirty="0"/>
              <a:t>You can include case studies from a variety of sources</a:t>
            </a:r>
            <a:br>
              <a:rPr lang="en-GB" sz="1200" b="1" dirty="0"/>
            </a:br>
            <a:r>
              <a:rPr lang="en-GB" sz="1200" dirty="0"/>
              <a:t>You don’t need to search for ‘case studies’ online. This is your own case study on something you have researched outside of the course content which has helped you to understand the process. This could be a blog post, news article, or even a podcast you have listened to.</a:t>
            </a:r>
            <a:endParaRPr lang="en-GB" sz="1200" b="1" dirty="0"/>
          </a:p>
          <a:p>
            <a:endParaRPr lang="en-GB" dirty="0"/>
          </a:p>
        </p:txBody>
      </p:sp>
      <p:sp>
        <p:nvSpPr>
          <p:cNvPr id="4" name="Slide Number Placeholder 3"/>
          <p:cNvSpPr>
            <a:spLocks noGrp="1"/>
          </p:cNvSpPr>
          <p:nvPr>
            <p:ph type="sldNum" sz="quarter" idx="5"/>
          </p:nvPr>
        </p:nvSpPr>
        <p:spPr/>
        <p:txBody>
          <a:bodyPr/>
          <a:lstStyle/>
          <a:p>
            <a:fld id="{6A662304-9E3E-4CC6-BA48-EE1A11364079}" type="slidenum">
              <a:rPr lang="en-GB" smtClean="0"/>
              <a:t>106</a:t>
            </a:fld>
            <a:endParaRPr lang="en-GB"/>
          </a:p>
        </p:txBody>
      </p:sp>
    </p:spTree>
    <p:extLst>
      <p:ext uri="{BB962C8B-B14F-4D97-AF65-F5344CB8AC3E}">
        <p14:creationId xmlns:p14="http://schemas.microsoft.com/office/powerpoint/2010/main" val="2961699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107</a:t>
            </a:fld>
            <a:endParaRPr lang="en-GB"/>
          </a:p>
        </p:txBody>
      </p:sp>
    </p:spTree>
    <p:extLst>
      <p:ext uri="{BB962C8B-B14F-4D97-AF65-F5344CB8AC3E}">
        <p14:creationId xmlns:p14="http://schemas.microsoft.com/office/powerpoint/2010/main" val="1945552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662304-9E3E-4CC6-BA48-EE1A11364079}" type="slidenum">
              <a:rPr lang="en-GB" smtClean="0"/>
              <a:t>108</a:t>
            </a:fld>
            <a:endParaRPr lang="en-GB"/>
          </a:p>
        </p:txBody>
      </p:sp>
    </p:spTree>
    <p:extLst>
      <p:ext uri="{BB962C8B-B14F-4D97-AF65-F5344CB8AC3E}">
        <p14:creationId xmlns:p14="http://schemas.microsoft.com/office/powerpoint/2010/main" val="2388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talk fitness. Because this isn’t just about lifespan—it’s about life quality. When you face inequality, it’s not just harder to get by, it’s harder to stay healthy.</a:t>
            </a:r>
          </a:p>
          <a:p>
            <a:r>
              <a:rPr lang="en-US"/>
              <a:t>•	Low income? Healthy food might be a luxury you can’t afford. In the UK, 20% of households face food insecurity. Think about it—how can you focus on eating right if you’re worried about just getting through the week?</a:t>
            </a:r>
          </a:p>
          <a:p>
            <a:r>
              <a:rPr lang="en-US"/>
              <a:t>•	Living in a deprived area? It can feel like the odds are stacked against you. In Scotland, only 56% of adults in the most deprived areas meet physical activity guidelines, compared to 76% in wealthier neighbourhoods. These stats aren’t just numbers—they’re real lives impacted.</a:t>
            </a:r>
          </a:p>
          <a:p>
            <a:r>
              <a:rPr lang="en-US"/>
              <a:t>•	Education gap? Schools in struggling areas often lack the resources to teach students about the importance of fitness and nutrition. That means some of you might not even be getting the chance to discover the sports or activities that could change your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6A662304-9E3E-4CC6-BA48-EE1A11364079}" type="slidenum">
              <a:rPr lang="en-GB" smtClean="0"/>
              <a:t>109</a:t>
            </a:fld>
            <a:endParaRPr lang="en-GB"/>
          </a:p>
        </p:txBody>
      </p:sp>
    </p:spTree>
    <p:extLst>
      <p:ext uri="{BB962C8B-B14F-4D97-AF65-F5344CB8AC3E}">
        <p14:creationId xmlns:p14="http://schemas.microsoft.com/office/powerpoint/2010/main" val="33737079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111</a:t>
            </a:fld>
            <a:endParaRPr lang="en-GB"/>
          </a:p>
        </p:txBody>
      </p:sp>
    </p:spTree>
    <p:extLst>
      <p:ext uri="{BB962C8B-B14F-4D97-AF65-F5344CB8AC3E}">
        <p14:creationId xmlns:p14="http://schemas.microsoft.com/office/powerpoint/2010/main" val="3132149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662304-9E3E-4CC6-BA48-EE1A11364079}" type="slidenum">
              <a:rPr lang="en-GB" smtClean="0"/>
              <a:t>112</a:t>
            </a:fld>
            <a:endParaRPr lang="en-GB"/>
          </a:p>
        </p:txBody>
      </p:sp>
    </p:spTree>
    <p:extLst>
      <p:ext uri="{BB962C8B-B14F-4D97-AF65-F5344CB8AC3E}">
        <p14:creationId xmlns:p14="http://schemas.microsoft.com/office/powerpoint/2010/main" val="563548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113</a:t>
            </a:fld>
            <a:endParaRPr lang="en-GB"/>
          </a:p>
        </p:txBody>
      </p:sp>
    </p:spTree>
    <p:extLst>
      <p:ext uri="{BB962C8B-B14F-4D97-AF65-F5344CB8AC3E}">
        <p14:creationId xmlns:p14="http://schemas.microsoft.com/office/powerpoint/2010/main" val="1108160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B70E0-12D7-1246-97C0-5898B6388A3D}" type="slidenum">
              <a:rPr lang="en-US" smtClean="0"/>
              <a:t>120</a:t>
            </a:fld>
            <a:endParaRPr lang="en-US"/>
          </a:p>
        </p:txBody>
      </p:sp>
    </p:spTree>
    <p:extLst>
      <p:ext uri="{BB962C8B-B14F-4D97-AF65-F5344CB8AC3E}">
        <p14:creationId xmlns:p14="http://schemas.microsoft.com/office/powerpoint/2010/main" val="25168117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6D14BD-83A3-46EE-A72C-0474A819AB5A}" type="slidenum">
              <a:rPr lang="en-GB" smtClean="0"/>
              <a:t>125</a:t>
            </a:fld>
            <a:endParaRPr lang="en-GB"/>
          </a:p>
        </p:txBody>
      </p:sp>
    </p:spTree>
    <p:extLst>
      <p:ext uri="{BB962C8B-B14F-4D97-AF65-F5344CB8AC3E}">
        <p14:creationId xmlns:p14="http://schemas.microsoft.com/office/powerpoint/2010/main" val="3487952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6F70C8-5B66-429A-BE34-48B0A9FAF9A8}" type="slidenum">
              <a:rPr lang="en-GB" smtClean="0"/>
              <a:t>133</a:t>
            </a:fld>
            <a:endParaRPr lang="en-GB"/>
          </a:p>
        </p:txBody>
      </p:sp>
    </p:spTree>
    <p:extLst>
      <p:ext uri="{BB962C8B-B14F-4D97-AF65-F5344CB8AC3E}">
        <p14:creationId xmlns:p14="http://schemas.microsoft.com/office/powerpoint/2010/main" val="2270931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B5563"/>
                </a:solidFill>
                <a:effectLst/>
                <a:highlight>
                  <a:srgbClr val="FFFFFF"/>
                </a:highlight>
                <a:latin typeface="Open Sans" pitchFamily="2" charset="0"/>
              </a:rPr>
              <a:t>To begin with I will start with some background information regarding Enable, In 1954, five sets of parents of children who had learning disabilities met in Glasgow to share their experiences and support each other to challenge society’s attitudes towards learning disability. Those parents reached out to more parents, and the charity which became Enable was born.</a:t>
            </a:r>
          </a:p>
          <a:p>
            <a:endParaRPr lang="en-GB" b="0" i="0" dirty="0">
              <a:solidFill>
                <a:srgbClr val="4B5563"/>
              </a:solidFill>
              <a:effectLst/>
              <a:highlight>
                <a:srgbClr val="FFFFFF"/>
              </a:highlight>
              <a:latin typeface="Open Sans" pitchFamily="2" charset="0"/>
            </a:endParaRPr>
          </a:p>
          <a:p>
            <a:r>
              <a:rPr lang="en-GB" b="0" i="0" dirty="0">
                <a:solidFill>
                  <a:srgbClr val="4B5563"/>
                </a:solidFill>
                <a:effectLst/>
                <a:highlight>
                  <a:srgbClr val="FFFFFF"/>
                </a:highlight>
                <a:latin typeface="Open Sans" pitchFamily="2" charset="0"/>
              </a:rPr>
              <a:t>One key fact that is important to recognise is that it wasn’t until the 1970’s that institutionalisation of children with disabilities declined and the 1981 education act played a key role in promoting the integration of children with disabilities into mainstream schools.</a:t>
            </a:r>
          </a:p>
          <a:p>
            <a:endParaRPr lang="en-GB" b="0" i="0" dirty="0">
              <a:solidFill>
                <a:srgbClr val="4B5563"/>
              </a:solidFill>
              <a:effectLst/>
              <a:highlight>
                <a:srgbClr val="FFFFFF"/>
              </a:highlight>
              <a:latin typeface="Open Sans" pitchFamily="2" charset="0"/>
            </a:endParaRPr>
          </a:p>
          <a:p>
            <a:r>
              <a:rPr lang="en-GB" b="0" i="0" dirty="0">
                <a:solidFill>
                  <a:srgbClr val="4B5563"/>
                </a:solidFill>
                <a:effectLst/>
                <a:highlight>
                  <a:srgbClr val="FFFFFF"/>
                </a:highlight>
                <a:latin typeface="Open Sans" pitchFamily="2" charset="0"/>
              </a:rPr>
              <a:t>Enable has since grown into 3 pillars, </a:t>
            </a:r>
          </a:p>
          <a:p>
            <a:endParaRPr lang="en-GB" b="0" i="0" dirty="0">
              <a:solidFill>
                <a:srgbClr val="4B5563"/>
              </a:solidFill>
              <a:effectLst/>
              <a:highlight>
                <a:srgbClr val="FFFFFF"/>
              </a:highlight>
              <a:latin typeface="Open Sans" pitchFamily="2" charset="0"/>
            </a:endParaRPr>
          </a:p>
          <a:p>
            <a:r>
              <a:rPr lang="en-GB" b="0" i="0" dirty="0">
                <a:solidFill>
                  <a:srgbClr val="4B5563"/>
                </a:solidFill>
                <a:effectLst/>
                <a:highlight>
                  <a:srgbClr val="FFFFFF"/>
                </a:highlight>
                <a:latin typeface="Open Sans" pitchFamily="2" charset="0"/>
              </a:rPr>
              <a:t>Enable Cares – focusing on the delivery of Social Care across Scotland supporting over 1100 people to live independently, achieving sector leading Care Inspectorate Grades for the care delivered</a:t>
            </a:r>
          </a:p>
          <a:p>
            <a:pPr algn="l"/>
            <a:r>
              <a:rPr lang="en-GB" b="0" i="0" dirty="0">
                <a:solidFill>
                  <a:srgbClr val="4B5563"/>
                </a:solidFill>
                <a:effectLst/>
                <a:highlight>
                  <a:srgbClr val="FFFFFF"/>
                </a:highlight>
                <a:latin typeface="Open Sans" pitchFamily="2" charset="0"/>
              </a:rPr>
              <a:t>Enable Communities – who directly supports more than 3,000 people all over the country to: </a:t>
            </a:r>
          </a:p>
          <a:p>
            <a:pPr algn="l">
              <a:buFont typeface="Arial" panose="020B0604020202020204" pitchFamily="34" charset="0"/>
              <a:buChar char="•"/>
            </a:pPr>
            <a:r>
              <a:rPr lang="en-GB" b="0" i="0" dirty="0">
                <a:solidFill>
                  <a:srgbClr val="4B5563"/>
                </a:solidFill>
                <a:effectLst/>
                <a:highlight>
                  <a:srgbClr val="FFFFFF"/>
                </a:highlight>
                <a:latin typeface="Open Sans" pitchFamily="2" charset="0"/>
              </a:rPr>
              <a:t> be local activists,  get specialist information, advice and advocacy, access community-based support across a growing network of 72 local groups and, lead campaigns for change </a:t>
            </a:r>
          </a:p>
          <a:p>
            <a:r>
              <a:rPr lang="en-GB" dirty="0"/>
              <a:t>And Finally Enable Works</a:t>
            </a:r>
          </a:p>
        </p:txBody>
      </p:sp>
      <p:sp>
        <p:nvSpPr>
          <p:cNvPr id="4" name="Slide Number Placeholder 3"/>
          <p:cNvSpPr>
            <a:spLocks noGrp="1"/>
          </p:cNvSpPr>
          <p:nvPr>
            <p:ph type="sldNum" sz="quarter" idx="5"/>
          </p:nvPr>
        </p:nvSpPr>
        <p:spPr/>
        <p:txBody>
          <a:bodyPr/>
          <a:lstStyle/>
          <a:p>
            <a:fld id="{846F70C8-5B66-429A-BE34-48B0A9FAF9A8}" type="slidenum">
              <a:rPr lang="en-GB" smtClean="0"/>
              <a:t>134</a:t>
            </a:fld>
            <a:endParaRPr lang="en-GB"/>
          </a:p>
        </p:txBody>
      </p:sp>
    </p:spTree>
    <p:extLst>
      <p:ext uri="{BB962C8B-B14F-4D97-AF65-F5344CB8AC3E}">
        <p14:creationId xmlns:p14="http://schemas.microsoft.com/office/powerpoint/2010/main" val="4149912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just">
              <a:lnSpc>
                <a:spcPts val="4059"/>
              </a:lnSpc>
            </a:pPr>
            <a:r>
              <a:rPr lang="en-US" sz="1200" dirty="0">
                <a:solidFill>
                  <a:srgbClr val="4C16B3"/>
                </a:solidFill>
                <a:latin typeface="Open Sans 1"/>
              </a:rPr>
              <a:t>We believe that every person in Scotland has the </a:t>
            </a:r>
            <a:r>
              <a:rPr lang="en-US" sz="1200" dirty="0">
                <a:solidFill>
                  <a:srgbClr val="FF0099"/>
                </a:solidFill>
                <a:latin typeface="Open Sans 1 Bold"/>
              </a:rPr>
              <a:t>right</a:t>
            </a:r>
            <a:r>
              <a:rPr lang="en-US" sz="1200" dirty="0">
                <a:solidFill>
                  <a:srgbClr val="FF0099"/>
                </a:solidFill>
                <a:latin typeface="Open Sans 1"/>
              </a:rPr>
              <a:t> </a:t>
            </a:r>
            <a:r>
              <a:rPr lang="en-US" sz="1200" dirty="0">
                <a:solidFill>
                  <a:srgbClr val="4C16B3"/>
                </a:solidFill>
                <a:latin typeface="Open Sans 1"/>
              </a:rPr>
              <a:t>to work in a job that is high </a:t>
            </a:r>
            <a:r>
              <a:rPr lang="en-US" sz="1200" dirty="0">
                <a:solidFill>
                  <a:srgbClr val="FF0099"/>
                </a:solidFill>
                <a:latin typeface="Open Sans 1 Bold"/>
              </a:rPr>
              <a:t>quality</a:t>
            </a:r>
            <a:r>
              <a:rPr lang="en-US" sz="1200" dirty="0">
                <a:solidFill>
                  <a:srgbClr val="FF0099"/>
                </a:solidFill>
                <a:latin typeface="Open Sans 1"/>
              </a:rPr>
              <a:t> </a:t>
            </a:r>
            <a:r>
              <a:rPr lang="en-US" sz="1200" dirty="0">
                <a:solidFill>
                  <a:srgbClr val="4C16B3"/>
                </a:solidFill>
                <a:latin typeface="Open Sans 1"/>
              </a:rPr>
              <a:t>and well </a:t>
            </a:r>
            <a:r>
              <a:rPr lang="en-US" sz="1200" dirty="0">
                <a:solidFill>
                  <a:srgbClr val="FF0099"/>
                </a:solidFill>
                <a:latin typeface="Open Sans 1 Bold"/>
              </a:rPr>
              <a:t>paid</a:t>
            </a:r>
            <a:r>
              <a:rPr lang="en-US" sz="1200" dirty="0">
                <a:solidFill>
                  <a:srgbClr val="4C16B3"/>
                </a:solidFill>
                <a:latin typeface="Open Sans 1"/>
              </a:rPr>
              <a:t>. </a:t>
            </a:r>
          </a:p>
          <a:p>
            <a:pPr algn="just">
              <a:lnSpc>
                <a:spcPts val="4059"/>
              </a:lnSpc>
            </a:pPr>
            <a:endParaRPr lang="en-US" sz="1200" dirty="0">
              <a:solidFill>
                <a:srgbClr val="4C16B3"/>
              </a:solidFill>
              <a:latin typeface="Open Sans 1"/>
            </a:endParaRPr>
          </a:p>
          <a:p>
            <a:pPr algn="just">
              <a:lnSpc>
                <a:spcPts val="4059"/>
              </a:lnSpc>
            </a:pPr>
            <a:r>
              <a:rPr lang="en-US" sz="1200" dirty="0">
                <a:solidFill>
                  <a:srgbClr val="FF0099"/>
                </a:solidFill>
                <a:latin typeface="Open Sans 1 Bold"/>
              </a:rPr>
              <a:t>Enable Works</a:t>
            </a:r>
            <a:r>
              <a:rPr lang="en-US" sz="1200" dirty="0">
                <a:solidFill>
                  <a:srgbClr val="4C16B3"/>
                </a:solidFill>
                <a:latin typeface="Open Sans 1"/>
              </a:rPr>
              <a:t> supports over </a:t>
            </a:r>
            <a:r>
              <a:rPr lang="en-US" sz="1200" dirty="0">
                <a:solidFill>
                  <a:srgbClr val="FF0099"/>
                </a:solidFill>
                <a:latin typeface="Open Sans 1 Bold"/>
              </a:rPr>
              <a:t>5500</a:t>
            </a:r>
            <a:r>
              <a:rPr lang="en-US" sz="1200" dirty="0">
                <a:solidFill>
                  <a:srgbClr val="FF0099"/>
                </a:solidFill>
                <a:latin typeface="Open Sans 1"/>
              </a:rPr>
              <a:t> </a:t>
            </a:r>
            <a:r>
              <a:rPr lang="en-US" sz="1200" dirty="0">
                <a:solidFill>
                  <a:srgbClr val="4C16B3"/>
                </a:solidFill>
                <a:latin typeface="Open Sans 1"/>
              </a:rPr>
              <a:t>people every year across 28 Scottish Local Authorities to learn </a:t>
            </a:r>
            <a:r>
              <a:rPr lang="en-US" sz="1200" dirty="0">
                <a:solidFill>
                  <a:srgbClr val="FF0099"/>
                </a:solidFill>
                <a:latin typeface="Open Sans 1 Bold"/>
              </a:rPr>
              <a:t>skills</a:t>
            </a:r>
            <a:r>
              <a:rPr lang="en-US" sz="1200" dirty="0">
                <a:solidFill>
                  <a:srgbClr val="FF0099"/>
                </a:solidFill>
                <a:latin typeface="Open Sans 1"/>
              </a:rPr>
              <a:t> </a:t>
            </a:r>
            <a:r>
              <a:rPr lang="en-US" sz="1200" dirty="0">
                <a:solidFill>
                  <a:srgbClr val="4C16B3"/>
                </a:solidFill>
                <a:latin typeface="Open Sans 1"/>
              </a:rPr>
              <a:t>for work and we support more than </a:t>
            </a:r>
            <a:r>
              <a:rPr lang="en-US" sz="1200" dirty="0">
                <a:solidFill>
                  <a:srgbClr val="FF0099"/>
                </a:solidFill>
                <a:latin typeface="Open Sans 1 Bold"/>
              </a:rPr>
              <a:t>1000</a:t>
            </a:r>
            <a:r>
              <a:rPr lang="en-US" sz="1200" dirty="0">
                <a:solidFill>
                  <a:srgbClr val="FF0099"/>
                </a:solidFill>
                <a:latin typeface="Open Sans 1"/>
              </a:rPr>
              <a:t> </a:t>
            </a:r>
            <a:r>
              <a:rPr lang="en-US" sz="1200" dirty="0">
                <a:solidFill>
                  <a:srgbClr val="4C16B3"/>
                </a:solidFill>
                <a:latin typeface="Open Sans 1"/>
              </a:rPr>
              <a:t>people</a:t>
            </a:r>
            <a:r>
              <a:rPr lang="en-US" sz="1200" dirty="0">
                <a:solidFill>
                  <a:srgbClr val="FF0099"/>
                </a:solidFill>
                <a:latin typeface="Open Sans 1"/>
              </a:rPr>
              <a:t> </a:t>
            </a:r>
            <a:r>
              <a:rPr lang="en-US" sz="1200" dirty="0">
                <a:solidFill>
                  <a:srgbClr val="FF0099"/>
                </a:solidFill>
                <a:latin typeface="Open Sans 1 Bold"/>
              </a:rPr>
              <a:t>into work </a:t>
            </a:r>
            <a:r>
              <a:rPr lang="en-US" sz="1200" dirty="0">
                <a:solidFill>
                  <a:srgbClr val="4C16B3"/>
                </a:solidFill>
                <a:latin typeface="Open Sans" pitchFamily="2" charset="0"/>
                <a:ea typeface="Open Sans" pitchFamily="2" charset="0"/>
                <a:cs typeface="Open Sans" pitchFamily="2" charset="0"/>
              </a:rPr>
              <a:t>each year</a:t>
            </a:r>
            <a:r>
              <a:rPr lang="en-US" sz="1200" dirty="0">
                <a:solidFill>
                  <a:srgbClr val="4C16B3"/>
                </a:solidFill>
                <a:latin typeface="Open Sans 1 Bold"/>
              </a:rPr>
              <a:t>.</a:t>
            </a:r>
            <a:r>
              <a:rPr lang="en-US" sz="1200" dirty="0">
                <a:solidFill>
                  <a:srgbClr val="4C16B3"/>
                </a:solidFill>
                <a:latin typeface="Open Sans 1"/>
              </a:rPr>
              <a:t> </a:t>
            </a:r>
          </a:p>
          <a:p>
            <a:pPr algn="just">
              <a:lnSpc>
                <a:spcPts val="4059"/>
              </a:lnSpc>
            </a:pPr>
            <a:endParaRPr lang="en-US" sz="1200" dirty="0">
              <a:solidFill>
                <a:srgbClr val="4C16B3"/>
              </a:solidFill>
              <a:latin typeface="Open Sans 1"/>
            </a:endParaRPr>
          </a:p>
          <a:p>
            <a:pPr algn="just">
              <a:lnSpc>
                <a:spcPts val="4059"/>
              </a:lnSpc>
            </a:pPr>
            <a:r>
              <a:rPr lang="en-US" sz="1200" dirty="0">
                <a:solidFill>
                  <a:srgbClr val="4C16B3"/>
                </a:solidFill>
                <a:latin typeface="Open Sans 1"/>
              </a:rPr>
              <a:t>We </a:t>
            </a:r>
            <a:r>
              <a:rPr lang="en-US" sz="1200" dirty="0">
                <a:solidFill>
                  <a:srgbClr val="FF0099"/>
                </a:solidFill>
                <a:latin typeface="Open Sans 1 Bold"/>
              </a:rPr>
              <a:t>partner</a:t>
            </a:r>
            <a:r>
              <a:rPr lang="en-US" sz="1200" dirty="0">
                <a:solidFill>
                  <a:srgbClr val="FF0099"/>
                </a:solidFill>
                <a:latin typeface="Open Sans 1"/>
              </a:rPr>
              <a:t> </a:t>
            </a:r>
            <a:r>
              <a:rPr lang="en-US" sz="1200" dirty="0">
                <a:solidFill>
                  <a:srgbClr val="4C16B3"/>
                </a:solidFill>
                <a:latin typeface="Open Sans 1"/>
              </a:rPr>
              <a:t>with thousands of employers to create </a:t>
            </a:r>
            <a:r>
              <a:rPr lang="en-US" sz="1200" dirty="0">
                <a:solidFill>
                  <a:srgbClr val="FF0099"/>
                </a:solidFill>
                <a:latin typeface="Open Sans 1 Bold"/>
              </a:rPr>
              <a:t>inclusive</a:t>
            </a:r>
            <a:r>
              <a:rPr lang="en-US" sz="1200" dirty="0">
                <a:solidFill>
                  <a:srgbClr val="FF0099"/>
                </a:solidFill>
                <a:latin typeface="Open Sans 1"/>
              </a:rPr>
              <a:t> </a:t>
            </a:r>
            <a:r>
              <a:rPr lang="en-US" sz="1200" dirty="0">
                <a:solidFill>
                  <a:srgbClr val="4C16B3"/>
                </a:solidFill>
                <a:latin typeface="Open Sans 1"/>
              </a:rPr>
              <a:t>cultures and improve the </a:t>
            </a:r>
            <a:r>
              <a:rPr lang="en-US" sz="1200" dirty="0">
                <a:solidFill>
                  <a:srgbClr val="FF0099"/>
                </a:solidFill>
                <a:latin typeface="Open Sans 1 Bold"/>
              </a:rPr>
              <a:t>diversity</a:t>
            </a:r>
            <a:r>
              <a:rPr lang="en-US" sz="1200" dirty="0">
                <a:solidFill>
                  <a:srgbClr val="FF0099"/>
                </a:solidFill>
                <a:latin typeface="Open Sans 1"/>
              </a:rPr>
              <a:t> </a:t>
            </a:r>
            <a:r>
              <a:rPr lang="en-US" sz="1200" dirty="0">
                <a:solidFill>
                  <a:srgbClr val="4C16B3"/>
                </a:solidFill>
                <a:latin typeface="Open Sans 1"/>
              </a:rPr>
              <a:t>of Scotland’s workforce.</a:t>
            </a:r>
          </a:p>
          <a:p>
            <a:pPr algn="just">
              <a:lnSpc>
                <a:spcPts val="4059"/>
              </a:lnSpc>
            </a:pPr>
            <a:endParaRPr lang="en-US" sz="1200" dirty="0">
              <a:solidFill>
                <a:srgbClr val="4C16B3"/>
              </a:solidFill>
              <a:latin typeface="Open Sans 1"/>
            </a:endParaRPr>
          </a:p>
          <a:p>
            <a:pPr algn="just">
              <a:lnSpc>
                <a:spcPts val="4059"/>
              </a:lnSpc>
            </a:pPr>
            <a:r>
              <a:rPr lang="en-US" sz="1200" dirty="0">
                <a:solidFill>
                  <a:srgbClr val="4C16B3"/>
                </a:solidFill>
                <a:latin typeface="Open Sans 1"/>
              </a:rPr>
              <a:t>Together we will </a:t>
            </a:r>
            <a:r>
              <a:rPr lang="en-US" sz="1200" dirty="0">
                <a:solidFill>
                  <a:srgbClr val="FF0099"/>
                </a:solidFill>
                <a:latin typeface="Open Sans 1 Bold"/>
              </a:rPr>
              <a:t>challenge perceptions</a:t>
            </a:r>
            <a:r>
              <a:rPr lang="en-US" sz="1200" dirty="0">
                <a:solidFill>
                  <a:srgbClr val="4C16B3"/>
                </a:solidFill>
                <a:latin typeface="Open Sans 1"/>
              </a:rPr>
              <a:t> of disability and </a:t>
            </a:r>
            <a:r>
              <a:rPr lang="en-US" sz="1200" dirty="0">
                <a:solidFill>
                  <a:srgbClr val="FF0099"/>
                </a:solidFill>
                <a:latin typeface="Open Sans 1 Bold"/>
              </a:rPr>
              <a:t>unleash the potential</a:t>
            </a:r>
            <a:r>
              <a:rPr lang="en-US" sz="1200" dirty="0">
                <a:solidFill>
                  <a:srgbClr val="4C16B3"/>
                </a:solidFill>
                <a:latin typeface="Open Sans 1"/>
              </a:rPr>
              <a:t> in Scotland's future workforce.</a:t>
            </a:r>
          </a:p>
          <a:p>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135</a:t>
            </a:fld>
            <a:endParaRPr lang="cs-CZ"/>
          </a:p>
        </p:txBody>
      </p:sp>
    </p:spTree>
    <p:extLst>
      <p:ext uri="{BB962C8B-B14F-4D97-AF65-F5344CB8AC3E}">
        <p14:creationId xmlns:p14="http://schemas.microsoft.com/office/powerpoint/2010/main" val="2689009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86200" lvl="8" indent="-228600">
              <a:buAutoNum type="arabicPeriod"/>
            </a:pPr>
            <a:endParaRPr lang="en-GB" dirty="0"/>
          </a:p>
        </p:txBody>
      </p:sp>
      <p:sp>
        <p:nvSpPr>
          <p:cNvPr id="4" name="Slide Number Placeholder 3"/>
          <p:cNvSpPr>
            <a:spLocks noGrp="1"/>
          </p:cNvSpPr>
          <p:nvPr>
            <p:ph type="sldNum" sz="quarter" idx="5"/>
          </p:nvPr>
        </p:nvSpPr>
        <p:spPr/>
        <p:txBody>
          <a:bodyPr/>
          <a:lstStyle/>
          <a:p>
            <a:fld id="{846F70C8-5B66-429A-BE34-48B0A9FAF9A8}" type="slidenum">
              <a:rPr lang="en-GB" smtClean="0"/>
              <a:t>136</a:t>
            </a:fld>
            <a:endParaRPr lang="en-GB"/>
          </a:p>
        </p:txBody>
      </p:sp>
    </p:spTree>
    <p:extLst>
      <p:ext uri="{BB962C8B-B14F-4D97-AF65-F5344CB8AC3E}">
        <p14:creationId xmlns:p14="http://schemas.microsoft.com/office/powerpoint/2010/main" val="138884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where I want to turn things around—because it doesn’t have to be this way. Physical activity is an absolute game-changer.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Why are organisations like Enable Work required</a:t>
            </a:r>
          </a:p>
          <a:p>
            <a:pPr marL="228600" indent="-228600">
              <a:buAutoNum type="arabicPeriod"/>
            </a:pPr>
            <a:endParaRPr lang="en-GB" dirty="0"/>
          </a:p>
          <a:p>
            <a:pPr marL="228600" indent="-228600">
              <a:buAutoNum type="arabicPeriod"/>
            </a:pPr>
            <a:r>
              <a:rPr lang="en-GB" dirty="0"/>
              <a:t>It is estimated that 1.52 million or 35% of the current adult population in Scotland have a disability or long-term health condition, This includes a wide range of conditions that can impact daily activities and overall well-being.</a:t>
            </a:r>
          </a:p>
          <a:p>
            <a:pPr marL="228600" indent="-228600">
              <a:buAutoNum type="arabicPeriod"/>
            </a:pPr>
            <a:r>
              <a:rPr lang="en-GB" dirty="0"/>
              <a:t>This shows a high inequality of those with learning disabilities moving into university level education which severely impacts their learning and skill development opportunity</a:t>
            </a:r>
          </a:p>
          <a:p>
            <a:pPr marL="228600" indent="-228600">
              <a:buAutoNum type="arabicPeriod"/>
            </a:pPr>
            <a:r>
              <a:rPr lang="en-GB" dirty="0"/>
              <a:t>This means there are over 820,000 people in Scotland with a disability or health condition not currently employed</a:t>
            </a:r>
          </a:p>
          <a:p>
            <a:pPr marL="228600" indent="-228600">
              <a:buAutoNum type="arabicPeriod"/>
            </a:pPr>
            <a:r>
              <a:rPr lang="en-GB" dirty="0"/>
              <a:t>This means a disabled person works free for 51 days a year in terms of earnings.</a:t>
            </a:r>
          </a:p>
        </p:txBody>
      </p:sp>
      <p:sp>
        <p:nvSpPr>
          <p:cNvPr id="4" name="Slide Number Placeholder 3"/>
          <p:cNvSpPr>
            <a:spLocks noGrp="1"/>
          </p:cNvSpPr>
          <p:nvPr>
            <p:ph type="sldNum" sz="quarter" idx="5"/>
          </p:nvPr>
        </p:nvSpPr>
        <p:spPr/>
        <p:txBody>
          <a:bodyPr/>
          <a:lstStyle/>
          <a:p>
            <a:fld id="{846F70C8-5B66-429A-BE34-48B0A9FAF9A8}" type="slidenum">
              <a:rPr lang="en-GB" smtClean="0"/>
              <a:t>137</a:t>
            </a:fld>
            <a:endParaRPr lang="en-GB"/>
          </a:p>
        </p:txBody>
      </p:sp>
    </p:spTree>
    <p:extLst>
      <p:ext uri="{BB962C8B-B14F-4D97-AF65-F5344CB8AC3E}">
        <p14:creationId xmlns:p14="http://schemas.microsoft.com/office/powerpoint/2010/main" val="1710158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846F70C8-5B66-429A-BE34-48B0A9FAF9A8}" type="slidenum">
              <a:rPr lang="en-GB" smtClean="0"/>
              <a:t>139</a:t>
            </a:fld>
            <a:endParaRPr lang="en-GB"/>
          </a:p>
        </p:txBody>
      </p:sp>
    </p:spTree>
    <p:extLst>
      <p:ext uri="{BB962C8B-B14F-4D97-AF65-F5344CB8AC3E}">
        <p14:creationId xmlns:p14="http://schemas.microsoft.com/office/powerpoint/2010/main" val="645378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704994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Lone Parent </a:t>
            </a:r>
            <a:r>
              <a:rPr lang="en-GB" b="0" i="0" dirty="0">
                <a:effectLst/>
                <a:latin typeface="SegoeUIVariable"/>
              </a:rPr>
              <a:t>Family structure plays a significant role in poverty levels in Scotland. Certain family types are more vulnerable to poverty due to various structural and socio-economic factors. Here are some key points:</a:t>
            </a:r>
          </a:p>
          <a:p>
            <a:pPr algn="l">
              <a:buFont typeface="+mj-lt"/>
              <a:buAutoNum type="arabicPeriod"/>
            </a:pPr>
            <a:r>
              <a:rPr lang="en-GB" b="1" i="0" dirty="0">
                <a:effectLst/>
                <a:latin typeface="SegoeUIVariable"/>
              </a:rPr>
              <a:t>Lone Parent Families</a:t>
            </a:r>
            <a:r>
              <a:rPr lang="en-GB" b="0" i="0" dirty="0">
                <a:effectLst/>
                <a:latin typeface="SegoeUIVariable"/>
              </a:rPr>
              <a:t>: These families are at a higher risk of poverty. </a:t>
            </a:r>
            <a:r>
              <a:rPr lang="en-GB" b="0" i="0" dirty="0">
                <a:effectLst/>
                <a:latin typeface="SegoeUIVariable"/>
                <a:hlinkClick r:id="rId3"/>
              </a:rPr>
              <a:t>The challenges of single-handedly managing childcare and work can limit income opportunities</a:t>
            </a:r>
            <a:r>
              <a:rPr lang="en-GB" b="0" i="0" baseline="30000" dirty="0">
                <a:effectLst/>
                <a:latin typeface="SegoeUIVariable"/>
                <a:hlinkClick r:id="rId3"/>
              </a:rPr>
              <a:t>1</a:t>
            </a:r>
            <a:r>
              <a:rPr lang="en-GB" b="0" i="0" dirty="0">
                <a:effectLst/>
                <a:latin typeface="SegoeUIVariable"/>
              </a:rPr>
              <a:t>.</a:t>
            </a:r>
          </a:p>
          <a:p>
            <a:pPr algn="l">
              <a:buFont typeface="+mj-lt"/>
              <a:buAutoNum type="arabicPeriod"/>
            </a:pPr>
            <a:r>
              <a:rPr lang="en-GB" b="1" i="0" dirty="0">
                <a:effectLst/>
                <a:latin typeface="SegoeUIVariable"/>
                <a:hlinkClick r:id="rId3"/>
              </a:rPr>
              <a:t>Minority Ethnic Families</a:t>
            </a:r>
            <a:r>
              <a:rPr lang="en-GB" b="0" i="0" dirty="0">
                <a:effectLst/>
                <a:latin typeface="SegoeUIVariable"/>
                <a:hlinkClick r:id="rId3"/>
              </a:rPr>
              <a:t>: These families often face additional barriers such as discrimination and limited access to resources, which can contribute to higher poverty rates</a:t>
            </a:r>
            <a:r>
              <a:rPr lang="en-GB" b="0" i="0" baseline="30000" dirty="0">
                <a:effectLst/>
                <a:latin typeface="SegoeUIVariable"/>
                <a:hlinkClick r:id="rId3"/>
              </a:rPr>
              <a:t>1</a:t>
            </a:r>
            <a:r>
              <a:rPr lang="en-GB" b="0" i="0" dirty="0">
                <a:effectLst/>
                <a:latin typeface="SegoeUIVariable"/>
              </a:rPr>
              <a:t>.</a:t>
            </a:r>
          </a:p>
          <a:p>
            <a:pPr algn="l">
              <a:buFont typeface="+mj-lt"/>
              <a:buAutoNum type="arabicPeriod"/>
            </a:pPr>
            <a:r>
              <a:rPr lang="en-GB" b="1" i="0" dirty="0">
                <a:effectLst/>
                <a:latin typeface="SegoeUIVariable"/>
                <a:hlinkClick r:id="rId3"/>
              </a:rPr>
              <a:t>Families with Disabled Members</a:t>
            </a:r>
            <a:r>
              <a:rPr lang="en-GB" b="0" i="0" dirty="0">
                <a:effectLst/>
                <a:latin typeface="SegoeUIVariable"/>
                <a:hlinkClick r:id="rId3"/>
              </a:rPr>
              <a:t>: Whether it’s a child or an adult with a disability, these families often incur extra costs for care and support, which can strain their financial resources</a:t>
            </a:r>
            <a:r>
              <a:rPr lang="en-GB" b="0" i="0" baseline="30000" dirty="0">
                <a:effectLst/>
                <a:latin typeface="SegoeUIVariable"/>
                <a:hlinkClick r:id="rId3"/>
              </a:rPr>
              <a:t>1</a:t>
            </a:r>
            <a:r>
              <a:rPr lang="en-GB" b="0" i="0" dirty="0">
                <a:effectLst/>
                <a:latin typeface="SegoeUIVariable"/>
              </a:rPr>
              <a:t>.</a:t>
            </a:r>
          </a:p>
          <a:p>
            <a:pPr algn="l">
              <a:buFont typeface="+mj-lt"/>
              <a:buAutoNum type="arabicPeriod"/>
            </a:pPr>
            <a:r>
              <a:rPr lang="en-GB" b="1" i="0" dirty="0">
                <a:effectLst/>
                <a:latin typeface="SegoeUIVariable"/>
              </a:rPr>
              <a:t>Young Mothers</a:t>
            </a:r>
            <a:r>
              <a:rPr lang="en-GB" b="0" i="0" dirty="0">
                <a:effectLst/>
                <a:latin typeface="SegoeUIVariable"/>
              </a:rPr>
              <a:t>: Families with mothers under 25 are more likely to experience poverty. </a:t>
            </a:r>
            <a:r>
              <a:rPr lang="en-GB" b="0" i="0" dirty="0">
                <a:effectLst/>
                <a:latin typeface="SegoeUIVariable"/>
                <a:hlinkClick r:id="rId3"/>
              </a:rPr>
              <a:t>Younger mothers may have less education and work experience, impacting their earning potential</a:t>
            </a:r>
            <a:r>
              <a:rPr lang="en-GB" b="0" i="0" baseline="30000" dirty="0">
                <a:effectLst/>
                <a:latin typeface="SegoeUIVariable"/>
                <a:hlinkClick r:id="rId3"/>
              </a:rPr>
              <a:t>1</a:t>
            </a:r>
            <a:r>
              <a:rPr lang="en-GB" b="0" i="0" dirty="0">
                <a:effectLst/>
                <a:latin typeface="SegoeUIVariable"/>
              </a:rPr>
              <a:t>.</a:t>
            </a:r>
          </a:p>
          <a:p>
            <a:pPr algn="l">
              <a:buFont typeface="+mj-lt"/>
              <a:buAutoNum type="arabicPeriod"/>
            </a:pPr>
            <a:r>
              <a:rPr lang="en-GB" b="1" i="0" dirty="0">
                <a:effectLst/>
                <a:latin typeface="SegoeUIVariable"/>
                <a:hlinkClick r:id="rId3"/>
              </a:rPr>
              <a:t>Large Families</a:t>
            </a:r>
            <a:r>
              <a:rPr lang="en-GB" b="0" i="0" dirty="0">
                <a:effectLst/>
                <a:latin typeface="SegoeUIVariable"/>
                <a:hlinkClick r:id="rId3"/>
              </a:rPr>
              <a:t>: Families with three or more children face higher living costs, which can increase their risk of poverty</a:t>
            </a:r>
            <a:r>
              <a:rPr lang="en-GB" b="0" i="0" baseline="30000" dirty="0">
                <a:effectLst/>
                <a:latin typeface="SegoeUIVariable"/>
                <a:hlinkClick r:id="rId3"/>
              </a:rPr>
              <a:t>1</a:t>
            </a:r>
            <a:r>
              <a:rPr lang="en-GB" b="0" i="0" dirty="0">
                <a:effectLst/>
                <a:latin typeface="SegoeUIVariable"/>
              </a:rPr>
              <a:t>.</a:t>
            </a:r>
          </a:p>
          <a:p>
            <a:pPr algn="l">
              <a:buFont typeface="+mj-lt"/>
              <a:buAutoNum type="arabicPeriod"/>
            </a:pPr>
            <a:r>
              <a:rPr lang="en-GB" b="1" i="0" dirty="0">
                <a:effectLst/>
                <a:latin typeface="SegoeUIVariable"/>
                <a:hlinkClick r:id="rId3"/>
              </a:rPr>
              <a:t>Families with Young Children</a:t>
            </a:r>
            <a:r>
              <a:rPr lang="en-GB" b="0" i="0" dirty="0">
                <a:effectLst/>
                <a:latin typeface="SegoeUIVariable"/>
                <a:hlinkClick r:id="rId3"/>
              </a:rPr>
              <a:t>: Families with children under one year old often have reduced income due to parental leave and increased expenses for childcare</a:t>
            </a:r>
            <a:r>
              <a:rPr lang="en-GB" b="0" i="0" baseline="30000" dirty="0">
                <a:effectLst/>
                <a:latin typeface="SegoeUIVariable"/>
                <a:hlinkClick r:id="rId3"/>
              </a:rPr>
              <a:t>1</a:t>
            </a:r>
            <a:r>
              <a:rPr lang="en-GB" b="0" i="0" dirty="0">
                <a:effectLst/>
                <a:latin typeface="SegoeUIVariable"/>
              </a:rPr>
              <a:t>.</a:t>
            </a:r>
          </a:p>
          <a:p>
            <a:pPr algn="l"/>
            <a:r>
              <a:rPr lang="en-GB" b="0" i="0" dirty="0">
                <a:effectLst/>
                <a:latin typeface="SegoeUIVariable"/>
                <a:hlinkClick r:id="rId3"/>
              </a:rPr>
              <a:t>Addressing poverty in Scotland requires a holistic approach that considers these diverse family structures and the unique challenges they face</a:t>
            </a:r>
            <a:r>
              <a:rPr lang="en-GB" b="0" i="0" baseline="30000" dirty="0">
                <a:effectLst/>
                <a:latin typeface="SegoeUIVariable"/>
                <a:hlinkClick r:id="rId3"/>
              </a:rPr>
              <a:t>1</a:t>
            </a:r>
            <a:r>
              <a:rPr lang="en-GB" b="0" i="0" baseline="30000" dirty="0">
                <a:effectLst/>
                <a:latin typeface="SegoeUIVariable"/>
                <a:hlinkClick r:id="rId4"/>
              </a:rPr>
              <a:t>2</a:t>
            </a:r>
            <a:r>
              <a:rPr lang="en-GB" b="0" i="0" dirty="0">
                <a:effectLst/>
                <a:latin typeface="SegoeUIVariable"/>
              </a:rPr>
              <a:t>.</a:t>
            </a:r>
          </a:p>
          <a:p>
            <a:endParaRPr lang="en-GB" dirty="0"/>
          </a:p>
        </p:txBody>
      </p:sp>
      <p:sp>
        <p:nvSpPr>
          <p:cNvPr id="4" name="Slide Number Placeholder 3"/>
          <p:cNvSpPr>
            <a:spLocks noGrp="1"/>
          </p:cNvSpPr>
          <p:nvPr>
            <p:ph type="sldNum" sz="quarter" idx="5"/>
          </p:nvPr>
        </p:nvSpPr>
        <p:spPr/>
        <p:txBody>
          <a:bodyPr/>
          <a:lstStyle/>
          <a:p>
            <a:fld id="{65E1C29C-4395-4EDC-AD47-80E0F3FF936F}" type="slidenum">
              <a:rPr lang="en-GB" smtClean="0"/>
              <a:t>154</a:t>
            </a:fld>
            <a:endParaRPr lang="en-GB" dirty="0"/>
          </a:p>
        </p:txBody>
      </p:sp>
    </p:spTree>
    <p:extLst>
      <p:ext uri="{BB962C8B-B14F-4D97-AF65-F5344CB8AC3E}">
        <p14:creationId xmlns:p14="http://schemas.microsoft.com/office/powerpoint/2010/main" val="26385926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Single parents Typically earn less than their dual parent counter parts – due to limited time and flexibility for work,  Lower paid jobs due to lower education levels and fewer opportunities.  Gender impact: majority of single parents are women who face a gender pay gap.</a:t>
            </a:r>
          </a:p>
        </p:txBody>
      </p:sp>
      <p:sp>
        <p:nvSpPr>
          <p:cNvPr id="4" name="Slide Number Placeholder 3"/>
          <p:cNvSpPr>
            <a:spLocks noGrp="1"/>
          </p:cNvSpPr>
          <p:nvPr>
            <p:ph type="sldNum" sz="quarter" idx="5"/>
          </p:nvPr>
        </p:nvSpPr>
        <p:spPr/>
        <p:txBody>
          <a:bodyPr/>
          <a:lstStyle/>
          <a:p>
            <a:fld id="{65E1C29C-4395-4EDC-AD47-80E0F3FF936F}" type="slidenum">
              <a:rPr lang="en-GB" smtClean="0"/>
              <a:t>155</a:t>
            </a:fld>
            <a:endParaRPr lang="en-GB" dirty="0"/>
          </a:p>
        </p:txBody>
      </p:sp>
    </p:spTree>
    <p:extLst>
      <p:ext uri="{BB962C8B-B14F-4D97-AF65-F5344CB8AC3E}">
        <p14:creationId xmlns:p14="http://schemas.microsoft.com/office/powerpoint/2010/main" val="13224991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Childcare: Difficulty in affordable and flexible childcare – can lead to under employed or unemployed.  School holidays – current free childcare amounts to around 30 hours per week during term time.    Housing Instability: insecurity, frequent moves and living in substandard conditions.  Lack of stable housing – many council have declared a housing emergency.  affect children's well being and parents ability to maintain employment.  Social isolation: access to services, cost of living and limited access to affordable support systems.  Impacting on mental health leading to stress, anxiety and depression.   Stigma – despite 1in 4 families in Scotland and 42% of marriages end in divorce there is still a lot of societal prejudice exist – stereotyping – seen as irresponsible or reliant on benefits, discrimination and </a:t>
            </a:r>
          </a:p>
        </p:txBody>
      </p:sp>
      <p:sp>
        <p:nvSpPr>
          <p:cNvPr id="4" name="Slide Number Placeholder 3"/>
          <p:cNvSpPr>
            <a:spLocks noGrp="1"/>
          </p:cNvSpPr>
          <p:nvPr>
            <p:ph type="sldNum" sz="quarter" idx="5"/>
          </p:nvPr>
        </p:nvSpPr>
        <p:spPr/>
        <p:txBody>
          <a:bodyPr/>
          <a:lstStyle/>
          <a:p>
            <a:fld id="{65E1C29C-4395-4EDC-AD47-80E0F3FF936F}" type="slidenum">
              <a:rPr lang="en-GB" smtClean="0"/>
              <a:t>156</a:t>
            </a:fld>
            <a:endParaRPr lang="en-GB" dirty="0"/>
          </a:p>
        </p:txBody>
      </p:sp>
    </p:spTree>
    <p:extLst>
      <p:ext uri="{BB962C8B-B14F-4D97-AF65-F5344CB8AC3E}">
        <p14:creationId xmlns:p14="http://schemas.microsoft.com/office/powerpoint/2010/main" val="4106965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E1C29C-4395-4EDC-AD47-80E0F3FF936F}" type="slidenum">
              <a:rPr lang="en-GB" smtClean="0"/>
              <a:t>160</a:t>
            </a:fld>
            <a:endParaRPr lang="en-GB" dirty="0"/>
          </a:p>
        </p:txBody>
      </p:sp>
    </p:spTree>
    <p:extLst>
      <p:ext uri="{BB962C8B-B14F-4D97-AF65-F5344CB8AC3E}">
        <p14:creationId xmlns:p14="http://schemas.microsoft.com/office/powerpoint/2010/main" val="39704417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selves </a:t>
            </a:r>
          </a:p>
          <a:p>
            <a:r>
              <a:rPr lang="en-US">
                <a:ea typeface="Calibri"/>
                <a:cs typeface="Calibri"/>
              </a:rPr>
              <a:t>Emma  - Intro </a:t>
            </a:r>
          </a:p>
          <a:p>
            <a:r>
              <a:rPr lang="en-US">
                <a:ea typeface="Calibri"/>
                <a:cs typeface="Calibri"/>
              </a:rPr>
              <a:t>Here today to you about links between Poverty, Gender and Gender Based Violence </a:t>
            </a:r>
          </a:p>
          <a:p>
            <a:r>
              <a:rPr lang="en-US">
                <a:ea typeface="Calibri"/>
                <a:cs typeface="Calibri"/>
              </a:rPr>
              <a:t>I will begin with a very brief introduction outlining what GBV is and looking at the picture Global to Local. I have previously presented and looked at this issue using a PESTLE framework to examine the links using as much data and evidence as I can from a Scottish prospective specifically, and where we through the work we do at WRASAC and Womens Aid  - this is a he subject </a:t>
            </a:r>
          </a:p>
          <a:p>
            <a:endParaRPr lang="en-US">
              <a:ea typeface="Calibri"/>
              <a:cs typeface="Calibri"/>
            </a:endParaRPr>
          </a:p>
          <a:p>
            <a:r>
              <a:rPr lang="en-US">
                <a:ea typeface="Calibri"/>
                <a:cs typeface="Calibri"/>
              </a:rPr>
              <a:t>D  - Health warning </a:t>
            </a:r>
          </a:p>
          <a:p>
            <a:endParaRPr lang="en-US"/>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161</a:t>
            </a:fld>
            <a:endParaRPr lang="en-GB"/>
          </a:p>
        </p:txBody>
      </p:sp>
    </p:spTree>
    <p:extLst>
      <p:ext uri="{BB962C8B-B14F-4D97-AF65-F5344CB8AC3E}">
        <p14:creationId xmlns:p14="http://schemas.microsoft.com/office/powerpoint/2010/main" val="17534480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Emma</a:t>
            </a:r>
          </a:p>
        </p:txBody>
      </p:sp>
      <p:sp>
        <p:nvSpPr>
          <p:cNvPr id="4" name="Slide Number Placeholder 3"/>
          <p:cNvSpPr>
            <a:spLocks noGrp="1"/>
          </p:cNvSpPr>
          <p:nvPr>
            <p:ph type="sldNum" sz="quarter" idx="5"/>
          </p:nvPr>
        </p:nvSpPr>
        <p:spPr/>
        <p:txBody>
          <a:bodyPr/>
          <a:lstStyle/>
          <a:p>
            <a:pPr rtl="0"/>
            <a:fld id="{DEF75CB5-5666-5049-9AE0-38EFD385C21E}" type="slidenum">
              <a:rPr lang="en-GB" smtClean="0"/>
              <a:t>162</a:t>
            </a:fld>
            <a:endParaRPr lang="en-GB"/>
          </a:p>
        </p:txBody>
      </p:sp>
    </p:spTree>
    <p:extLst>
      <p:ext uri="{BB962C8B-B14F-4D97-AF65-F5344CB8AC3E}">
        <p14:creationId xmlns:p14="http://schemas.microsoft.com/office/powerpoint/2010/main" val="3398752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ea typeface="Calibri"/>
                <a:cs typeface="Calibri"/>
              </a:rPr>
              <a:t>Emma</a:t>
            </a:r>
          </a:p>
          <a:p>
            <a:endParaRPr lang="en-US" sz="1100">
              <a:ea typeface="Calibri"/>
              <a:cs typeface="Calibri"/>
            </a:endParaRPr>
          </a:p>
          <a:p>
            <a:r>
              <a:rPr lang="en-US" sz="1100">
                <a:ea typeface="Calibri"/>
                <a:cs typeface="Calibri"/>
              </a:rPr>
              <a:t>Gender Based Violence Definition GBV is violence directed to any person based on tier sex, gender identity, stereotypes, gender inequality and perceived gender roles in society</a:t>
            </a:r>
            <a:endParaRPr lang="en-US" sz="1100">
              <a:cs typeface="Calibri"/>
            </a:endParaRPr>
          </a:p>
          <a:p>
            <a:r>
              <a:rPr lang="en-US" sz="1100">
                <a:cs typeface="Calibri"/>
              </a:rPr>
              <a:t>Source  - Action Aid</a:t>
            </a:r>
            <a:endParaRPr lang="en-US" sz="1100">
              <a:ea typeface="Calibri"/>
              <a:cs typeface="Calibri"/>
            </a:endParaRPr>
          </a:p>
          <a:p>
            <a:r>
              <a:rPr lang="en-US" sz="1100"/>
              <a:t>Footnotes</a:t>
            </a:r>
            <a:endParaRPr lang="en-US" sz="1100">
              <a:cs typeface="Calibri"/>
            </a:endParaRPr>
          </a:p>
          <a:p>
            <a:r>
              <a:rPr lang="en-US" sz="1100">
                <a:hlinkClick r:id="rId3"/>
              </a:rPr>
              <a:t>1</a:t>
            </a:r>
            <a:r>
              <a:rPr lang="en-US" sz="1100"/>
              <a:t>World Health Organisation, Violence against women, intimate partner and sexual violence against women: </a:t>
            </a:r>
            <a:r>
              <a:rPr lang="en-US" sz="1100">
                <a:hlinkClick r:id="rId4"/>
              </a:rPr>
              <a:t>http://www.who.int/mediacentre/factsheets/fs239/en/</a:t>
            </a:r>
            <a:endParaRPr lang="en-US" sz="1100"/>
          </a:p>
          <a:p>
            <a:r>
              <a:rPr lang="en-US" sz="1100">
                <a:hlinkClick r:id="rId5"/>
              </a:rPr>
              <a:t>2</a:t>
            </a:r>
            <a:r>
              <a:rPr lang="en-US" sz="1100"/>
              <a:t>ActionAid (2016) Fearless: Fearless women and girls leading the way, transforming lives: </a:t>
            </a:r>
            <a:r>
              <a:rPr lang="en-US" sz="1100">
                <a:hlinkClick r:id="rId6"/>
              </a:rPr>
              <a:t>https://www.actionaid.org.uk/sites/default/files/publications/fearless_women_and_girls_-</a:t>
            </a:r>
            <a:r>
              <a:rPr lang="en-US" sz="1100"/>
              <a:t> _leading_the_way_transforming_lives.pdf/</a:t>
            </a:r>
            <a:endParaRPr lang="en-US" sz="1100">
              <a:ea typeface="Calibri"/>
              <a:cs typeface="Calibri"/>
            </a:endParaRPr>
          </a:p>
          <a:p>
            <a:r>
              <a:rPr lang="en-US" sz="1100">
                <a:hlinkClick r:id="rId7"/>
              </a:rPr>
              <a:t>3</a:t>
            </a:r>
            <a:r>
              <a:rPr lang="en-US" sz="1100"/>
              <a:t>WHO: Adolescent pregnancy: </a:t>
            </a:r>
            <a:r>
              <a:rPr lang="en-US" sz="1100">
                <a:hlinkClick r:id="rId8"/>
              </a:rPr>
              <a:t>https://www.who.int/news-room/fact-sheets/detail/adolescent-pregnancy</a:t>
            </a:r>
            <a:r>
              <a:rPr lang="en-US" sz="1100"/>
              <a:t> ↩</a:t>
            </a:r>
            <a:endParaRPr lang="en-US" sz="1100">
              <a:ea typeface="Calibri"/>
              <a:cs typeface="Calibri"/>
            </a:endParaRPr>
          </a:p>
          <a:p>
            <a:r>
              <a:rPr lang="en-US" sz="1100">
                <a:ea typeface="Calibri"/>
                <a:cs typeface="Calibri"/>
              </a:rPr>
              <a:t>Poverty and Economic inequality increase a women's risk of being subject to violence, it can </a:t>
            </a:r>
            <a:r>
              <a:rPr lang="en-US" sz="1100" err="1">
                <a:ea typeface="Calibri"/>
                <a:cs typeface="Calibri"/>
              </a:rPr>
              <a:t>undermind</a:t>
            </a:r>
            <a:r>
              <a:rPr lang="en-US" sz="1100">
                <a:ea typeface="Calibri"/>
                <a:cs typeface="Calibri"/>
              </a:rPr>
              <a:t> her voice and bargaining power at home and in wider society </a:t>
            </a:r>
            <a:endParaRPr lang="en-US" sz="1100"/>
          </a:p>
          <a:p>
            <a:r>
              <a:rPr lang="en-US" sz="1100">
                <a:cs typeface="Calibri"/>
              </a:rPr>
              <a:t>VAWG is a </a:t>
            </a:r>
          </a:p>
          <a:p>
            <a:pPr>
              <a:spcBef>
                <a:spcPct val="0"/>
              </a:spcBef>
            </a:pPr>
            <a:r>
              <a:rPr lang="en-US" sz="1100">
                <a:cs typeface="Calibri"/>
              </a:rPr>
              <a:t> </a:t>
            </a:r>
            <a:r>
              <a:rPr lang="en-US" sz="1100"/>
              <a:t>Often, survivors can’t get medical support because they can’t afford it or because they are too far away from a hospital.</a:t>
            </a:r>
            <a:endParaRPr lang="en-US" sz="1100">
              <a:ea typeface="Calibri" panose="020F0502020204030204"/>
              <a:cs typeface="Calibri"/>
            </a:endParaRPr>
          </a:p>
          <a:p>
            <a:pPr>
              <a:spcBef>
                <a:spcPct val="0"/>
              </a:spcBef>
            </a:pPr>
            <a:r>
              <a:rPr lang="en-US" sz="1100"/>
              <a:t>Many can’t or don’t want to go to the police, sometimes due to fear of retribution or because of an acceptance of violence in their society. </a:t>
            </a:r>
            <a:endParaRPr lang="en-US" sz="1100">
              <a:ea typeface="Calibri" panose="020F0502020204030204"/>
              <a:cs typeface="Calibri"/>
            </a:endParaRPr>
          </a:p>
          <a:p>
            <a:pPr>
              <a:spcBef>
                <a:spcPct val="0"/>
              </a:spcBef>
            </a:pPr>
            <a:r>
              <a:rPr lang="en-US" sz="1100"/>
              <a:t>Girls may drop out of school and end up being forced to marry early. Many are left dealing with the emotional and physical impacts of the abuse on their own.</a:t>
            </a:r>
            <a:endParaRPr lang="en-US" sz="1100">
              <a:cs typeface="Calibri"/>
            </a:endParaRPr>
          </a:p>
          <a:p>
            <a:endParaRPr lang="en-US" sz="1100">
              <a:cs typeface="Calibri"/>
            </a:endParaRPr>
          </a:p>
          <a:p>
            <a:r>
              <a:rPr lang="en-US" sz="1100">
                <a:hlinkClick r:id="rId9"/>
              </a:rPr>
              <a:t>5 links between poverty and violence against women | ActionAid UK</a:t>
            </a:r>
            <a:endParaRPr lang="en-US" sz="1100"/>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163</a:t>
            </a:fld>
            <a:endParaRPr lang="en-GB"/>
          </a:p>
        </p:txBody>
      </p:sp>
    </p:spTree>
    <p:extLst>
      <p:ext uri="{BB962C8B-B14F-4D97-AF65-F5344CB8AC3E}">
        <p14:creationId xmlns:p14="http://schemas.microsoft.com/office/powerpoint/2010/main" val="313251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 not talking about running marathons or spending hours in the gym. I’m talking about getting moving in ways that feel good for YOU.</a:t>
            </a:r>
          </a:p>
          <a:p>
            <a:r>
              <a:rPr lang="en-US"/>
              <a:t>Do you know that regular physical activity can prevent 3.2 million cases of disease each year in the UK? Imagine that—3.2 million lives improved because people found a way to stay active. Exercise can even prevent 30 million GP visits annually. And here’s the kicker—it could save the UK healthcare system over £10 billion every year. That’s money that could be reinvested into making health care better for everyone.</a:t>
            </a:r>
          </a:p>
          <a:p>
            <a:r>
              <a:rPr lang="en-US"/>
              <a:t>But it’s more than just the numbers. Exercise has the power to change your life. It’s not just about looking fit; it’s about managing and even reversing chronic conditions like heart disease, stroke, diabetes, and even mental health issues. Did you know regular exercise can reduce the risk of depression by up to 30%? That’s life-changing.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Emma</a:t>
            </a:r>
          </a:p>
          <a:p>
            <a:endParaRPr lang="en-US">
              <a:ea typeface="Calibri"/>
              <a:cs typeface="Calibri"/>
            </a:endParaRPr>
          </a:p>
          <a:p>
            <a:r>
              <a:rPr lang="en-US">
                <a:ea typeface="Calibri"/>
                <a:cs typeface="Calibri"/>
              </a:rPr>
              <a:t>Gender Based Violence Definition GBV is violence directed to any person based on tier sex, gender identity, stereotypes, gender inequality and perceived gender roles in society</a:t>
            </a:r>
            <a:endParaRPr lang="en-US">
              <a:cs typeface="Calibri"/>
            </a:endParaRPr>
          </a:p>
          <a:p>
            <a:r>
              <a:rPr lang="en-US">
                <a:cs typeface="Calibri"/>
              </a:rPr>
              <a:t>Source  - Action Aid identified that there are 5 key clear links between poverty and GBV/VAWG</a:t>
            </a:r>
            <a:endParaRPr lang="en-US">
              <a:ea typeface="Calibri"/>
              <a:cs typeface="Calibri"/>
            </a:endParaRPr>
          </a:p>
          <a:p>
            <a:pPr marL="228600" indent="-228600">
              <a:buAutoNum type="arabicPeriod"/>
            </a:pPr>
            <a:r>
              <a:rPr lang="en-US">
                <a:ea typeface="Calibri"/>
                <a:cs typeface="Calibri"/>
              </a:rPr>
              <a:t>Effects performance /attendance at school and work – impact on their opportunities for further education, better employment or even the ability to access employment at all. Ability to defend your rights, money you can earn, education about what is safe and acceptable in relationships. IN the home more and not able to see others access services </a:t>
            </a:r>
          </a:p>
          <a:p>
            <a:pPr marL="228600" indent="-228600">
              <a:buAutoNum type="arabicPeriod"/>
            </a:pPr>
            <a:r>
              <a:rPr lang="en-US">
                <a:cs typeface="Calibri"/>
              </a:rPr>
              <a:t>Access to money greatly restricts freedoms and ability to leave - </a:t>
            </a:r>
          </a:p>
          <a:p>
            <a:pPr marL="228600" indent="-228600">
              <a:buAutoNum type="arabicPeriod"/>
            </a:pPr>
            <a:r>
              <a:rPr lang="en-US">
                <a:cs typeface="Calibri"/>
              </a:rPr>
              <a:t>Behavior controlled, ability to leave physical and psych impact holds/traps women. If every day you are </a:t>
            </a:r>
            <a:r>
              <a:rPr lang="en-US" err="1">
                <a:cs typeface="Calibri"/>
              </a:rPr>
              <a:t>experiecing</a:t>
            </a:r>
            <a:r>
              <a:rPr lang="en-US">
                <a:cs typeface="Calibri"/>
              </a:rPr>
              <a:t> DA the toll and the impact this takes is huge – women are surviving not actualizing </a:t>
            </a:r>
          </a:p>
          <a:p>
            <a:pPr marL="228600" indent="-228600">
              <a:buAutoNum type="arabicPeriod"/>
            </a:pPr>
            <a:r>
              <a:rPr lang="en-US">
                <a:cs typeface="Calibri"/>
              </a:rPr>
              <a:t>Women and Girls make up 96% of </a:t>
            </a:r>
            <a:r>
              <a:rPr lang="en-US" err="1">
                <a:cs typeface="Calibri"/>
              </a:rPr>
              <a:t>traffiking</a:t>
            </a:r>
            <a:r>
              <a:rPr lang="en-US">
                <a:cs typeface="Calibri"/>
              </a:rPr>
              <a:t> for sexual exploitation. If you don’t have control of your own body and it is being used to </a:t>
            </a:r>
            <a:r>
              <a:rPr lang="en-US" err="1">
                <a:cs typeface="Calibri"/>
              </a:rPr>
              <a:t>ak</a:t>
            </a:r>
            <a:r>
              <a:rPr lang="en-US">
                <a:cs typeface="Calibri"/>
              </a:rPr>
              <a:t> money for others. </a:t>
            </a:r>
            <a:r>
              <a:rPr lang="en-US" err="1">
                <a:cs typeface="Calibri"/>
              </a:rPr>
              <a:t>Traffiking</a:t>
            </a:r>
            <a:r>
              <a:rPr lang="en-US">
                <a:cs typeface="Calibri"/>
              </a:rPr>
              <a:t> and debt bondage. Never able to work off debt </a:t>
            </a:r>
          </a:p>
          <a:p>
            <a:pPr marL="228600" indent="-228600">
              <a:buAutoNum type="arabicPeriod"/>
            </a:pPr>
            <a:r>
              <a:rPr lang="en-US"/>
              <a:t>These can be direct costs for </a:t>
            </a:r>
            <a:r>
              <a:rPr lang="en-US" b="1"/>
              <a:t>policing, courts and health care</a:t>
            </a:r>
            <a:r>
              <a:rPr lang="en-US"/>
              <a:t> or indirect costs from lost </a:t>
            </a:r>
            <a:r>
              <a:rPr lang="en-US" b="1"/>
              <a:t>opportunities through girls missing education</a:t>
            </a:r>
            <a:r>
              <a:rPr lang="en-US"/>
              <a:t> and women having to take time off work or even losing their </a:t>
            </a:r>
            <a:r>
              <a:rPr lang="en-US" err="1"/>
              <a:t>jobs.Violence</a:t>
            </a:r>
            <a:r>
              <a:rPr lang="en-US"/>
              <a:t> against women and girls results in </a:t>
            </a:r>
            <a:r>
              <a:rPr lang="en-US" b="1"/>
              <a:t>lasting physical and psychological damage</a:t>
            </a:r>
            <a:r>
              <a:rPr lang="en-US"/>
              <a:t> affecting women world-wide </a:t>
            </a:r>
          </a:p>
          <a:p>
            <a:r>
              <a:rPr lang="en-US">
                <a:hlinkClick r:id="rId3"/>
              </a:rPr>
              <a:t>5 links between poverty and violence against women | ActionAid UK</a:t>
            </a:r>
            <a:endParaRPr lang="en-US"/>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164</a:t>
            </a:fld>
            <a:endParaRPr lang="en-GB"/>
          </a:p>
        </p:txBody>
      </p:sp>
    </p:spTree>
    <p:extLst>
      <p:ext uri="{BB962C8B-B14F-4D97-AF65-F5344CB8AC3E}">
        <p14:creationId xmlns:p14="http://schemas.microsoft.com/office/powerpoint/2010/main" val="27548473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 first bit </a:t>
            </a:r>
          </a:p>
          <a:p>
            <a:r>
              <a:rPr lang="en-US">
                <a:cs typeface="Calibri"/>
              </a:rPr>
              <a:t>D last it </a:t>
            </a:r>
          </a:p>
          <a:p>
            <a:r>
              <a:rPr lang="en-US">
                <a:cs typeface="Calibri"/>
              </a:rPr>
              <a:t>SV</a:t>
            </a:r>
          </a:p>
          <a:p>
            <a:r>
              <a:rPr lang="en-US">
                <a:cs typeface="Calibri"/>
              </a:rPr>
              <a:t>If we look at this in terms of Scotland  stats for DA and SV a</a:t>
            </a:r>
            <a:endParaRPr lang="en-US"/>
          </a:p>
          <a:p>
            <a:r>
              <a:rPr lang="en-GB"/>
              <a:t>(Source: </a:t>
            </a:r>
            <a:r>
              <a:rPr lang="en-US">
                <a:hlinkClick r:id="rId3"/>
              </a:rPr>
              <a:t>Sexual Crimes - Recorded Crime in Scotland, 2023-24 - </a:t>
            </a:r>
            <a:r>
              <a:rPr lang="en-US" err="1">
                <a:hlinkClick r:id="rId3"/>
              </a:rPr>
              <a:t>gov.scot</a:t>
            </a:r>
            <a:r>
              <a:rPr lang="en-US">
                <a:hlinkClick r:id="rId3"/>
              </a:rPr>
              <a:t> (www.gov.scot)</a:t>
            </a:r>
            <a:r>
              <a:rPr lang="en-GB"/>
              <a:t>)</a:t>
            </a:r>
          </a:p>
          <a:p>
            <a:r>
              <a:rPr lang="en-US"/>
              <a:t>Sexual crimes from 1971 onwards have been on a long-term upward trend since that point, with some fluctuations. Levels are now at the third highest seen since 1971.</a:t>
            </a:r>
            <a:r>
              <a:rPr lang="en-US" b="0" i="0">
                <a:solidFill>
                  <a:srgbClr val="333333"/>
                </a:solidFill>
                <a:effectLst/>
                <a:latin typeface="Roboto" panose="02000000000000000000" pitchFamily="2" charset="0"/>
              </a:rPr>
              <a:t> The national rate of recorded Sexual crimes was 27 crimes per 10,000 population in 2023-24, unchanged from 2022-23.</a:t>
            </a:r>
            <a:endParaRPr lang="en-US"/>
          </a:p>
          <a:p>
            <a:r>
              <a:rPr lang="en-GB"/>
              <a:t>The actual figures are higher than these statistics suggest due to low reporting of these crimes. </a:t>
            </a:r>
          </a:p>
          <a:p>
            <a:pPr algn="l"/>
            <a:r>
              <a:rPr lang="en-US" b="1" i="0">
                <a:solidFill>
                  <a:srgbClr val="333333"/>
                </a:solidFill>
                <a:effectLst/>
                <a:latin typeface="Roboto" panose="02000000000000000000" pitchFamily="2" charset="0"/>
              </a:rPr>
              <a:t>Sexual crime has increased significantly since 2010-11 despite a small decrease in the latest year.</a:t>
            </a:r>
            <a:endParaRPr lang="en-US" b="0" i="0">
              <a:solidFill>
                <a:srgbClr val="333333"/>
              </a:solidFill>
              <a:effectLst/>
              <a:latin typeface="Roboto" panose="02000000000000000000" pitchFamily="2" charset="0"/>
            </a:endParaRPr>
          </a:p>
          <a:p>
            <a:r>
              <a:rPr lang="en-US"/>
              <a:t>Chart 8: Sexual crimes recorded by the police, 1971 to 1994, 1995‑96 to 2023-24. Number of recorded Sexual crimes, 000s. If you follow the link there is a table/chart on this page that shows this. </a:t>
            </a:r>
            <a:endParaRPr lang="en-GB"/>
          </a:p>
          <a:p>
            <a:r>
              <a:rPr lang="en-GB"/>
              <a:t>Scottish Crime and Justice Survey 2019 - 2020 showed that </a:t>
            </a:r>
            <a:r>
              <a:rPr lang="en-GB" b="1"/>
              <a:t>only 22% of victims/survivors of rape reported it to the police</a:t>
            </a:r>
            <a:r>
              <a:rPr lang="en-GB"/>
              <a:t>. (</a:t>
            </a:r>
            <a:r>
              <a:rPr lang="en-GB">
                <a:hlinkClick r:id="rId4"/>
              </a:rPr>
              <a:t>Source</a:t>
            </a:r>
            <a:r>
              <a:rPr lang="en-GB"/>
              <a:t>) No update can be found for this in 21/22 survey.</a:t>
            </a:r>
          </a:p>
          <a:p>
            <a:endParaRPr lang="en-GB"/>
          </a:p>
          <a:p>
            <a:r>
              <a:rPr lang="en-GB"/>
              <a:t>DA</a:t>
            </a:r>
          </a:p>
          <a:p>
            <a:pPr marL="171450" indent="-171450">
              <a:spcBef>
                <a:spcPts val="1000"/>
              </a:spcBef>
              <a:spcAft>
                <a:spcPts val="0"/>
              </a:spcAft>
              <a:buFont typeface="Arial"/>
              <a:buChar char="•"/>
            </a:pPr>
            <a:r>
              <a:rPr lang="en-GB"/>
              <a:t>However, we know most incidents of domestic abuse go unreported to the police.</a:t>
            </a:r>
          </a:p>
          <a:p>
            <a:pPr marL="171450" indent="-171450">
              <a:spcBef>
                <a:spcPts val="1000"/>
              </a:spcBef>
              <a:spcAft>
                <a:spcPts val="0"/>
              </a:spcAft>
              <a:buFont typeface="Arial"/>
              <a:buChar char="•"/>
            </a:pPr>
            <a:r>
              <a:rPr lang="en-GB"/>
              <a:t>The 2018/20 Scottish Crime and Justice Survey found that just under a sixth (16%) of those who experienced partner abuse in the 12 months prior to interview said that the police came to know about the most recent (or only) incident.(</a:t>
            </a:r>
            <a:r>
              <a:rPr lang="en-GB">
                <a:hlinkClick r:id="rId5"/>
              </a:rPr>
              <a:t>Source</a:t>
            </a:r>
            <a:r>
              <a:rPr lang="en-GB"/>
              <a:t>)</a:t>
            </a:r>
          </a:p>
          <a:p>
            <a:pPr marL="171450" indent="-171450">
              <a:spcBef>
                <a:spcPts val="1000"/>
              </a:spcBef>
              <a:spcAft>
                <a:spcPts val="0"/>
              </a:spcAft>
              <a:buFont typeface="Arial"/>
              <a:buChar char="•"/>
            </a:pPr>
            <a:endParaRPr lang="en-GB">
              <a:ea typeface="Calibri"/>
              <a:cs typeface="Calibri"/>
            </a:endParaRPr>
          </a:p>
          <a:p>
            <a:pPr>
              <a:spcBef>
                <a:spcPts val="1000"/>
              </a:spcBef>
              <a:spcAft>
                <a:spcPts val="0"/>
              </a:spcAft>
            </a:pPr>
            <a:r>
              <a:rPr lang="en-GB">
                <a:ea typeface="Calibri"/>
                <a:cs typeface="Calibri"/>
              </a:rPr>
              <a:t>EXTRA </a:t>
            </a:r>
            <a:r>
              <a:rPr lang="en-GB" err="1">
                <a:ea typeface="Calibri"/>
                <a:cs typeface="Calibri"/>
              </a:rPr>
              <a:t>Euorpean</a:t>
            </a:r>
            <a:r>
              <a:rPr lang="en-GB">
                <a:ea typeface="Calibri"/>
                <a:cs typeface="Calibri"/>
              </a:rPr>
              <a:t> Stats </a:t>
            </a:r>
            <a:endParaRPr lang="en-GB">
              <a:cs typeface="Calibri" panose="020F0502020204030204"/>
            </a:endParaRPr>
          </a:p>
          <a:p>
            <a:r>
              <a:rPr lang="en-US"/>
              <a:t>› 1 in 5 women experience domestic violence over their lifetimes. › Between 6–10% of women suffer domestic violence in a given year.3 › It accounts for between 16% and one quarter of all recorded violence with one incident reported to the police every minute. › In any one year, there are 13 million separate incidents of physical violence or threats of violence against women from partners or former partners. › 2 women a week are killed by a male partner or former partner. </a:t>
            </a:r>
            <a:r>
              <a:rPr lang="en-US">
                <a:hlinkClick r:id="rId6"/>
              </a:rPr>
              <a:t>ChangingLivesPamphlet.pdf (</a:t>
            </a:r>
            <a:r>
              <a:rPr lang="en-US" err="1">
                <a:hlinkClick r:id="rId6"/>
              </a:rPr>
              <a:t>womensaid.scot</a:t>
            </a:r>
            <a:r>
              <a:rPr lang="en-US">
                <a:hlinkClick r:id="rId6"/>
              </a:rPr>
              <a:t>)</a:t>
            </a:r>
          </a:p>
          <a:p>
            <a:r>
              <a:rPr lang="en-US">
                <a:hlinkClick r:id="rId7"/>
              </a:rPr>
              <a:t>domestic-abuse-publication-2022-23-final-1.pdf (copfs.gov.uk)</a:t>
            </a:r>
            <a:r>
              <a:rPr lang="en-US">
                <a:hlinkClick r:id="rId6"/>
              </a:rPr>
              <a:t> - DASA</a:t>
            </a: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165</a:t>
            </a:fld>
            <a:endParaRPr lang="en-GB"/>
          </a:p>
        </p:txBody>
      </p:sp>
    </p:spTree>
    <p:extLst>
      <p:ext uri="{BB962C8B-B14F-4D97-AF65-F5344CB8AC3E}">
        <p14:creationId xmlns:p14="http://schemas.microsoft.com/office/powerpoint/2010/main" val="1783132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t>D </a:t>
            </a:r>
          </a:p>
          <a:p>
            <a:pPr>
              <a:defRPr/>
            </a:pPr>
            <a:endParaRPr lang="en-GB" sz="1200"/>
          </a:p>
          <a:p>
            <a:pPr marL="0" marR="0" lvl="0" indent="0" algn="l" defTabSz="914400" rtl="0" eaLnBrk="0" fontAlgn="base" latinLnBrk="0" hangingPunct="0">
              <a:lnSpc>
                <a:spcPct val="100000"/>
              </a:lnSpc>
              <a:spcBef>
                <a:spcPts val="0"/>
              </a:spcBef>
              <a:spcAft>
                <a:spcPts val="0"/>
              </a:spcAft>
              <a:buClrTx/>
              <a:buSzTx/>
              <a:buFontTx/>
              <a:buNone/>
              <a:tabLst/>
              <a:defRPr/>
            </a:pPr>
            <a:r>
              <a:rPr lang="en-GB" sz="1800"/>
              <a:t>As women are main recipients of benefits, they have been impacted by austerity more</a:t>
            </a:r>
            <a:r>
              <a:rPr lang="en-GB" sz="1200"/>
              <a:t>– two main reasons: more likely to be in situations which they have to claim benefits for (e.g. single parents) and more likely to act as ‘conduits’ i.e. receive benefits on behalf of others (e.g. children)</a:t>
            </a:r>
            <a:endParaRPr lang="en-GB" altLang="en-US" sz="1800"/>
          </a:p>
          <a:p>
            <a:pPr>
              <a:spcBef>
                <a:spcPts val="0"/>
              </a:spcBef>
              <a:spcAft>
                <a:spcPts val="0"/>
              </a:spcAft>
            </a:pPr>
            <a:endParaRPr lang="en-GB">
              <a:ea typeface="Calibri"/>
              <a:cs typeface="Calibri"/>
            </a:endParaRPr>
          </a:p>
          <a:p>
            <a:pPr>
              <a:spcBef>
                <a:spcPts val="0"/>
              </a:spcBef>
              <a:spcAft>
                <a:spcPts val="0"/>
              </a:spcAft>
            </a:pPr>
            <a:r>
              <a:rPr lang="en-GB">
                <a:ea typeface="Calibri"/>
                <a:cs typeface="Calibri"/>
              </a:rPr>
              <a:t>Engender – impact of benefits and cuts </a:t>
            </a:r>
          </a:p>
          <a:p>
            <a:pPr>
              <a:spcBef>
                <a:spcPts val="0"/>
              </a:spcBef>
              <a:spcAft>
                <a:spcPts val="0"/>
              </a:spcAft>
            </a:pPr>
            <a:endParaRPr lang="en-GB">
              <a:ea typeface="Calibri"/>
              <a:cs typeface="Calibri"/>
            </a:endParaRPr>
          </a:p>
          <a:p>
            <a:pPr>
              <a:spcBef>
                <a:spcPts val="0"/>
              </a:spcBef>
              <a:spcAft>
                <a:spcPts val="0"/>
              </a:spcAft>
            </a:pPr>
            <a:r>
              <a:rPr lang="en-GB">
                <a:ea typeface="Calibri"/>
                <a:cs typeface="Calibri"/>
              </a:rPr>
              <a:t>Womens Services have also experienced austerity cuts and as public services have been cut and front line workers and services reduced third sector </a:t>
            </a:r>
            <a:r>
              <a:rPr lang="en-GB" err="1">
                <a:ea typeface="Calibri"/>
                <a:cs typeface="Calibri"/>
              </a:rPr>
              <a:t>womens</a:t>
            </a:r>
            <a:r>
              <a:rPr lang="en-GB">
                <a:ea typeface="Calibri"/>
                <a:cs typeface="Calibri"/>
              </a:rPr>
              <a:t>/</a:t>
            </a:r>
            <a:r>
              <a:rPr lang="en-GB" err="1">
                <a:ea typeface="Calibri"/>
                <a:cs typeface="Calibri"/>
              </a:rPr>
              <a:t>gbv</a:t>
            </a:r>
            <a:r>
              <a:rPr lang="en-GB">
                <a:ea typeface="Calibri"/>
                <a:cs typeface="Calibri"/>
              </a:rPr>
              <a:t> services are plugging gaps and yet are not main stream funded. Also these services which are </a:t>
            </a:r>
            <a:r>
              <a:rPr lang="en-GB" err="1">
                <a:ea typeface="Calibri"/>
                <a:cs typeface="Calibri"/>
              </a:rPr>
              <a:t>prondinatky</a:t>
            </a:r>
            <a:r>
              <a:rPr lang="en-GB">
                <a:ea typeface="Calibri"/>
                <a:cs typeface="Calibri"/>
              </a:rPr>
              <a:t> staffed by women face roll over budgets for the past 3 years with no option to increase wages/give pay rises to tackle cost of living. </a:t>
            </a:r>
          </a:p>
          <a:p>
            <a:pPr>
              <a:defRPr/>
            </a:pPr>
            <a:endParaRPr lang="en-GB" sz="1200"/>
          </a:p>
          <a:p>
            <a:pPr>
              <a:defRPr/>
            </a:pPr>
            <a:endParaRPr lang="en-GB" sz="1200"/>
          </a:p>
          <a:p>
            <a:pPr>
              <a:spcAft>
                <a:spcPts val="0"/>
              </a:spcAft>
              <a:buFont typeface="Wingdings 3" charset="2"/>
              <a:buChar char=""/>
              <a:defRPr/>
            </a:pPr>
            <a:r>
              <a:rPr lang="en-GB" sz="1200">
                <a:solidFill>
                  <a:srgbClr val="1E1E1E"/>
                </a:solidFill>
              </a:rPr>
              <a:t>The</a:t>
            </a:r>
            <a:r>
              <a:rPr lang="en-GB" sz="1200">
                <a:solidFill>
                  <a:srgbClr val="1E1E1E"/>
                </a:solidFill>
                <a:latin typeface="Century Gothic"/>
              </a:rPr>
              <a:t> House of Commons Library estimates that, up to the 2017 autumn budget, </a:t>
            </a:r>
            <a:r>
              <a:rPr lang="en-GB" sz="1200" b="1">
                <a:solidFill>
                  <a:srgbClr val="1E1E1E"/>
                </a:solidFill>
                <a:latin typeface="Century Gothic"/>
              </a:rPr>
              <a:t>86%</a:t>
            </a:r>
            <a:r>
              <a:rPr lang="en-GB" sz="1200">
                <a:solidFill>
                  <a:srgbClr val="1E1E1E"/>
                </a:solidFill>
                <a:latin typeface="Century Gothic"/>
              </a:rPr>
              <a:t> of the reduction in public spending which the government has made through changes to taxes and benefits is from spending which previously went to women.</a:t>
            </a:r>
            <a:endParaRPr lang="en-GB" sz="1200">
              <a:latin typeface="Century 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a:t>In 2018, </a:t>
            </a:r>
            <a:r>
              <a:rPr lang="en-GB" altLang="en-US" sz="1200" b="1"/>
              <a:t>1/6 individuals </a:t>
            </a:r>
            <a:r>
              <a:rPr lang="en-GB" altLang="en-US" sz="1200"/>
              <a:t>in the UK are overindebted (approx. 8.2 million people). 55% female, 58%  have children and overall more likely to be young and live in private lets. </a:t>
            </a:r>
            <a:endParaRPr lang="en-GB" sz="1200"/>
          </a:p>
          <a:p>
            <a:endParaRPr lang="en-US">
              <a:ea typeface="Calibri"/>
              <a:cs typeface="Calibri"/>
            </a:endParaRPr>
          </a:p>
          <a:p>
            <a:endParaRPr lang="en-US">
              <a:ea typeface="Calibri"/>
              <a:cs typeface="Calibri"/>
            </a:endParaRPr>
          </a:p>
          <a:p>
            <a:r>
              <a:rPr lang="en-US">
                <a:ea typeface="Calibri"/>
                <a:cs typeface="Calibri"/>
              </a:rPr>
              <a:t>Debt figures </a:t>
            </a:r>
          </a:p>
          <a:p>
            <a:r>
              <a:rPr lang="en-US">
                <a:ea typeface="Calibri"/>
                <a:cs typeface="Calibri"/>
              </a:rPr>
              <a:t>This shows the clear link between poverty, gender and GBV</a:t>
            </a:r>
          </a:p>
          <a:p>
            <a:endParaRPr lang="en-US">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3"/>
              </a:rPr>
              <a:t>Poverty disproportionately impacts women - we need solutions | Rape Crisis Scotland</a:t>
            </a: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4"/>
              </a:rPr>
              <a:t>committees.parliament.uk/</a:t>
            </a:r>
            <a:r>
              <a:rPr lang="en-US" err="1">
                <a:hlinkClick r:id="rId4"/>
              </a:rPr>
              <a:t>writtenevidence</a:t>
            </a:r>
            <a:r>
              <a:rPr lang="en-US">
                <a:hlinkClick r:id="rId4"/>
              </a:rPr>
              <a:t>/126340/pdf/</a:t>
            </a:r>
            <a:endParaRPr lang="en-US"/>
          </a:p>
          <a:p>
            <a:endParaRPr lang="en-US"/>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166</a:t>
            </a:fld>
            <a:endParaRPr lang="en-GB"/>
          </a:p>
        </p:txBody>
      </p:sp>
    </p:spTree>
    <p:extLst>
      <p:ext uri="{BB962C8B-B14F-4D97-AF65-F5344CB8AC3E}">
        <p14:creationId xmlns:p14="http://schemas.microsoft.com/office/powerpoint/2010/main" val="25917469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167</a:t>
            </a:fld>
            <a:endParaRPr lang="en-GB"/>
          </a:p>
        </p:txBody>
      </p:sp>
    </p:spTree>
    <p:extLst>
      <p:ext uri="{BB962C8B-B14F-4D97-AF65-F5344CB8AC3E}">
        <p14:creationId xmlns:p14="http://schemas.microsoft.com/office/powerpoint/2010/main" val="2600235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168</a:t>
            </a:fld>
            <a:endParaRPr lang="en-GB"/>
          </a:p>
        </p:txBody>
      </p:sp>
    </p:spTree>
    <p:extLst>
      <p:ext uri="{BB962C8B-B14F-4D97-AF65-F5344CB8AC3E}">
        <p14:creationId xmlns:p14="http://schemas.microsoft.com/office/powerpoint/2010/main" val="19863162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a:p>
            <a:endParaRPr lang="en-GB"/>
          </a:p>
          <a:p>
            <a:r>
              <a:rPr lang="en-GB"/>
              <a:t>Safe and Together </a:t>
            </a:r>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169</a:t>
            </a:fld>
            <a:endParaRPr lang="en-GB"/>
          </a:p>
        </p:txBody>
      </p:sp>
    </p:spTree>
    <p:extLst>
      <p:ext uri="{BB962C8B-B14F-4D97-AF65-F5344CB8AC3E}">
        <p14:creationId xmlns:p14="http://schemas.microsoft.com/office/powerpoint/2010/main" val="35239713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t>
            </a: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170</a:t>
            </a:fld>
            <a:endParaRPr lang="en-GB"/>
          </a:p>
        </p:txBody>
      </p:sp>
    </p:spTree>
    <p:extLst>
      <p:ext uri="{BB962C8B-B14F-4D97-AF65-F5344CB8AC3E}">
        <p14:creationId xmlns:p14="http://schemas.microsoft.com/office/powerpoint/2010/main" val="10552547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
            </a:r>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171</a:t>
            </a:fld>
            <a:endParaRPr lang="en-GB"/>
          </a:p>
        </p:txBody>
      </p:sp>
    </p:spTree>
    <p:extLst>
      <p:ext uri="{BB962C8B-B14F-4D97-AF65-F5344CB8AC3E}">
        <p14:creationId xmlns:p14="http://schemas.microsoft.com/office/powerpoint/2010/main" val="6761220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 Holding perp to account</a:t>
            </a:r>
          </a:p>
          <a:p>
            <a:r>
              <a:rPr lang="en-GB"/>
              <a:t>Moving away from victim-blaming</a:t>
            </a:r>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172</a:t>
            </a:fld>
            <a:endParaRPr lang="en-GB"/>
          </a:p>
        </p:txBody>
      </p:sp>
    </p:spTree>
    <p:extLst>
      <p:ext uri="{BB962C8B-B14F-4D97-AF65-F5344CB8AC3E}">
        <p14:creationId xmlns:p14="http://schemas.microsoft.com/office/powerpoint/2010/main" val="31985030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Emma</a:t>
            </a:r>
          </a:p>
          <a:p>
            <a:r>
              <a:rPr lang="en-GB"/>
              <a:t> – interrupts work/education, impact on individuals wellbeing and mental health , lots of people don’t tell anyone so cant access support in conventional ways and therefore impact can worsen over time as not addressed. </a:t>
            </a:r>
          </a:p>
          <a:p>
            <a:r>
              <a:rPr lang="en-GB"/>
              <a:t>Impact of court case and resource  - attending and travel etc time off from work  for </a:t>
            </a:r>
            <a:r>
              <a:rPr lang="en-GB" err="1"/>
              <a:t>surviros</a:t>
            </a:r>
            <a:r>
              <a:rPr lang="en-GB"/>
              <a:t> </a:t>
            </a:r>
          </a:p>
          <a:p>
            <a:r>
              <a:rPr lang="en-GB"/>
              <a:t> - vulnerability/access to money /</a:t>
            </a:r>
          </a:p>
          <a:p>
            <a:r>
              <a:rPr lang="en-GB"/>
              <a:t> - Reference to only fans and </a:t>
            </a:r>
          </a:p>
          <a:p>
            <a:r>
              <a:rPr lang="en-GB"/>
              <a:t>Increase in perps exploiting and CSE and links to that </a:t>
            </a:r>
          </a:p>
          <a:p>
            <a:endParaRPr lang="en-GB"/>
          </a:p>
          <a:p>
            <a:endParaRPr lang="en-US"/>
          </a:p>
          <a:p>
            <a:pPr marL="0" indent="0">
              <a:buNone/>
            </a:pPr>
            <a:r>
              <a:rPr lang="en-US" sz="1200"/>
              <a:t>There is no fixed definition of commercial sexual exploitation (CSE), but a useful definition is:</a:t>
            </a:r>
            <a:endParaRPr lang="en-US"/>
          </a:p>
          <a:p>
            <a:pPr marL="0" indent="0">
              <a:buNone/>
            </a:pPr>
            <a:r>
              <a:rPr lang="en-US" sz="1200"/>
              <a:t>“Sexual exploitation is a practice by which person(s) achieve sexual gratification, or financial gain, or advancement through the abuse of a person’s sexuality by abrogating that person’s human right to dignity, equality, autonomy, and physical and mental well-being.”</a:t>
            </a:r>
            <a:endParaRPr lang="en-US" sz="1200">
              <a:cs typeface="Calibri"/>
            </a:endParaRPr>
          </a:p>
          <a:p>
            <a:pPr marL="0" indent="0">
              <a:buNone/>
            </a:pPr>
            <a:endParaRPr lang="en-US" sz="1200"/>
          </a:p>
          <a:p>
            <a:pPr marL="0" indent="0">
              <a:buNone/>
            </a:pPr>
            <a:r>
              <a:rPr lang="en-GB" sz="1200"/>
              <a:t>Examples of CSE: on/off street prostitution, webcamming, porn, phone sex, stripping, lap dancing and trafficking.</a:t>
            </a:r>
            <a:endParaRPr lang="en-GB" sz="1200">
              <a:cs typeface="Calibri"/>
            </a:endParaRPr>
          </a:p>
          <a:p>
            <a:pPr marL="0" indent="0">
              <a:buNone/>
            </a:pPr>
            <a:endParaRPr lang="en-GB" sz="1200">
              <a:cs typeface="Calibri"/>
            </a:endParaRPr>
          </a:p>
          <a:p>
            <a:pPr marL="0" indent="0">
              <a:buNone/>
            </a:pPr>
            <a:r>
              <a:rPr lang="en-GB" sz="1200">
                <a:ea typeface="+mn-lt"/>
                <a:cs typeface="+mn-lt"/>
              </a:rPr>
              <a:t>Work or Gender-Based Violence?</a:t>
            </a:r>
          </a:p>
          <a:p>
            <a:pPr marL="0" indent="0">
              <a:buNone/>
            </a:pPr>
            <a:endParaRPr lang="en-GB" sz="1200">
              <a:ea typeface="+mn-lt"/>
              <a:cs typeface="+mn-lt"/>
            </a:endParaRPr>
          </a:p>
          <a:p>
            <a:pPr marL="0" indent="0">
              <a:buNone/>
            </a:pPr>
            <a:r>
              <a:rPr lang="en-GB" sz="1200">
                <a:ea typeface="+mn-lt"/>
                <a:cs typeface="+mn-lt"/>
              </a:rPr>
              <a:t>We believe that CSE is a form of Violence Against Women and Girls – this view is shared by both the Scottish Government and the United Nations. </a:t>
            </a:r>
          </a:p>
          <a:p>
            <a:endParaRPr lang="en-GB"/>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173</a:t>
            </a:fld>
            <a:endParaRPr lang="en-GB"/>
          </a:p>
        </p:txBody>
      </p:sp>
    </p:spTree>
    <p:extLst>
      <p:ext uri="{BB962C8B-B14F-4D97-AF65-F5344CB8AC3E}">
        <p14:creationId xmlns:p14="http://schemas.microsoft.com/office/powerpoint/2010/main" val="2875496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 get it. Some of you might be thinking, “That’s great, but how can I do that when I’m struggling financially or with anxiety, low confidence, or a health condition?” </a:t>
            </a:r>
          </a:p>
          <a:p>
            <a:r>
              <a:rPr lang="en-US"/>
              <a:t>Trust me, I’ve seen it all. But here’s the truth: you’re stronger than you think. Physical activity is NOT just going to the gym and running marathons.</a:t>
            </a:r>
          </a:p>
          <a:p>
            <a:r>
              <a:rPr lang="en-US"/>
              <a:t>•	Mental Health? Physical activity can be your outlet. Yes, it’s hard to find motivation when you’re battling anxiety or depression, but just 10 minutes of movement can change your entire day. And let’s not ignore the statistics—24% of people in Scotland’s most deprived areas face mental health challenges compared to 16% in wealthier areas. This isn't just coincidence; this is a crisis we need to address head-on.</a:t>
            </a:r>
          </a:p>
          <a:p>
            <a:r>
              <a:rPr lang="en-US"/>
              <a:t>•	Chronic Health Conditions? Even if you’re dealing with something like asthma or obesity, physical activity can help manage—and sometimes even reverse—these conditions. Obesity in deprived areas is skyrocketing; 21.9% of Primary 1 children in Scotland are at risk of being overweight or obese. But guess what? Physical activity can help turn that around.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Emma</a:t>
            </a:r>
          </a:p>
          <a:p>
            <a:r>
              <a:rPr lang="en-GB"/>
              <a:t>CSA trauma can present itself in complex ways, and it’s important services and professionals have good understanding of this. This is part of being trauma informed, but is merging a clear understanding about sexual abuse and trauma.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174</a:t>
            </a:fld>
            <a:endParaRPr lang="en-GB"/>
          </a:p>
        </p:txBody>
      </p:sp>
    </p:spTree>
    <p:extLst>
      <p:ext uri="{BB962C8B-B14F-4D97-AF65-F5344CB8AC3E}">
        <p14:creationId xmlns:p14="http://schemas.microsoft.com/office/powerpoint/2010/main" val="41004764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Emma</a:t>
            </a:r>
          </a:p>
          <a:p>
            <a:endParaRPr lang="en-GB"/>
          </a:p>
          <a:p>
            <a:r>
              <a:rPr lang="en-GB"/>
              <a:t>- GBV is an indiscriminate form of violence and terror that all groups and members of society may experience, however we know some groups are at greater risk and will experience this violence in specific forms. Women are the most the obvious group who face greater risk, but we can break this down further. </a:t>
            </a:r>
            <a:endParaRPr lang="en-US"/>
          </a:p>
          <a:p>
            <a:endParaRPr lang="en-GB"/>
          </a:p>
          <a:p>
            <a:r>
              <a:rPr lang="en-GB"/>
              <a:t> - All of these can be stress factors on a household/relationship, and those under greater stress may react violently. </a:t>
            </a:r>
            <a:endParaRPr lang="en-GB">
              <a:cs typeface="Calibri" panose="020F0502020204030204"/>
            </a:endParaRPr>
          </a:p>
          <a:p>
            <a:endParaRPr lang="en-GB">
              <a:ea typeface="Calibri"/>
              <a:cs typeface="Calibri"/>
            </a:endParaRPr>
          </a:p>
          <a:p>
            <a:r>
              <a:rPr lang="en-GB"/>
              <a:t>– this is both financial but also cultural capital e.g. being able to understand and navigate the complex welfare/legal system. </a:t>
            </a:r>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175</a:t>
            </a:fld>
            <a:endParaRPr lang="en-GB"/>
          </a:p>
        </p:txBody>
      </p:sp>
    </p:spTree>
    <p:extLst>
      <p:ext uri="{BB962C8B-B14F-4D97-AF65-F5344CB8AC3E}">
        <p14:creationId xmlns:p14="http://schemas.microsoft.com/office/powerpoint/2010/main" val="32510518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a:t>Emma</a:t>
            </a:r>
          </a:p>
          <a:p>
            <a:endParaRPr lang="en-US">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176</a:t>
            </a:fld>
            <a:endParaRPr lang="en-GB"/>
          </a:p>
        </p:txBody>
      </p:sp>
    </p:spTree>
    <p:extLst>
      <p:ext uri="{BB962C8B-B14F-4D97-AF65-F5344CB8AC3E}">
        <p14:creationId xmlns:p14="http://schemas.microsoft.com/office/powerpoint/2010/main" val="16967475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Danielle</a:t>
            </a:r>
            <a:endParaRPr lang="en-US"/>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177</a:t>
            </a:fld>
            <a:endParaRPr lang="en-GB"/>
          </a:p>
        </p:txBody>
      </p:sp>
    </p:spTree>
    <p:extLst>
      <p:ext uri="{BB962C8B-B14F-4D97-AF65-F5344CB8AC3E}">
        <p14:creationId xmlns:p14="http://schemas.microsoft.com/office/powerpoint/2010/main" val="5241632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Emma/Danielle</a:t>
            </a:r>
          </a:p>
          <a:p>
            <a:endParaRPr lang="en-US">
              <a:cs typeface="Calibri"/>
            </a:endParaRPr>
          </a:p>
          <a:p>
            <a:r>
              <a:rPr lang="en-US">
                <a:cs typeface="Calibri"/>
              </a:rPr>
              <a:t>Explain about other slides</a:t>
            </a: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178</a:t>
            </a:fld>
            <a:endParaRPr lang="en-GB"/>
          </a:p>
        </p:txBody>
      </p:sp>
    </p:spTree>
    <p:extLst>
      <p:ext uri="{BB962C8B-B14F-4D97-AF65-F5344CB8AC3E}">
        <p14:creationId xmlns:p14="http://schemas.microsoft.com/office/powerpoint/2010/main" val="34150575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180</a:t>
            </a:fld>
            <a:endParaRPr lang="en-GB"/>
          </a:p>
        </p:txBody>
      </p:sp>
    </p:spTree>
    <p:extLst>
      <p:ext uri="{BB962C8B-B14F-4D97-AF65-F5344CB8AC3E}">
        <p14:creationId xmlns:p14="http://schemas.microsoft.com/office/powerpoint/2010/main" val="16785877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3BD9BD2-BCA9-40E7-AF14-B1D222E5F075}" type="slidenum">
              <a:rPr lang="en-GB" smtClean="0"/>
              <a:pPr>
                <a:defRPr/>
              </a:pPr>
              <a:t>182</a:t>
            </a:fld>
            <a:endParaRPr lang="en-GB"/>
          </a:p>
        </p:txBody>
      </p:sp>
    </p:spTree>
    <p:extLst>
      <p:ext uri="{BB962C8B-B14F-4D97-AF65-F5344CB8AC3E}">
        <p14:creationId xmlns:p14="http://schemas.microsoft.com/office/powerpoint/2010/main" val="17772474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shows very clearly how poverty traps women </a:t>
            </a: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183</a:t>
            </a:fld>
            <a:endParaRPr lang="en-GB"/>
          </a:p>
        </p:txBody>
      </p:sp>
    </p:spTree>
    <p:extLst>
      <p:ext uri="{BB962C8B-B14F-4D97-AF65-F5344CB8AC3E}">
        <p14:creationId xmlns:p14="http://schemas.microsoft.com/office/powerpoint/2010/main" val="22011217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UC on of the most common form of benefits.</a:t>
            </a:r>
            <a:endParaRPr lang="en-US"/>
          </a:p>
          <a:p>
            <a:r>
              <a:rPr lang="en-GB"/>
              <a:t>Recipients must make an application for this. </a:t>
            </a:r>
          </a:p>
          <a:p>
            <a:r>
              <a:rPr lang="en-GB"/>
              <a:t>In 2018, </a:t>
            </a:r>
            <a:r>
              <a:rPr lang="en-GB" b="1"/>
              <a:t>no woman </a:t>
            </a:r>
            <a:r>
              <a:rPr lang="en-GB"/>
              <a:t>in Scotland was the recipient of a split UC payment. </a:t>
            </a:r>
            <a:r>
              <a:rPr lang="en-GB">
                <a:hlinkClick r:id="rId3"/>
              </a:rPr>
              <a:t>Something needs saying about universal credit and women – it is discrimination by design | CPAG</a:t>
            </a:r>
            <a:endParaRPr lang="en-GB">
              <a:ea typeface="Calibri"/>
              <a:cs typeface="Calibri"/>
            </a:endParaRPr>
          </a:p>
          <a:p>
            <a:r>
              <a:rPr lang="en-GB"/>
              <a:t>Women’s Aid found that </a:t>
            </a:r>
            <a:r>
              <a:rPr lang="en-GB" b="1"/>
              <a:t>85%</a:t>
            </a:r>
            <a:r>
              <a:rPr lang="en-GB"/>
              <a:t> of women in abusive relationships believed making an application for split payment would increase the abuse. </a:t>
            </a:r>
            <a:endParaRPr lang="en-GB">
              <a:ea typeface="Calibri"/>
              <a:cs typeface="Calibri"/>
            </a:endParaRPr>
          </a:p>
          <a:p>
            <a:endParaRPr lang="en-GB"/>
          </a:p>
          <a:p>
            <a:r>
              <a:rPr lang="en-GB"/>
              <a:t>Women may need to engage in with specialist services to seek their welfare entitlement safely and as we will go to discuss poverty can further impact on opportunities to do this</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184</a:t>
            </a:fld>
            <a:endParaRPr lang="en-GB"/>
          </a:p>
        </p:txBody>
      </p:sp>
    </p:spTree>
    <p:extLst>
      <p:ext uri="{BB962C8B-B14F-4D97-AF65-F5344CB8AC3E}">
        <p14:creationId xmlns:p14="http://schemas.microsoft.com/office/powerpoint/2010/main" val="38183491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spcAft>
                <a:spcPts val="0"/>
              </a:spcAft>
              <a:buFont typeface="Arial"/>
              <a:buChar char="•"/>
            </a:pPr>
            <a:r>
              <a:rPr lang="en-GB"/>
              <a:t>WRASAC’s Vice Versa service have seen women constrained into re-engaging with on-street prostitution having been able to leave this for a number of months due to pressure of rising fuel costs </a:t>
            </a:r>
          </a:p>
          <a:p>
            <a:pPr marL="171450" indent="-171450">
              <a:spcBef>
                <a:spcPts val="1000"/>
              </a:spcBef>
              <a:spcAft>
                <a:spcPts val="0"/>
              </a:spcAft>
              <a:buFont typeface="Arial"/>
              <a:buChar char="•"/>
            </a:pPr>
            <a:r>
              <a:rPr lang="en-GB"/>
              <a:t>From the extensive literature around domestic abuse we know that methods of coercive control often centre around money. We are likely to see the fuel crisis as a trend in experiences of domestic abuse. For example, women not being allowed access to the car with cost of petrol used as reasoning, women being blamed for increase in utility bills, women having to cut their personal spending (eating, toiletries etc) in order to pay for household </a:t>
            </a:r>
            <a:endParaRPr lang="en-GB">
              <a:cs typeface="Calibri"/>
            </a:endParaRPr>
          </a:p>
          <a:p>
            <a:pPr marL="285750" indent="-285750">
              <a:spcBef>
                <a:spcPts val="1000"/>
              </a:spcBef>
              <a:spcAft>
                <a:spcPts val="0"/>
              </a:spcAft>
              <a:buFont typeface="Arial"/>
              <a:buChar char="•"/>
            </a:pPr>
            <a:r>
              <a:rPr lang="en-GB"/>
              <a:t>A growing number of women have been pushed into selling sex as a result of the economic impact of Covid 19, whilst the pandemic itself is coming to an end, the long term economic impact is here to stay. This has been compounded by the fuel/cost of living crisis. Women will be at the harsh end of the economic downturn. </a:t>
            </a:r>
            <a:endParaRPr lang="en-US">
              <a:cs typeface="Calibri"/>
            </a:endParaRPr>
          </a:p>
          <a:p>
            <a:pPr marL="285750" indent="-285750">
              <a:spcBef>
                <a:spcPts val="1000"/>
              </a:spcBef>
              <a:spcAft>
                <a:spcPts val="0"/>
              </a:spcAft>
              <a:buFont typeface="Arial"/>
              <a:buChar char="•"/>
            </a:pPr>
            <a:r>
              <a:rPr lang="en-GB"/>
              <a:t>English Collective of Prostitutes reported hundreds of women had made enquiries about starting selling sex, or re-engaging in selling sex, since the beginning of Covid 19. </a:t>
            </a:r>
            <a:endParaRPr lang="en-US"/>
          </a:p>
          <a:p>
            <a:pPr marL="285750" indent="-285750">
              <a:spcBef>
                <a:spcPts val="1000"/>
              </a:spcBef>
              <a:spcAft>
                <a:spcPts val="0"/>
              </a:spcAft>
              <a:buFont typeface="Arial"/>
              <a:buChar char="•"/>
            </a:pPr>
            <a:r>
              <a:rPr lang="en-GB"/>
              <a:t>Survey of 222 women, </a:t>
            </a:r>
            <a:r>
              <a:rPr lang="en-GB" b="1"/>
              <a:t>2/3rds</a:t>
            </a:r>
            <a:r>
              <a:rPr lang="en-GB"/>
              <a:t> of women engaged in selling sex said they were struggling to feed themselves and needed emergency food vouchers. </a:t>
            </a:r>
            <a:r>
              <a:rPr lang="en-GB" b="1"/>
              <a:t>3/10</a:t>
            </a:r>
            <a:r>
              <a:rPr lang="en-GB"/>
              <a:t> said they were struggling to access Govt. benefits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13BD9BD2-BCA9-40E7-AF14-B1D222E5F075}" type="slidenum">
              <a:rPr lang="en-GB"/>
              <a:pPr>
                <a:defRPr/>
              </a:pPr>
              <a:t>185</a:t>
            </a:fld>
            <a:endParaRPr lang="en-GB"/>
          </a:p>
        </p:txBody>
      </p:sp>
    </p:spTree>
    <p:extLst>
      <p:ext uri="{BB962C8B-B14F-4D97-AF65-F5344CB8AC3E}">
        <p14:creationId xmlns:p14="http://schemas.microsoft.com/office/powerpoint/2010/main" val="252904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3CC1-6DEB-577D-2A5A-4095EEE179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1E1F524-7ADA-D991-7E61-C17C7EEC4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56BE751-413E-22FF-F731-B534F335C2B4}"/>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5" name="Footer Placeholder 4">
            <a:extLst>
              <a:ext uri="{FF2B5EF4-FFF2-40B4-BE49-F238E27FC236}">
                <a16:creationId xmlns:a16="http://schemas.microsoft.com/office/drawing/2014/main" id="{D186F979-9C91-58FB-DE80-E72D77D963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140234-F68A-499D-BDB5-073106724378}"/>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341542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4BEA-CCEE-C8CD-4C26-56373B00FBF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00DC0A8-F0D7-AD96-835B-CF318CD19F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339C02-678D-05EE-8A68-3C1590E79AC5}"/>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5" name="Footer Placeholder 4">
            <a:extLst>
              <a:ext uri="{FF2B5EF4-FFF2-40B4-BE49-F238E27FC236}">
                <a16:creationId xmlns:a16="http://schemas.microsoft.com/office/drawing/2014/main" id="{29555BA0-BA67-3E15-D576-579714BA41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ED5FF5-E2D7-D7FE-7648-3227E174AAE1}"/>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347569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2CBE5-1E77-C18A-E2CA-120BEF56A94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5F2A0AA-EB7B-86F8-6BF2-C8C7BF1A9E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85A8CB-96BD-2212-8D7C-658A24E1378D}"/>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5" name="Footer Placeholder 4">
            <a:extLst>
              <a:ext uri="{FF2B5EF4-FFF2-40B4-BE49-F238E27FC236}">
                <a16:creationId xmlns:a16="http://schemas.microsoft.com/office/drawing/2014/main" id="{54CA4364-EFEA-2E49-4C67-D86C1DCAF0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2A432E-85B3-4ED9-5503-DF457EBF2356}"/>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1742900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r>
              <a:rPr lang="en-US" noProof="0"/>
              <a:t>10/9/2021</a:t>
            </a:r>
            <a:endParaRPr lang="en-GB" noProof="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399452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rtlCol="0" anchor="b">
            <a:noAutofit/>
          </a:bodyPr>
          <a:lstStyle>
            <a:lvl1pPr>
              <a:defRPr sz="4800" b="1">
                <a:latin typeface="+mj-lt"/>
              </a:defRPr>
            </a:lvl1pPr>
          </a:lstStyle>
          <a:p>
            <a:pPr rtl="0"/>
            <a:r>
              <a:rPr lang="en-US" noProof="0"/>
              <a:t>Click to edit Master title style</a:t>
            </a:r>
            <a:endParaRPr lang="en-GB" noProof="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rtlCol="0">
            <a:noAutofit/>
          </a:bodyPr>
          <a:lstStyle>
            <a:lvl1pPr marL="0" indent="0">
              <a:buNone/>
              <a:defRPr sz="1400">
                <a:solidFill>
                  <a:schemeClr val="tx1"/>
                </a:solidFill>
                <a:latin typeface="+mn-lt"/>
              </a:defRPr>
            </a:lvl1pPr>
          </a:lstStyle>
          <a:p>
            <a:pPr rtl="0"/>
            <a:r>
              <a:rPr lang="en-US" noProof="0"/>
              <a:t>Click icon to add picture</a:t>
            </a:r>
            <a:endParaRPr lang="en-GB" noProof="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rtlCol="0">
            <a:noAutofit/>
          </a:bodyPr>
          <a:lstStyle>
            <a:lvl1pPr>
              <a:defRPr>
                <a:solidFill>
                  <a:schemeClr val="accent3"/>
                </a:solidFill>
                <a:latin typeface="+mn-lt"/>
              </a:defRPr>
            </a:lvl1pPr>
          </a:lstStyle>
          <a:p>
            <a:pPr rtl="0"/>
            <a:r>
              <a:rPr lang="en-US" noProof="0"/>
              <a:t>10/9/2021</a:t>
            </a:r>
            <a:endParaRPr lang="en-GB" noProof="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rtlCol="0">
            <a:noAutofit/>
          </a:bodyPr>
          <a:lstStyle>
            <a:lvl1pPr>
              <a:defRPr>
                <a:solidFill>
                  <a:schemeClr val="accent3"/>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noProof="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2918556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rtlCol="0">
            <a:noAutofit/>
          </a:bodyPr>
          <a:lstStyle>
            <a:lvl1pPr algn="ctr">
              <a:lnSpc>
                <a:spcPct val="100000"/>
              </a:lnSpc>
              <a:defRPr sz="4600">
                <a:solidFill>
                  <a:schemeClr val="bg1"/>
                </a:solidFill>
                <a:latin typeface="+mj-lt"/>
              </a:defRPr>
            </a:lvl1pPr>
          </a:lstStyle>
          <a:p>
            <a:pPr rtl="0"/>
            <a:r>
              <a:rPr lang="en-US" noProof="0"/>
              <a:t>Click to edit Master title style</a:t>
            </a:r>
            <a:endParaRPr lang="en-GB" noProof="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rtlCol="0">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rtl="0"/>
            <a:r>
              <a:rPr lang="en-US" noProof="0"/>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US" noProof="0"/>
              <a:t>10/9/2021</a:t>
            </a:r>
            <a:endParaRPr lang="en-GB" noProof="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lvl1pPr>
              <a:defRPr>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727710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US" noProof="0"/>
              <a:t>10/9/2021</a:t>
            </a:r>
            <a:endParaRPr lang="en-GB" noProof="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3164170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43161"/>
          </a:solidFill>
        </p:spPr>
        <p:txBody>
          <a:bodyPr wrap="square" lIns="0" tIns="0" rIns="0" bIns="0" rtlCol="0"/>
          <a:lstStyle/>
          <a:p>
            <a:endParaRPr sz="1200"/>
          </a:p>
        </p:txBody>
      </p:sp>
      <p:pic>
        <p:nvPicPr>
          <p:cNvPr id="17" name="bg object 17"/>
          <p:cNvPicPr/>
          <p:nvPr/>
        </p:nvPicPr>
        <p:blipFill>
          <a:blip r:embed="rId2" cstate="screen">
            <a:extLst>
              <a:ext uri="{28A0092B-C50C-407E-A947-70E740481C1C}">
                <a14:useLocalDpi xmlns:a14="http://schemas.microsoft.com/office/drawing/2010/main"/>
              </a:ext>
            </a:extLst>
          </a:blip>
          <a:stretch>
            <a:fillRect/>
          </a:stretch>
        </p:blipFill>
        <p:spPr>
          <a:xfrm>
            <a:off x="368653" y="4143860"/>
            <a:ext cx="2381249" cy="2355849"/>
          </a:xfrm>
          <a:prstGeom prst="rect">
            <a:avLst/>
          </a:prstGeom>
        </p:spPr>
      </p:pic>
      <p:pic>
        <p:nvPicPr>
          <p:cNvPr id="18" name="bg object 18"/>
          <p:cNvPicPr/>
          <p:nvPr/>
        </p:nvPicPr>
        <p:blipFill>
          <a:blip r:embed="rId3" cstate="screen">
            <a:extLst>
              <a:ext uri="{28A0092B-C50C-407E-A947-70E740481C1C}">
                <a14:useLocalDpi xmlns:a14="http://schemas.microsoft.com/office/drawing/2010/main"/>
              </a:ext>
            </a:extLst>
          </a:blip>
          <a:stretch>
            <a:fillRect/>
          </a:stretch>
        </p:blipFill>
        <p:spPr>
          <a:xfrm>
            <a:off x="432350" y="417107"/>
            <a:ext cx="2616199" cy="660399"/>
          </a:xfrm>
          <a:prstGeom prst="rect">
            <a:avLst/>
          </a:prstGeom>
        </p:spPr>
      </p:pic>
      <p:sp>
        <p:nvSpPr>
          <p:cNvPr id="2" name="Holder 2"/>
          <p:cNvSpPr>
            <a:spLocks noGrp="1"/>
          </p:cNvSpPr>
          <p:nvPr>
            <p:ph type="ctrTitle"/>
          </p:nvPr>
        </p:nvSpPr>
        <p:spPr>
          <a:xfrm>
            <a:off x="423883" y="2358002"/>
            <a:ext cx="6472767" cy="507896"/>
          </a:xfrm>
          <a:prstGeom prst="rect">
            <a:avLst/>
          </a:prstGeom>
        </p:spPr>
        <p:txBody>
          <a:bodyPr wrap="square" lIns="0" tIns="0" rIns="0" bIns="0">
            <a:spAutoFit/>
          </a:bodyPr>
          <a:lstStyle>
            <a:lvl1pPr>
              <a:defRPr sz="3667" b="1" i="0">
                <a:solidFill>
                  <a:srgbClr val="CD5B9E"/>
                </a:solidFill>
                <a:latin typeface="Tahoma"/>
                <a:cs typeface="Tahoma"/>
              </a:defRPr>
            </a:lvl1pPr>
          </a:lstStyle>
          <a:p>
            <a:endParaRPr/>
          </a:p>
        </p:txBody>
      </p:sp>
      <p:sp>
        <p:nvSpPr>
          <p:cNvPr id="3" name="Holder 3"/>
          <p:cNvSpPr>
            <a:spLocks noGrp="1"/>
          </p:cNvSpPr>
          <p:nvPr>
            <p:ph type="subTitle" idx="4"/>
          </p:nvPr>
        </p:nvSpPr>
        <p:spPr>
          <a:xfrm>
            <a:off x="1828800" y="3840480"/>
            <a:ext cx="8534400" cy="323102"/>
          </a:xfrm>
          <a:prstGeom prst="rect">
            <a:avLst/>
          </a:prstGeom>
        </p:spPr>
        <p:txBody>
          <a:bodyPr wrap="square" lIns="0" tIns="0" rIns="0" bIns="0">
            <a:spAutoFit/>
          </a:bodyPr>
          <a:lstStyle>
            <a:lvl1pPr>
              <a:defRPr sz="2333" b="0" i="0">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064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cstate="screen">
            <a:alphaModFix amt="39000"/>
            <a:extLst>
              <a:ext uri="{28A0092B-C50C-407E-A947-70E740481C1C}">
                <a14:useLocalDpi xmlns:a14="http://schemas.microsoft.com/office/drawing/2010/main"/>
              </a:ext>
            </a:extLst>
          </a:blip>
          <a:srcRect/>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rtlCol="0">
            <a:noAutofit/>
          </a:bodyPr>
          <a:lstStyle>
            <a:lvl1pPr algn="ctr">
              <a:defRPr lang="en-GB" spc="0"/>
            </a:lvl1pPr>
          </a:lstStyle>
          <a:p>
            <a:pPr rtl="0"/>
            <a:r>
              <a:rPr lang="en-GB"/>
              <a:t>Click to edit Master title style</a:t>
            </a:r>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rtlCol="0" anchor="ctr">
            <a:noAutofit/>
          </a:bodyPr>
          <a:lstStyle>
            <a:lvl1pPr>
              <a:defRPr lang="en-GB" sz="2000" spc="300"/>
            </a:lvl1pPr>
          </a:lstStyle>
          <a:p>
            <a:pPr lvl="0" rtl="0"/>
            <a:r>
              <a:rPr lang="en-GB"/>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rtlCol="0" anchor="ctr">
            <a:noAutofit/>
          </a:bodyPr>
          <a:lstStyle>
            <a:lvl1pPr>
              <a:defRPr lang="en-GB" sz="2000" spc="300"/>
            </a:lvl1pPr>
          </a:lstStyle>
          <a:p>
            <a:pPr lvl="0" rtl="0"/>
            <a:r>
              <a:rPr lang="en-GB"/>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GB"/>
              <a:t>Click to edit Master text styles</a:t>
            </a:r>
          </a:p>
          <a:p>
            <a:pPr lvl="1" rtl="0"/>
            <a:r>
              <a:rPr lang="en-GB"/>
              <a:t>Second level</a:t>
            </a:r>
          </a:p>
          <a:p>
            <a:pPr lvl="2" rtl="0"/>
            <a:r>
              <a:rPr lang="en-GB"/>
              <a:t>Third level</a:t>
            </a:r>
          </a:p>
          <a:p>
            <a:pPr lvl="3" rtl="0"/>
            <a:r>
              <a:rPr lang="en-GB"/>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GB"/>
              <a:t>Click to edit Master text styles</a:t>
            </a:r>
          </a:p>
          <a:p>
            <a:pPr lvl="1" rtl="0"/>
            <a:r>
              <a:rPr lang="en-GB"/>
              <a:t>Second level</a:t>
            </a:r>
          </a:p>
          <a:p>
            <a:pPr lvl="2" rtl="0"/>
            <a:r>
              <a:rPr lang="en-GB"/>
              <a:t>Third level</a:t>
            </a:r>
          </a:p>
          <a:p>
            <a:pPr lvl="3" rtl="0"/>
            <a:r>
              <a:rPr lang="en-GB"/>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a:t>
            </a:fld>
            <a:endParaRPr lang="en-GB"/>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a:p>
        </p:txBody>
      </p:sp>
    </p:spTree>
    <p:extLst>
      <p:ext uri="{BB962C8B-B14F-4D97-AF65-F5344CB8AC3E}">
        <p14:creationId xmlns:p14="http://schemas.microsoft.com/office/powerpoint/2010/main" val="2944060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A3C0-96D0-8F37-AA9C-6CFD413C2BF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C6720C7-21E5-BC43-5F9D-0CA7826F471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69F49FB-A735-8317-4141-B1273B19E139}"/>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5" name="Footer Placeholder 4">
            <a:extLst>
              <a:ext uri="{FF2B5EF4-FFF2-40B4-BE49-F238E27FC236}">
                <a16:creationId xmlns:a16="http://schemas.microsoft.com/office/drawing/2014/main" id="{41FF5535-8ABB-FF2C-1C65-2FEAED5607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116087-A8A6-9A40-BE08-5EE2C0FEFAB2}"/>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182201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6C43-4473-E22C-7080-A84AA09E419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7D7B8F3-A64F-1C7E-709A-B730ADB63B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EA07C5-12A5-03D8-3EAA-E965C94A3D2B}"/>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5" name="Footer Placeholder 4">
            <a:extLst>
              <a:ext uri="{FF2B5EF4-FFF2-40B4-BE49-F238E27FC236}">
                <a16:creationId xmlns:a16="http://schemas.microsoft.com/office/drawing/2014/main" id="{CF6BAD25-558C-8F18-8044-A54DDE5B3B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811C96-DB19-DF8C-C948-734C3EC3B04F}"/>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293287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F2DB-7440-15F2-7373-9C7AC0B4D50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F0297FD-A45F-5878-39E8-62FA025713D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3E3B784-662A-B591-EEA9-EE60DD49E4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F3C2F7F-ADC8-08B5-86CF-8256B52FABA0}"/>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6" name="Footer Placeholder 5">
            <a:extLst>
              <a:ext uri="{FF2B5EF4-FFF2-40B4-BE49-F238E27FC236}">
                <a16:creationId xmlns:a16="http://schemas.microsoft.com/office/drawing/2014/main" id="{D65290AD-F371-47DE-F57B-45A877714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D03C1B-7B87-4160-17E9-36BF72410730}"/>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153321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09FC-2370-448B-2F38-29DFAA5EF98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8CCD0F2-3CE9-52E1-2C03-0FFBF11A1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1086FE-317C-FEF9-5DB0-17CE4F4E98E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6677254-A6F7-4664-7627-F29165980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30D7E8-05FB-FD46-B441-CB6AF51C22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5874778-4653-043D-3438-F22DF5683321}"/>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8" name="Footer Placeholder 7">
            <a:extLst>
              <a:ext uri="{FF2B5EF4-FFF2-40B4-BE49-F238E27FC236}">
                <a16:creationId xmlns:a16="http://schemas.microsoft.com/office/drawing/2014/main" id="{118A0BBF-8F2D-D0A2-B7AF-1CDC12A2F4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092A846-486E-1215-1AD4-2F41BBBECE7E}"/>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3880663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5CC9-5324-8D51-4E0D-582A285E04F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80099CE-8C89-A96D-C2DC-4358D504995F}"/>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4" name="Footer Placeholder 3">
            <a:extLst>
              <a:ext uri="{FF2B5EF4-FFF2-40B4-BE49-F238E27FC236}">
                <a16:creationId xmlns:a16="http://schemas.microsoft.com/office/drawing/2014/main" id="{430A6607-8AE8-7DEF-2590-2F93BFDBA6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B9CB50-628F-8EEA-84D5-05115A71A349}"/>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231475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4E0E8-F680-DF47-2A54-A80F9C009B50}"/>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3" name="Footer Placeholder 2">
            <a:extLst>
              <a:ext uri="{FF2B5EF4-FFF2-40B4-BE49-F238E27FC236}">
                <a16:creationId xmlns:a16="http://schemas.microsoft.com/office/drawing/2014/main" id="{0B117F3A-59EA-2FDE-FDAC-FCAAFC86B5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FB2B23-220A-740F-41BB-A4AF0A9477B5}"/>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81588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C042-0D65-37BA-D636-5A830E1D86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3EA5196-FB00-7AA7-E78C-E99B1BA98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7404377-9F95-A255-D272-D39FD2E5B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394C89-FB3D-6AF7-3350-B23427269BAA}"/>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6" name="Footer Placeholder 5">
            <a:extLst>
              <a:ext uri="{FF2B5EF4-FFF2-40B4-BE49-F238E27FC236}">
                <a16:creationId xmlns:a16="http://schemas.microsoft.com/office/drawing/2014/main" id="{0D4077BA-FE57-4B41-5C77-0A0622FB6F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4DE949-02BB-AB02-8C5F-A31F400C54C9}"/>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412897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25C2-2714-20F1-AC8C-3277909E10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CBDC37D-1C0D-E9B5-460E-157143EACB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F6EFC9-D89B-4B36-DCAD-E0F7EDE12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36DEF7-6CB8-BE23-635C-7FD394B18D26}"/>
              </a:ext>
            </a:extLst>
          </p:cNvPr>
          <p:cNvSpPr>
            <a:spLocks noGrp="1"/>
          </p:cNvSpPr>
          <p:nvPr>
            <p:ph type="dt" sz="half" idx="10"/>
          </p:nvPr>
        </p:nvSpPr>
        <p:spPr/>
        <p:txBody>
          <a:bodyPr/>
          <a:lstStyle/>
          <a:p>
            <a:fld id="{F91EEE8F-E36A-486B-947D-E941F799C231}" type="datetimeFigureOut">
              <a:rPr lang="en-GB" smtClean="0"/>
              <a:t>24/09/2024</a:t>
            </a:fld>
            <a:endParaRPr lang="en-GB"/>
          </a:p>
        </p:txBody>
      </p:sp>
      <p:sp>
        <p:nvSpPr>
          <p:cNvPr id="6" name="Footer Placeholder 5">
            <a:extLst>
              <a:ext uri="{FF2B5EF4-FFF2-40B4-BE49-F238E27FC236}">
                <a16:creationId xmlns:a16="http://schemas.microsoft.com/office/drawing/2014/main" id="{DA9A873D-A0D5-F1C7-8EEF-47A625DF42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8C6117-2620-3B59-EA13-FE1805FD126D}"/>
              </a:ext>
            </a:extLst>
          </p:cNvPr>
          <p:cNvSpPr>
            <a:spLocks noGrp="1"/>
          </p:cNvSpPr>
          <p:nvPr>
            <p:ph type="sldNum" sz="quarter" idx="12"/>
          </p:nvPr>
        </p:nvSpPr>
        <p:spPr/>
        <p:txBody>
          <a:bodyPr/>
          <a:lstStyle/>
          <a:p>
            <a:fld id="{2BF63E29-15EB-45A6-957C-3AF2E9249282}" type="slidenum">
              <a:rPr lang="en-GB" smtClean="0"/>
              <a:t>‹#›</a:t>
            </a:fld>
            <a:endParaRPr lang="en-GB"/>
          </a:p>
        </p:txBody>
      </p:sp>
    </p:spTree>
    <p:extLst>
      <p:ext uri="{BB962C8B-B14F-4D97-AF65-F5344CB8AC3E}">
        <p14:creationId xmlns:p14="http://schemas.microsoft.com/office/powerpoint/2010/main" val="8925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4CCF2-5822-2FB4-F69A-23BF694F1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434BE5E-8F13-F13D-A856-1EB512873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CED174-EDA2-B6DB-D036-49C83CDCC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1EEE8F-E36A-486B-947D-E941F799C231}" type="datetimeFigureOut">
              <a:rPr lang="en-GB" smtClean="0"/>
              <a:t>24/09/2024</a:t>
            </a:fld>
            <a:endParaRPr lang="en-GB"/>
          </a:p>
        </p:txBody>
      </p:sp>
      <p:sp>
        <p:nvSpPr>
          <p:cNvPr id="5" name="Footer Placeholder 4">
            <a:extLst>
              <a:ext uri="{FF2B5EF4-FFF2-40B4-BE49-F238E27FC236}">
                <a16:creationId xmlns:a16="http://schemas.microsoft.com/office/drawing/2014/main" id="{50B2349A-5D1C-53E1-6AE1-1DE84E90E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6533F1C-136C-D652-A5E3-67E0E0A50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F63E29-15EB-45A6-957C-3AF2E9249282}" type="slidenum">
              <a:rPr lang="en-GB" smtClean="0"/>
              <a:t>‹#›</a:t>
            </a:fld>
            <a:endParaRPr lang="en-GB"/>
          </a:p>
        </p:txBody>
      </p:sp>
    </p:spTree>
    <p:extLst>
      <p:ext uri="{BB962C8B-B14F-4D97-AF65-F5344CB8AC3E}">
        <p14:creationId xmlns:p14="http://schemas.microsoft.com/office/powerpoint/2010/main" val="33747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jpe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jpeg"/><Relationship Id="rId30" Type="http://schemas.openxmlformats.org/officeDocument/2006/relationships/image" Target="../media/image31.jpe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10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image" Target="../media/image81.png"/><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3" Type="http://schemas.openxmlformats.org/officeDocument/2006/relationships/hyperlink" Target="https://hodigital.blog.gov.uk/2021/12/21/refugee-integration-loans-a-policy-colab-case-study/"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www.griffith.edu.au/__data/assets/pdf_file/0025/1750570/Problem-Framing-Canvas-Handbook.pdf" TargetMode="External"/><Relationship Id="rId4" Type="http://schemas.openxmlformats.org/officeDocument/2006/relationships/hyperlink" Target="https://www.interaction-design.org/literature/article/personas-why-and-how-you-should-use-them"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HNOY8GLVy_8"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6.jpeg"/><Relationship Id="rId2" Type="http://schemas.openxmlformats.org/officeDocument/2006/relationships/notesSlide" Target="../notesSlides/notesSlide3.xml"/><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120.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8.svg"/></Relationships>
</file>

<file path=ppt/slides/_rels/slide13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3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34.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226.svg"/><Relationship Id="rId5" Type="http://schemas.openxmlformats.org/officeDocument/2006/relationships/image" Target="../media/image225.png"/><Relationship Id="rId4" Type="http://schemas.openxmlformats.org/officeDocument/2006/relationships/image" Target="../media/image224.svg"/><Relationship Id="rId9" Type="http://schemas.openxmlformats.org/officeDocument/2006/relationships/image" Target="../media/image229.svg"/></Relationships>
</file>

<file path=ppt/slides/_rels/slide135.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sv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233.svg"/><Relationship Id="rId11" Type="http://schemas.openxmlformats.org/officeDocument/2006/relationships/image" Target="../media/image238.svg"/><Relationship Id="rId5" Type="http://schemas.openxmlformats.org/officeDocument/2006/relationships/image" Target="../media/image23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svg"/></Relationships>
</file>

<file path=ppt/slides/_rels/slide13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43.svg"/><Relationship Id="rId5" Type="http://schemas.openxmlformats.org/officeDocument/2006/relationships/image" Target="../media/image239.png"/><Relationship Id="rId4" Type="http://schemas.openxmlformats.org/officeDocument/2006/relationships/image" Target="../media/image242.png"/></Relationships>
</file>

<file path=ppt/slides/_rels/slide137.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31.png"/><Relationship Id="rId7" Type="http://schemas.openxmlformats.org/officeDocument/2006/relationships/image" Target="../media/image245.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44.png"/><Relationship Id="rId11" Type="http://schemas.openxmlformats.org/officeDocument/2006/relationships/image" Target="../media/image249.svg"/><Relationship Id="rId5" Type="http://schemas.openxmlformats.org/officeDocument/2006/relationships/image" Target="../media/image243.svg"/><Relationship Id="rId10" Type="http://schemas.openxmlformats.org/officeDocument/2006/relationships/image" Target="../media/image248.png"/><Relationship Id="rId4" Type="http://schemas.openxmlformats.org/officeDocument/2006/relationships/image" Target="../media/image239.png"/><Relationship Id="rId9" Type="http://schemas.openxmlformats.org/officeDocument/2006/relationships/image" Target="../media/image247.svg"/></Relationships>
</file>

<file path=ppt/slides/_rels/slide138.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5.svg"/><Relationship Id="rId7" Type="http://schemas.openxmlformats.org/officeDocument/2006/relationships/image" Target="../media/image253.svg"/><Relationship Id="rId2"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svg"/><Relationship Id="rId4" Type="http://schemas.openxmlformats.org/officeDocument/2006/relationships/image" Target="../media/image250.png"/><Relationship Id="rId9" Type="http://schemas.openxmlformats.org/officeDocument/2006/relationships/image" Target="../media/image255.svg"/></Relationships>
</file>

<file path=ppt/slides/_rels/slide13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59.jpeg"/><Relationship Id="rId5" Type="http://schemas.openxmlformats.org/officeDocument/2006/relationships/image" Target="../media/image258.png"/><Relationship Id="rId4" Type="http://schemas.openxmlformats.org/officeDocument/2006/relationships/image" Target="../media/image257.jpeg"/></Relationships>
</file>

<file path=ppt/slides/_rels/slide14.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95.png"/><Relationship Id="rId3" Type="http://schemas.openxmlformats.org/officeDocument/2006/relationships/image" Target="../media/image99.png"/><Relationship Id="rId7" Type="http://schemas.openxmlformats.org/officeDocument/2006/relationships/image" Target="../media/image101.png"/><Relationship Id="rId12" Type="http://schemas.openxmlformats.org/officeDocument/2006/relationships/image" Target="../media/image9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91.png"/><Relationship Id="rId5" Type="http://schemas.openxmlformats.org/officeDocument/2006/relationships/image" Target="../media/image83.png"/><Relationship Id="rId10" Type="http://schemas.openxmlformats.org/officeDocument/2006/relationships/image" Target="../media/image94.svg"/><Relationship Id="rId4" Type="http://schemas.openxmlformats.org/officeDocument/2006/relationships/image" Target="../media/image100.svg"/><Relationship Id="rId9" Type="http://schemas.openxmlformats.org/officeDocument/2006/relationships/image" Target="../media/image93.png"/></Relationships>
</file>

<file path=ppt/slides/_rels/slide140.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10" Type="http://schemas.openxmlformats.org/officeDocument/2006/relationships/image" Target="../media/image267.png"/><Relationship Id="rId4" Type="http://schemas.openxmlformats.org/officeDocument/2006/relationships/image" Target="../media/image261.png"/><Relationship Id="rId9" Type="http://schemas.openxmlformats.org/officeDocument/2006/relationships/image" Target="../media/image266.png"/></Relationships>
</file>

<file path=ppt/slides/_rels/slide141.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svg"/><Relationship Id="rId7" Type="http://schemas.openxmlformats.org/officeDocument/2006/relationships/image" Target="../media/image274.svg"/><Relationship Id="rId2" Type="http://schemas.openxmlformats.org/officeDocument/2006/relationships/image" Target="../media/image269.png"/><Relationship Id="rId1" Type="http://schemas.openxmlformats.org/officeDocument/2006/relationships/slideLayout" Target="../slideLayouts/slideLayout7.xml"/><Relationship Id="rId6" Type="http://schemas.openxmlformats.org/officeDocument/2006/relationships/image" Target="../media/image273.png"/><Relationship Id="rId11" Type="http://schemas.openxmlformats.org/officeDocument/2006/relationships/image" Target="../media/image222.png"/><Relationship Id="rId5" Type="http://schemas.openxmlformats.org/officeDocument/2006/relationships/image" Target="../media/image272.svg"/><Relationship Id="rId10" Type="http://schemas.openxmlformats.org/officeDocument/2006/relationships/image" Target="../media/image221.png"/><Relationship Id="rId4" Type="http://schemas.openxmlformats.org/officeDocument/2006/relationships/image" Target="../media/image271.png"/><Relationship Id="rId9" Type="http://schemas.openxmlformats.org/officeDocument/2006/relationships/image" Target="../media/image276.sv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78.jpeg"/><Relationship Id="rId7" Type="http://schemas.openxmlformats.org/officeDocument/2006/relationships/image" Target="../media/image282.jpeg"/><Relationship Id="rId2" Type="http://schemas.openxmlformats.org/officeDocument/2006/relationships/image" Target="../media/image277.jpeg"/><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jpeg"/><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103.png"/></Relationships>
</file>

<file path=ppt/slides/_rels/slide150.xml.rels><?xml version="1.0" encoding="UTF-8" standalone="yes"?>
<Relationships xmlns="http://schemas.openxmlformats.org/package/2006/relationships"><Relationship Id="rId3" Type="http://schemas.openxmlformats.org/officeDocument/2006/relationships/image" Target="../media/image289.png"/><Relationship Id="rId7" Type="http://schemas.openxmlformats.org/officeDocument/2006/relationships/image" Target="../media/image293.jpeg"/><Relationship Id="rId2"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92.svg"/><Relationship Id="rId5" Type="http://schemas.openxmlformats.org/officeDocument/2006/relationships/image" Target="../media/image291.png"/><Relationship Id="rId4" Type="http://schemas.openxmlformats.org/officeDocument/2006/relationships/image" Target="../media/image290.svg"/></Relationships>
</file>

<file path=ppt/slides/_rels/slide151.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52.xml.rels><?xml version="1.0" encoding="UTF-8" standalone="yes"?>
<Relationships xmlns="http://schemas.openxmlformats.org/package/2006/relationships"><Relationship Id="rId8" Type="http://schemas.openxmlformats.org/officeDocument/2006/relationships/image" Target="../media/image297.svg"/><Relationship Id="rId3" Type="http://schemas.openxmlformats.org/officeDocument/2006/relationships/image" Target="../media/image286.png"/><Relationship Id="rId7" Type="http://schemas.openxmlformats.org/officeDocument/2006/relationships/image" Target="../media/image296.png"/><Relationship Id="rId2"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95.png"/><Relationship Id="rId5" Type="http://schemas.openxmlformats.org/officeDocument/2006/relationships/image" Target="../media/image288.png"/><Relationship Id="rId4" Type="http://schemas.openxmlformats.org/officeDocument/2006/relationships/image" Target="../media/image287.png"/></Relationships>
</file>

<file path=ppt/slides/_rels/slide153.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98.png"/></Relationships>
</file>

<file path=ppt/slides/_rels/slide155.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85.png"/><Relationship Id="rId5" Type="http://schemas.openxmlformats.org/officeDocument/2006/relationships/image" Target="../media/image301.svg"/><Relationship Id="rId4" Type="http://schemas.openxmlformats.org/officeDocument/2006/relationships/image" Target="../media/image300.png"/></Relationships>
</file>

<file path=ppt/slides/_rels/slide156.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5.png"/><Relationship Id="rId7" Type="http://schemas.openxmlformats.org/officeDocument/2006/relationships/image" Target="../media/image295.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6.png"/><Relationship Id="rId4" Type="http://schemas.openxmlformats.org/officeDocument/2006/relationships/image" Target="../media/image302.jpeg"/></Relationships>
</file>

<file path=ppt/slides/_rels/slide157.xml.rels><?xml version="1.0" encoding="UTF-8" standalone="yes"?>
<Relationships xmlns="http://schemas.openxmlformats.org/package/2006/relationships"><Relationship Id="rId3" Type="http://schemas.openxmlformats.org/officeDocument/2006/relationships/image" Target="../media/image304.svg"/><Relationship Id="rId2" Type="http://schemas.openxmlformats.org/officeDocument/2006/relationships/image" Target="../media/image303.png"/><Relationship Id="rId1" Type="http://schemas.openxmlformats.org/officeDocument/2006/relationships/slideLayout" Target="../slideLayouts/slideLayout7.xml"/><Relationship Id="rId5" Type="http://schemas.openxmlformats.org/officeDocument/2006/relationships/image" Target="../media/image305.jpeg"/><Relationship Id="rId4" Type="http://schemas.openxmlformats.org/officeDocument/2006/relationships/image" Target="../media/image285.png"/></Relationships>
</file>

<file path=ppt/slides/_rels/slide158.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306.png"/><Relationship Id="rId7" Type="http://schemas.openxmlformats.org/officeDocument/2006/relationships/image" Target="../media/image295.png"/><Relationship Id="rId2"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6.png"/><Relationship Id="rId4" Type="http://schemas.openxmlformats.org/officeDocument/2006/relationships/image" Target="../media/image307.svg"/></Relationships>
</file>

<file path=ppt/slides/_rels/slide159.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285.png"/><Relationship Id="rId1" Type="http://schemas.openxmlformats.org/officeDocument/2006/relationships/slideLayout" Target="../slideLayouts/slideLayout7.xml"/><Relationship Id="rId5" Type="http://schemas.openxmlformats.org/officeDocument/2006/relationships/image" Target="../media/image288.png"/><Relationship Id="rId4" Type="http://schemas.openxmlformats.org/officeDocument/2006/relationships/image" Target="../media/image286.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160.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image" Target="../media/image308.png"/><Relationship Id="rId7" Type="http://schemas.openxmlformats.org/officeDocument/2006/relationships/image" Target="../media/image312.sv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311.png"/><Relationship Id="rId5" Type="http://schemas.openxmlformats.org/officeDocument/2006/relationships/image" Target="../media/image310.pn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png"/></Relationships>
</file>

<file path=ppt/slides/_rels/slide16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3.xml.rels><?xml version="1.0" encoding="UTF-8" standalone="yes"?>
<Relationships xmlns="http://schemas.openxmlformats.org/package/2006/relationships"><Relationship Id="rId8" Type="http://schemas.openxmlformats.org/officeDocument/2006/relationships/hyperlink" Target="https://www.youtube.com/watch?v=s1_TYlyVLJc"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5.xml.rels><?xml version="1.0" encoding="UTF-8" standalone="yes"?>
<Relationships xmlns="http://schemas.openxmlformats.org/package/2006/relationships"><Relationship Id="rId3" Type="http://schemas.microsoft.com/office/2018/10/relationships/comments" Target="../comments/modernComment_1BC_1C2F076F.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95.png"/><Relationship Id="rId3" Type="http://schemas.openxmlformats.org/officeDocument/2006/relationships/image" Target="../media/image99.png"/><Relationship Id="rId7" Type="http://schemas.openxmlformats.org/officeDocument/2006/relationships/image" Target="../media/image101.png"/><Relationship Id="rId12" Type="http://schemas.openxmlformats.org/officeDocument/2006/relationships/image" Target="../media/image9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91.png"/><Relationship Id="rId5" Type="http://schemas.openxmlformats.org/officeDocument/2006/relationships/image" Target="../media/image83.png"/><Relationship Id="rId10" Type="http://schemas.openxmlformats.org/officeDocument/2006/relationships/image" Target="../media/image94.svg"/><Relationship Id="rId4" Type="http://schemas.openxmlformats.org/officeDocument/2006/relationships/image" Target="../media/image100.svg"/><Relationship Id="rId9" Type="http://schemas.openxmlformats.org/officeDocument/2006/relationships/image" Target="../media/image93.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323.jpeg"/><Relationship Id="rId4" Type="http://schemas.openxmlformats.org/officeDocument/2006/relationships/image" Target="../media/image322.jpeg"/></Relationships>
</file>

<file path=ppt/slides/_rels/slide172.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84.sv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8.svg"/></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106.xml"/><Relationship Id="rId16" Type="http://schemas.openxmlformats.org/officeDocument/2006/relationships/image" Target="../media/image17.png"/><Relationship Id="rId20" Type="http://schemas.openxmlformats.org/officeDocument/2006/relationships/image" Target="../media/image21.jpe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jpeg"/><Relationship Id="rId30"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8.svg"/></Relationships>
</file>

<file path=ppt/slides/_rels/slide2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hyperlink" Target="https://www.livingomni.com/health-inequality" TargetMode="External"/><Relationship Id="rId2" Type="http://schemas.openxmlformats.org/officeDocument/2006/relationships/notesSlide" Target="../notesSlides/notesSlide15.xml"/><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119.jpe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25.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121.svg"/><Relationship Id="rId3" Type="http://schemas.openxmlformats.org/officeDocument/2006/relationships/image" Target="../media/image81.png"/><Relationship Id="rId21" Type="http://schemas.openxmlformats.org/officeDocument/2006/relationships/image" Target="../media/image124.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120.png"/><Relationship Id="rId2" Type="http://schemas.openxmlformats.org/officeDocument/2006/relationships/notesSlide" Target="../notesSlides/notesSlide16.xml"/><Relationship Id="rId16" Type="http://schemas.openxmlformats.org/officeDocument/2006/relationships/image" Target="../media/image94.svg"/><Relationship Id="rId20" Type="http://schemas.openxmlformats.org/officeDocument/2006/relationships/image" Target="../media/image123.sv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95.png"/><Relationship Id="rId10" Type="http://schemas.openxmlformats.org/officeDocument/2006/relationships/image" Target="../media/image88.svg"/><Relationship Id="rId19" Type="http://schemas.openxmlformats.org/officeDocument/2006/relationships/image" Target="../media/image122.pn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 Id="rId22" Type="http://schemas.openxmlformats.org/officeDocument/2006/relationships/image" Target="../media/image125.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image" Target="../media/image81.png"/><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4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5.png"/><Relationship Id="rId4"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s>
</file>

<file path=ppt/slides/_rels/slide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xml"/><Relationship Id="rId1" Type="http://schemas.openxmlformats.org/officeDocument/2006/relationships/video" Target="https://www.youtube.com/embed/XRL9F9CGINc?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hyperlink" Target="mailto:samgarty@positivesteps.org.uk"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mailto:bobbimurray@positivesteps.org.uk"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cxnSp>
        <p:nvCxnSpPr>
          <p:cNvPr id="9" name="Straight Connector 8">
            <a:extLst>
              <a:ext uri="{FF2B5EF4-FFF2-40B4-BE49-F238E27FC236}">
                <a16:creationId xmlns:a16="http://schemas.microsoft.com/office/drawing/2014/main" id="{5561E76F-512C-5C02-C81A-5EE9C8639841}"/>
              </a:ext>
            </a:extLst>
          </p:cNvPr>
          <p:cNvCxnSpPr>
            <a:cxnSpLocks/>
          </p:cNvCxnSpPr>
          <p:nvPr/>
        </p:nvCxnSpPr>
        <p:spPr>
          <a:xfrm>
            <a:off x="5494714" y="1243581"/>
            <a:ext cx="0" cy="4865977"/>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7F1C975-1002-6306-408D-A13F3F29160A}"/>
              </a:ext>
            </a:extLst>
          </p:cNvPr>
          <p:cNvSpPr txBox="1"/>
          <p:nvPr/>
        </p:nvSpPr>
        <p:spPr>
          <a:xfrm>
            <a:off x="2013122" y="1199579"/>
            <a:ext cx="2965142" cy="369332"/>
          </a:xfrm>
          <a:prstGeom prst="rect">
            <a:avLst/>
          </a:prstGeom>
          <a:noFill/>
        </p:spPr>
        <p:txBody>
          <a:bodyPr wrap="square" rtlCol="0">
            <a:spAutoFit/>
          </a:bodyPr>
          <a:lstStyle/>
          <a:p>
            <a:r>
              <a:rPr lang="en-GB" b="1" dirty="0">
                <a:solidFill>
                  <a:srgbClr val="003E77"/>
                </a:solidFill>
                <a:latin typeface="Poppins" panose="00000500000000000000" pitchFamily="2" charset="0"/>
                <a:cs typeface="Poppins" panose="00000500000000000000" pitchFamily="2" charset="0"/>
              </a:rPr>
              <a:t>Sponsored by</a:t>
            </a:r>
          </a:p>
        </p:txBody>
      </p:sp>
      <p:sp>
        <p:nvSpPr>
          <p:cNvPr id="11" name="TextBox 10">
            <a:extLst>
              <a:ext uri="{FF2B5EF4-FFF2-40B4-BE49-F238E27FC236}">
                <a16:creationId xmlns:a16="http://schemas.microsoft.com/office/drawing/2014/main" id="{CA5B4838-B1A7-C18F-9BE7-B518F41A01CB}"/>
              </a:ext>
            </a:extLst>
          </p:cNvPr>
          <p:cNvSpPr txBox="1"/>
          <p:nvPr/>
        </p:nvSpPr>
        <p:spPr>
          <a:xfrm>
            <a:off x="8294706" y="1204609"/>
            <a:ext cx="2965142" cy="369332"/>
          </a:xfrm>
          <a:prstGeom prst="rect">
            <a:avLst/>
          </a:prstGeom>
          <a:noFill/>
        </p:spPr>
        <p:txBody>
          <a:bodyPr wrap="square" rtlCol="0">
            <a:spAutoFit/>
          </a:bodyPr>
          <a:lstStyle/>
          <a:p>
            <a:r>
              <a:rPr lang="en-GB" b="1" dirty="0">
                <a:solidFill>
                  <a:srgbClr val="003E77"/>
                </a:solidFill>
                <a:latin typeface="Poppins" panose="00000500000000000000" pitchFamily="2" charset="0"/>
                <a:cs typeface="Poppins" panose="00000500000000000000" pitchFamily="2" charset="0"/>
              </a:rPr>
              <a:t>Speakers</a:t>
            </a:r>
          </a:p>
        </p:txBody>
      </p:sp>
      <p:pic>
        <p:nvPicPr>
          <p:cNvPr id="13" name="Picture 12" descr="A logo of a company&#10;&#10;Description automatically generated">
            <a:extLst>
              <a:ext uri="{FF2B5EF4-FFF2-40B4-BE49-F238E27FC236}">
                <a16:creationId xmlns:a16="http://schemas.microsoft.com/office/drawing/2014/main" id="{492ECF85-06C9-8721-5D56-C78DDE07B0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6001" y="1793136"/>
            <a:ext cx="2168986" cy="500988"/>
          </a:xfrm>
          <a:prstGeom prst="rect">
            <a:avLst/>
          </a:prstGeom>
        </p:spPr>
      </p:pic>
      <p:pic>
        <p:nvPicPr>
          <p:cNvPr id="15" name="Graphic 14">
            <a:extLst>
              <a:ext uri="{FF2B5EF4-FFF2-40B4-BE49-F238E27FC236}">
                <a16:creationId xmlns:a16="http://schemas.microsoft.com/office/drawing/2014/main" id="{5AB9632D-D4C5-C0EB-1208-9CCC589C1B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3889" y="2414998"/>
            <a:ext cx="1486242" cy="1113973"/>
          </a:xfrm>
          <a:prstGeom prst="rect">
            <a:avLst/>
          </a:prstGeom>
        </p:spPr>
      </p:pic>
      <p:pic>
        <p:nvPicPr>
          <p:cNvPr id="17" name="Picture 16" descr="A yellow and blue logo&#10;&#10;Description automatically generated">
            <a:extLst>
              <a:ext uri="{FF2B5EF4-FFF2-40B4-BE49-F238E27FC236}">
                <a16:creationId xmlns:a16="http://schemas.microsoft.com/office/drawing/2014/main" id="{CD2FB5E7-B955-BFF1-1694-1E8BE1BA1A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6177" y="1682737"/>
            <a:ext cx="1608060" cy="611387"/>
          </a:xfrm>
          <a:prstGeom prst="rect">
            <a:avLst/>
          </a:prstGeom>
        </p:spPr>
      </p:pic>
      <p:pic>
        <p:nvPicPr>
          <p:cNvPr id="24" name="Picture 23" descr="A blue text on a white background&#10;&#10;Description automatically generated">
            <a:extLst>
              <a:ext uri="{FF2B5EF4-FFF2-40B4-BE49-F238E27FC236}">
                <a16:creationId xmlns:a16="http://schemas.microsoft.com/office/drawing/2014/main" id="{A0197290-5CBB-EF39-97C3-DFB50A7193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46001" y="3709489"/>
            <a:ext cx="1809042" cy="355193"/>
          </a:xfrm>
          <a:prstGeom prst="rect">
            <a:avLst/>
          </a:prstGeom>
        </p:spPr>
      </p:pic>
      <p:pic>
        <p:nvPicPr>
          <p:cNvPr id="26" name="Picture 25" descr="A blue and white logo&#10;&#10;Description automatically generated">
            <a:extLst>
              <a:ext uri="{FF2B5EF4-FFF2-40B4-BE49-F238E27FC236}">
                <a16:creationId xmlns:a16="http://schemas.microsoft.com/office/drawing/2014/main" id="{4BEB12F7-FCE0-977F-B2EE-F17E17C0E73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0747" y="3546036"/>
            <a:ext cx="2048840" cy="691227"/>
          </a:xfrm>
          <a:prstGeom prst="rect">
            <a:avLst/>
          </a:prstGeom>
        </p:spPr>
      </p:pic>
      <p:pic>
        <p:nvPicPr>
          <p:cNvPr id="28" name="Picture 27" descr="A black background with white text and colorful squares&#10;&#10;Description automatically generated">
            <a:extLst>
              <a:ext uri="{FF2B5EF4-FFF2-40B4-BE49-F238E27FC236}">
                <a16:creationId xmlns:a16="http://schemas.microsoft.com/office/drawing/2014/main" id="{BF6EB3C1-D410-2ADE-0A6A-43CD5043B8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64318" y="1641916"/>
            <a:ext cx="963978" cy="803428"/>
          </a:xfrm>
          <a:prstGeom prst="rect">
            <a:avLst/>
          </a:prstGeom>
        </p:spPr>
      </p:pic>
      <p:sp>
        <p:nvSpPr>
          <p:cNvPr id="29" name="TextBox 28">
            <a:extLst>
              <a:ext uri="{FF2B5EF4-FFF2-40B4-BE49-F238E27FC236}">
                <a16:creationId xmlns:a16="http://schemas.microsoft.com/office/drawing/2014/main" id="{E2B8B15A-15BA-FAD8-5118-748A114741F8}"/>
              </a:ext>
            </a:extLst>
          </p:cNvPr>
          <p:cNvSpPr txBox="1"/>
          <p:nvPr/>
        </p:nvSpPr>
        <p:spPr>
          <a:xfrm>
            <a:off x="5235821" y="1687156"/>
            <a:ext cx="2763918" cy="830997"/>
          </a:xfrm>
          <a:prstGeom prst="rect">
            <a:avLst/>
          </a:prstGeom>
          <a:noFill/>
        </p:spPr>
        <p:txBody>
          <a:bodyPr wrap="square" rtlCol="0">
            <a:spAutoFit/>
          </a:bodyPr>
          <a:lstStyle/>
          <a:p>
            <a:pPr algn="ctr"/>
            <a:r>
              <a:rPr lang="en-GB" sz="1600" b="1" dirty="0">
                <a:latin typeface="Poppins" panose="00000500000000000000" pitchFamily="2" charset="0"/>
                <a:cs typeface="Poppins" panose="00000500000000000000" pitchFamily="2" charset="0"/>
              </a:rPr>
              <a:t>Darren McGarvey</a:t>
            </a:r>
          </a:p>
          <a:p>
            <a:pPr algn="ctr"/>
            <a:r>
              <a:rPr lang="en-GB" sz="1600" b="1" dirty="0">
                <a:latin typeface="Poppins" panose="00000500000000000000" pitchFamily="2" charset="0"/>
                <a:cs typeface="Poppins" panose="00000500000000000000" pitchFamily="2" charset="0"/>
              </a:rPr>
              <a:t>Chelsea Cameron</a:t>
            </a:r>
          </a:p>
          <a:p>
            <a:pPr algn="ctr"/>
            <a:r>
              <a:rPr lang="en-GB" sz="1600" b="1" dirty="0">
                <a:latin typeface="Poppins" panose="00000500000000000000" pitchFamily="2" charset="0"/>
                <a:cs typeface="Poppins" panose="00000500000000000000" pitchFamily="2" charset="0"/>
              </a:rPr>
              <a:t>Lynne Short</a:t>
            </a:r>
          </a:p>
        </p:txBody>
      </p:sp>
      <p:pic>
        <p:nvPicPr>
          <p:cNvPr id="31" name="Picture 30" descr="A close up of a logo&#10;&#10;Description automatically generated">
            <a:extLst>
              <a:ext uri="{FF2B5EF4-FFF2-40B4-BE49-F238E27FC236}">
                <a16:creationId xmlns:a16="http://schemas.microsoft.com/office/drawing/2014/main" id="{F1A672E9-977F-8CB9-E5EF-D6E019CC20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1871" y="4421897"/>
            <a:ext cx="1179284" cy="589642"/>
          </a:xfrm>
          <a:prstGeom prst="rect">
            <a:avLst/>
          </a:prstGeom>
        </p:spPr>
      </p:pic>
      <p:pic>
        <p:nvPicPr>
          <p:cNvPr id="33" name="Picture 32" descr="A green text on a black background&#10;&#10;Description automatically generated">
            <a:extLst>
              <a:ext uri="{FF2B5EF4-FFF2-40B4-BE49-F238E27FC236}">
                <a16:creationId xmlns:a16="http://schemas.microsoft.com/office/drawing/2014/main" id="{C16C2D94-2A12-F6C0-DA38-EBE767BB28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59367" y="4373525"/>
            <a:ext cx="1317088" cy="740862"/>
          </a:xfrm>
          <a:prstGeom prst="rect">
            <a:avLst/>
          </a:prstGeom>
        </p:spPr>
      </p:pic>
      <p:pic>
        <p:nvPicPr>
          <p:cNvPr id="35" name="Picture 34" descr="A heart shaped logo with turtles&#10;&#10;Description automatically generated">
            <a:extLst>
              <a:ext uri="{FF2B5EF4-FFF2-40B4-BE49-F238E27FC236}">
                <a16:creationId xmlns:a16="http://schemas.microsoft.com/office/drawing/2014/main" id="{DBF8E95A-2DE2-AE35-04EE-F2B18DBFE02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49875" y="4443978"/>
            <a:ext cx="1202746" cy="961073"/>
          </a:xfrm>
          <a:prstGeom prst="rect">
            <a:avLst/>
          </a:prstGeom>
        </p:spPr>
      </p:pic>
      <p:pic>
        <p:nvPicPr>
          <p:cNvPr id="8" name="Picture 7" descr="A logo for a company&#10;&#10;Description automatically generated">
            <a:extLst>
              <a:ext uri="{FF2B5EF4-FFF2-40B4-BE49-F238E27FC236}">
                <a16:creationId xmlns:a16="http://schemas.microsoft.com/office/drawing/2014/main" id="{1A423C56-9B43-B34B-4EDC-CD72C909CE7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746078" y="1564017"/>
            <a:ext cx="1047510" cy="957454"/>
          </a:xfrm>
          <a:prstGeom prst="rect">
            <a:avLst/>
          </a:prstGeom>
        </p:spPr>
      </p:pic>
      <p:pic>
        <p:nvPicPr>
          <p:cNvPr id="14" name="Picture 13" descr="A logo of a lion and a book with Welcome to Fabulous Las Vegas sign in the background&#10;&#10;Description automatically generated">
            <a:extLst>
              <a:ext uri="{FF2B5EF4-FFF2-40B4-BE49-F238E27FC236}">
                <a16:creationId xmlns:a16="http://schemas.microsoft.com/office/drawing/2014/main" id="{E35B4AE3-E7B8-3F65-E349-14994C1192C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850599" y="1597192"/>
            <a:ext cx="992339" cy="1274209"/>
          </a:xfrm>
          <a:prstGeom prst="rect">
            <a:avLst/>
          </a:prstGeom>
        </p:spPr>
      </p:pic>
      <p:pic>
        <p:nvPicPr>
          <p:cNvPr id="18" name="Picture 17" descr="A logo with a black background&#10;&#10;Description automatically generated">
            <a:extLst>
              <a:ext uri="{FF2B5EF4-FFF2-40B4-BE49-F238E27FC236}">
                <a16:creationId xmlns:a16="http://schemas.microsoft.com/office/drawing/2014/main" id="{48BA3D69-3503-B8B1-1CAD-6C77B0D5B0A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654753" y="2800891"/>
            <a:ext cx="1037639" cy="960854"/>
          </a:xfrm>
          <a:prstGeom prst="rect">
            <a:avLst/>
          </a:prstGeom>
        </p:spPr>
      </p:pic>
      <p:pic>
        <p:nvPicPr>
          <p:cNvPr id="20" name="Picture 19" descr="A red text with a smiley face&#10;&#10;Description automatically generated">
            <a:extLst>
              <a:ext uri="{FF2B5EF4-FFF2-40B4-BE49-F238E27FC236}">
                <a16:creationId xmlns:a16="http://schemas.microsoft.com/office/drawing/2014/main" id="{865667C4-F728-D7C3-C313-81A2B56580D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52465" y="2833480"/>
            <a:ext cx="747971" cy="826773"/>
          </a:xfrm>
          <a:prstGeom prst="rect">
            <a:avLst/>
          </a:prstGeom>
        </p:spPr>
      </p:pic>
      <p:pic>
        <p:nvPicPr>
          <p:cNvPr id="23" name="Picture 22" descr="A close-up of a logo&#10;&#10;Description automatically generated">
            <a:extLst>
              <a:ext uri="{FF2B5EF4-FFF2-40B4-BE49-F238E27FC236}">
                <a16:creationId xmlns:a16="http://schemas.microsoft.com/office/drawing/2014/main" id="{947204E1-4A37-E8BE-A985-F0C6EF87B0F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54418" y="1855109"/>
            <a:ext cx="1845568" cy="420161"/>
          </a:xfrm>
          <a:prstGeom prst="rect">
            <a:avLst/>
          </a:prstGeom>
        </p:spPr>
      </p:pic>
      <p:pic>
        <p:nvPicPr>
          <p:cNvPr id="25" name="Picture 24" descr="A black text on a white background&#10;&#10;Description automatically generated">
            <a:extLst>
              <a:ext uri="{FF2B5EF4-FFF2-40B4-BE49-F238E27FC236}">
                <a16:creationId xmlns:a16="http://schemas.microsoft.com/office/drawing/2014/main" id="{FEA290EB-E8FB-7E42-1F11-26DC9714F425}"/>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926615" y="2952141"/>
            <a:ext cx="1767414" cy="514343"/>
          </a:xfrm>
          <a:prstGeom prst="rect">
            <a:avLst/>
          </a:prstGeom>
        </p:spPr>
      </p:pic>
      <p:pic>
        <p:nvPicPr>
          <p:cNvPr id="30" name="Picture 29" descr="A logo with colorful circles&#10;&#10;Description automatically generated with medium confidence">
            <a:extLst>
              <a:ext uri="{FF2B5EF4-FFF2-40B4-BE49-F238E27FC236}">
                <a16:creationId xmlns:a16="http://schemas.microsoft.com/office/drawing/2014/main" id="{5BCFD0C9-4903-665C-4424-C8BA1C156EB6}"/>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580921" y="3833404"/>
            <a:ext cx="1630625" cy="826772"/>
          </a:xfrm>
          <a:prstGeom prst="rect">
            <a:avLst/>
          </a:prstGeom>
        </p:spPr>
      </p:pic>
      <p:pic>
        <p:nvPicPr>
          <p:cNvPr id="34" name="Picture 33" descr="A purple background with white text&#10;&#10;Description automatically generated">
            <a:extLst>
              <a:ext uri="{FF2B5EF4-FFF2-40B4-BE49-F238E27FC236}">
                <a16:creationId xmlns:a16="http://schemas.microsoft.com/office/drawing/2014/main" id="{47925659-1BCF-BAFA-E55E-1ABC507F96D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833960" y="2866249"/>
            <a:ext cx="827531" cy="827531"/>
          </a:xfrm>
          <a:prstGeom prst="rect">
            <a:avLst/>
          </a:prstGeom>
        </p:spPr>
      </p:pic>
      <p:pic>
        <p:nvPicPr>
          <p:cNvPr id="37" name="Picture 36" descr="A blue key with text&#10;&#10;Description automatically generated">
            <a:extLst>
              <a:ext uri="{FF2B5EF4-FFF2-40B4-BE49-F238E27FC236}">
                <a16:creationId xmlns:a16="http://schemas.microsoft.com/office/drawing/2014/main" id="{105F3E8D-743E-B3EA-652C-214FF85A80D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9098899" y="3867085"/>
            <a:ext cx="1356756" cy="849490"/>
          </a:xfrm>
          <a:prstGeom prst="rect">
            <a:avLst/>
          </a:prstGeom>
        </p:spPr>
      </p:pic>
      <p:pic>
        <p:nvPicPr>
          <p:cNvPr id="39" name="Picture 38" descr="A close-up of a logo&#10;&#10;Description automatically generated">
            <a:extLst>
              <a:ext uri="{FF2B5EF4-FFF2-40B4-BE49-F238E27FC236}">
                <a16:creationId xmlns:a16="http://schemas.microsoft.com/office/drawing/2014/main" id="{D7A83866-C0AD-694A-5DE8-88F9A5590FC4}"/>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297752" y="3938275"/>
            <a:ext cx="1593518" cy="712173"/>
          </a:xfrm>
          <a:prstGeom prst="rect">
            <a:avLst/>
          </a:prstGeom>
        </p:spPr>
      </p:pic>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pic>
        <p:nvPicPr>
          <p:cNvPr id="44" name="Picture 43" descr="Blue letters on a black background&#10;&#10;Description automatically generated">
            <a:extLst>
              <a:ext uri="{FF2B5EF4-FFF2-40B4-BE49-F238E27FC236}">
                <a16:creationId xmlns:a16="http://schemas.microsoft.com/office/drawing/2014/main" id="{416B2F22-C6F5-B106-9756-F4096914F44D}"/>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208938" y="5738887"/>
            <a:ext cx="2253579" cy="345025"/>
          </a:xfrm>
          <a:prstGeom prst="rect">
            <a:avLst/>
          </a:prstGeom>
        </p:spPr>
      </p:pic>
      <p:pic>
        <p:nvPicPr>
          <p:cNvPr id="46" name="Picture 45" descr="A logo with green leaves and blue text&#10;&#10;Description automatically generated">
            <a:extLst>
              <a:ext uri="{FF2B5EF4-FFF2-40B4-BE49-F238E27FC236}">
                <a16:creationId xmlns:a16="http://schemas.microsoft.com/office/drawing/2014/main" id="{860888F0-B706-15DE-E2A4-D1B803741C5C}"/>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t="19775" b="18839"/>
          <a:stretch/>
        </p:blipFill>
        <p:spPr>
          <a:xfrm>
            <a:off x="10591767" y="3859131"/>
            <a:ext cx="1518103" cy="931893"/>
          </a:xfrm>
          <a:prstGeom prst="rect">
            <a:avLst/>
          </a:prstGeom>
        </p:spPr>
      </p:pic>
      <p:pic>
        <p:nvPicPr>
          <p:cNvPr id="47" name="Picture 46" descr="A red text with a smiley face&#10;&#10;Description automatically generated">
            <a:extLst>
              <a:ext uri="{FF2B5EF4-FFF2-40B4-BE49-F238E27FC236}">
                <a16:creationId xmlns:a16="http://schemas.microsoft.com/office/drawing/2014/main" id="{98B63627-B255-226E-EB49-1B71370D741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8819" y="2606509"/>
            <a:ext cx="747971" cy="826773"/>
          </a:xfrm>
          <a:prstGeom prst="rect">
            <a:avLst/>
          </a:prstGeom>
        </p:spPr>
      </p:pic>
      <p:pic>
        <p:nvPicPr>
          <p:cNvPr id="48" name="Picture 47" descr="A black text on a white background&#10;&#10;Description automatically generated">
            <a:extLst>
              <a:ext uri="{FF2B5EF4-FFF2-40B4-BE49-F238E27FC236}">
                <a16:creationId xmlns:a16="http://schemas.microsoft.com/office/drawing/2014/main" id="{6821A8AD-36B9-6017-1E1A-CAB2D0743E7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336106" y="2677723"/>
            <a:ext cx="1767414" cy="514343"/>
          </a:xfrm>
          <a:prstGeom prst="rect">
            <a:avLst/>
          </a:prstGeom>
        </p:spPr>
      </p:pic>
      <p:pic>
        <p:nvPicPr>
          <p:cNvPr id="50" name="Picture 49" descr="A purple and black logo&#10;&#10;Description automatically generated">
            <a:extLst>
              <a:ext uri="{FF2B5EF4-FFF2-40B4-BE49-F238E27FC236}">
                <a16:creationId xmlns:a16="http://schemas.microsoft.com/office/drawing/2014/main" id="{92E764AE-81E7-B42D-F1C8-EFA01D25413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136245" y="4900840"/>
            <a:ext cx="2421046" cy="61276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AC360923-5E09-E2D0-EC94-3A6DDE237DAC}"/>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889139" y="2878287"/>
            <a:ext cx="1070422" cy="586835"/>
          </a:xfrm>
          <a:prstGeom prst="rect">
            <a:avLst/>
          </a:prstGeom>
        </p:spPr>
      </p:pic>
      <p:pic>
        <p:nvPicPr>
          <p:cNvPr id="54" name="Picture 53" descr="A purple and black sign&#10;&#10;Description automatically generated">
            <a:extLst>
              <a:ext uri="{FF2B5EF4-FFF2-40B4-BE49-F238E27FC236}">
                <a16:creationId xmlns:a16="http://schemas.microsoft.com/office/drawing/2014/main" id="{6A9ED992-8F78-A59E-69E9-C57CACE283CB}"/>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10790200" y="4810595"/>
            <a:ext cx="1121236" cy="712173"/>
          </a:xfrm>
          <a:prstGeom prst="rect">
            <a:avLst/>
          </a:prstGeom>
        </p:spPr>
      </p:pic>
      <p:pic>
        <p:nvPicPr>
          <p:cNvPr id="56" name="Picture 55" descr="A logo for women's abuse centre&#10;&#10;Description automatically generated">
            <a:extLst>
              <a:ext uri="{FF2B5EF4-FFF2-40B4-BE49-F238E27FC236}">
                <a16:creationId xmlns:a16="http://schemas.microsoft.com/office/drawing/2014/main" id="{40D1A8D8-D2AC-E777-36D5-F58C60376BCA}"/>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5549905" y="4836805"/>
            <a:ext cx="2431901" cy="740884"/>
          </a:xfrm>
          <a:prstGeom prst="rect">
            <a:avLst/>
          </a:prstGeom>
        </p:spPr>
      </p:pic>
    </p:spTree>
    <p:extLst>
      <p:ext uri="{BB962C8B-B14F-4D97-AF65-F5344CB8AC3E}">
        <p14:creationId xmlns:p14="http://schemas.microsoft.com/office/powerpoint/2010/main" val="1518546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459659"/>
            <a:ext cx="2457041" cy="1425083"/>
          </a:xfrm>
          <a:custGeom>
            <a:avLst/>
            <a:gdLst/>
            <a:ahLst/>
            <a:cxnLst/>
            <a:rect l="l" t="t" r="r" b="b"/>
            <a:pathLst>
              <a:path w="3685561" h="2137625">
                <a:moveTo>
                  <a:pt x="0" y="0"/>
                </a:moveTo>
                <a:lnTo>
                  <a:pt x="3685561" y="0"/>
                </a:lnTo>
                <a:lnTo>
                  <a:pt x="3685561" y="2137626"/>
                </a:lnTo>
                <a:lnTo>
                  <a:pt x="0" y="213762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Freeform 3"/>
          <p:cNvSpPr/>
          <p:nvPr/>
        </p:nvSpPr>
        <p:spPr>
          <a:xfrm>
            <a:off x="2788997" y="5093457"/>
            <a:ext cx="1979695" cy="1637747"/>
          </a:xfrm>
          <a:custGeom>
            <a:avLst/>
            <a:gdLst/>
            <a:ahLst/>
            <a:cxnLst/>
            <a:rect l="l" t="t" r="r" b="b"/>
            <a:pathLst>
              <a:path w="2969542" h="2456621">
                <a:moveTo>
                  <a:pt x="0" y="0"/>
                </a:moveTo>
                <a:lnTo>
                  <a:pt x="2969542" y="0"/>
                </a:lnTo>
                <a:lnTo>
                  <a:pt x="2969542" y="2456621"/>
                </a:lnTo>
                <a:lnTo>
                  <a:pt x="0" y="2456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4" name="Freeform 4"/>
          <p:cNvSpPr/>
          <p:nvPr/>
        </p:nvSpPr>
        <p:spPr>
          <a:xfrm>
            <a:off x="5334284" y="5285144"/>
            <a:ext cx="1506754" cy="1254373"/>
          </a:xfrm>
          <a:custGeom>
            <a:avLst/>
            <a:gdLst/>
            <a:ahLst/>
            <a:cxnLst/>
            <a:rect l="l" t="t" r="r" b="b"/>
            <a:pathLst>
              <a:path w="2260131" h="1881559">
                <a:moveTo>
                  <a:pt x="0" y="0"/>
                </a:moveTo>
                <a:lnTo>
                  <a:pt x="2260131" y="0"/>
                </a:lnTo>
                <a:lnTo>
                  <a:pt x="2260131" y="1881559"/>
                </a:lnTo>
                <a:lnTo>
                  <a:pt x="0" y="188155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5" name="TextBox 5"/>
          <p:cNvSpPr txBox="1"/>
          <p:nvPr/>
        </p:nvSpPr>
        <p:spPr>
          <a:xfrm>
            <a:off x="843994" y="1370170"/>
            <a:ext cx="10662206" cy="3211970"/>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No Child Should Go Hungry</a:t>
            </a:r>
          </a:p>
          <a:p>
            <a:pPr algn="ctr">
              <a:lnSpc>
                <a:spcPts val="8587"/>
              </a:lnSpc>
            </a:pPr>
            <a:endParaRPr lang="en-US" sz="6134" b="1">
              <a:solidFill>
                <a:srgbClr val="000000"/>
              </a:solidFill>
              <a:latin typeface="Canva Sans Bold"/>
              <a:ea typeface="Canva Sans Bold"/>
              <a:cs typeface="Canva Sans Bold"/>
              <a:sym typeface="Canva Sans Bold"/>
            </a:endParaRPr>
          </a:p>
          <a:p>
            <a:pPr algn="ctr">
              <a:lnSpc>
                <a:spcPts val="8587"/>
              </a:lnSpc>
            </a:pPr>
            <a:r>
              <a:rPr lang="en-US" sz="6134" b="1">
                <a:solidFill>
                  <a:srgbClr val="000000"/>
                </a:solidFill>
                <a:latin typeface="Canva Sans Bold"/>
                <a:ea typeface="Canva Sans Bold"/>
                <a:cs typeface="Canva Sans Bold"/>
                <a:sym typeface="Canva Sans Bold"/>
              </a:rPr>
              <a:t>No Child Should Go Without</a:t>
            </a:r>
          </a:p>
        </p:txBody>
      </p:sp>
      <p:sp>
        <p:nvSpPr>
          <p:cNvPr id="6" name="Freeform 6"/>
          <p:cNvSpPr/>
          <p:nvPr/>
        </p:nvSpPr>
        <p:spPr>
          <a:xfrm>
            <a:off x="4809555" y="58796"/>
            <a:ext cx="2085427" cy="1425673"/>
          </a:xfrm>
          <a:custGeom>
            <a:avLst/>
            <a:gdLst/>
            <a:ahLst/>
            <a:cxnLst/>
            <a:rect l="l" t="t" r="r" b="b"/>
            <a:pathLst>
              <a:path w="3128140" h="2138510">
                <a:moveTo>
                  <a:pt x="0" y="0"/>
                </a:moveTo>
                <a:lnTo>
                  <a:pt x="3128140" y="0"/>
                </a:lnTo>
                <a:lnTo>
                  <a:pt x="3128140" y="2138511"/>
                </a:lnTo>
                <a:lnTo>
                  <a:pt x="0" y="21385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7" name="Freeform 7"/>
          <p:cNvSpPr/>
          <p:nvPr/>
        </p:nvSpPr>
        <p:spPr>
          <a:xfrm>
            <a:off x="7406631" y="4586233"/>
            <a:ext cx="1798273" cy="2000859"/>
          </a:xfrm>
          <a:custGeom>
            <a:avLst/>
            <a:gdLst/>
            <a:ahLst/>
            <a:cxnLst/>
            <a:rect l="l" t="t" r="r" b="b"/>
            <a:pathLst>
              <a:path w="2697409" h="3001289">
                <a:moveTo>
                  <a:pt x="0" y="0"/>
                </a:moveTo>
                <a:lnTo>
                  <a:pt x="2697409" y="0"/>
                </a:lnTo>
                <a:lnTo>
                  <a:pt x="2697409" y="3001289"/>
                </a:lnTo>
                <a:lnTo>
                  <a:pt x="0" y="300128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8" name="Freeform 8"/>
          <p:cNvSpPr/>
          <p:nvPr/>
        </p:nvSpPr>
        <p:spPr>
          <a:xfrm>
            <a:off x="10005889" y="5021526"/>
            <a:ext cx="1517989" cy="1517989"/>
          </a:xfrm>
          <a:custGeom>
            <a:avLst/>
            <a:gdLst/>
            <a:ahLst/>
            <a:cxnLst/>
            <a:rect l="l" t="t" r="r" b="b"/>
            <a:pathLst>
              <a:path w="2276984" h="2276984">
                <a:moveTo>
                  <a:pt x="0" y="0"/>
                </a:moveTo>
                <a:lnTo>
                  <a:pt x="2276985" y="0"/>
                </a:lnTo>
                <a:lnTo>
                  <a:pt x="2276985" y="2276985"/>
                </a:lnTo>
                <a:lnTo>
                  <a:pt x="0" y="22769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9" name="Freeform 9"/>
          <p:cNvSpPr/>
          <p:nvPr/>
        </p:nvSpPr>
        <p:spPr>
          <a:xfrm>
            <a:off x="1521338" y="2100118"/>
            <a:ext cx="2929903" cy="1648070"/>
          </a:xfrm>
          <a:custGeom>
            <a:avLst/>
            <a:gdLst/>
            <a:ahLst/>
            <a:cxnLst/>
            <a:rect l="l" t="t" r="r" b="b"/>
            <a:pathLst>
              <a:path w="4394854" h="2472105">
                <a:moveTo>
                  <a:pt x="0" y="0"/>
                </a:moveTo>
                <a:lnTo>
                  <a:pt x="4394854" y="0"/>
                </a:lnTo>
                <a:lnTo>
                  <a:pt x="4394854" y="2472105"/>
                </a:lnTo>
                <a:lnTo>
                  <a:pt x="0" y="2472105"/>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0" name="Freeform 10"/>
          <p:cNvSpPr/>
          <p:nvPr/>
        </p:nvSpPr>
        <p:spPr>
          <a:xfrm>
            <a:off x="7834981" y="2211316"/>
            <a:ext cx="2929903" cy="1648070"/>
          </a:xfrm>
          <a:custGeom>
            <a:avLst/>
            <a:gdLst/>
            <a:ahLst/>
            <a:cxnLst/>
            <a:rect l="l" t="t" r="r" b="b"/>
            <a:pathLst>
              <a:path w="4394854" h="2472105">
                <a:moveTo>
                  <a:pt x="0" y="0"/>
                </a:moveTo>
                <a:lnTo>
                  <a:pt x="4394854" y="0"/>
                </a:lnTo>
                <a:lnTo>
                  <a:pt x="4394854" y="2472106"/>
                </a:lnTo>
                <a:lnTo>
                  <a:pt x="0" y="247210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CB3416D-FBE6-0BCB-805F-3F164925F23D}"/>
              </a:ext>
            </a:extLst>
          </p:cNvPr>
          <p:cNvPicPr>
            <a:picLocks noGrp="1" noChangeAspect="1"/>
          </p:cNvPicPr>
          <p:nvPr>
            <p:ph sz="half" idx="1"/>
          </p:nvPr>
        </p:nvPicPr>
        <p:blipFill>
          <a:blip r:embed="rId2"/>
          <a:stretch>
            <a:fillRect/>
          </a:stretch>
        </p:blipFill>
        <p:spPr>
          <a:xfrm>
            <a:off x="1080628" y="136525"/>
            <a:ext cx="9853764" cy="6306083"/>
          </a:xfrm>
          <a:prstGeom prst="rect">
            <a:avLst/>
          </a:prstGeom>
        </p:spPr>
      </p:pic>
      <p:sp>
        <p:nvSpPr>
          <p:cNvPr id="5" name="Date Placeholder 4">
            <a:extLst>
              <a:ext uri="{FF2B5EF4-FFF2-40B4-BE49-F238E27FC236}">
                <a16:creationId xmlns:a16="http://schemas.microsoft.com/office/drawing/2014/main" id="{41B4B6A3-400F-C741-22CE-DC66FACE84D7}"/>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7DD33B4C-31E5-B6B7-11AE-4A4B13BAC30E}"/>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1FBB058B-CA19-CC53-4D9F-99B52DB9BD71}"/>
              </a:ext>
            </a:extLst>
          </p:cNvPr>
          <p:cNvSpPr>
            <a:spLocks noGrp="1"/>
          </p:cNvSpPr>
          <p:nvPr>
            <p:ph type="sldNum" sz="quarter" idx="12"/>
          </p:nvPr>
        </p:nvSpPr>
        <p:spPr/>
        <p:txBody>
          <a:bodyPr/>
          <a:lstStyle/>
          <a:p>
            <a:fld id="{48F63A3B-78C7-47BE-AE5E-E10140E04643}" type="slidenum">
              <a:rPr lang="en-US" smtClean="0"/>
              <a:t>100</a:t>
            </a:fld>
            <a:endParaRPr lang="en-US" dirty="0"/>
          </a:p>
        </p:txBody>
      </p:sp>
      <p:sp>
        <p:nvSpPr>
          <p:cNvPr id="2" name="TextBox 1">
            <a:extLst>
              <a:ext uri="{FF2B5EF4-FFF2-40B4-BE49-F238E27FC236}">
                <a16:creationId xmlns:a16="http://schemas.microsoft.com/office/drawing/2014/main" id="{D1A44B6B-D9B3-B171-11A9-325A98F64CCC}"/>
              </a:ext>
            </a:extLst>
          </p:cNvPr>
          <p:cNvSpPr txBox="1"/>
          <p:nvPr/>
        </p:nvSpPr>
        <p:spPr>
          <a:xfrm>
            <a:off x="2821858" y="1719364"/>
            <a:ext cx="1216742" cy="276999"/>
          </a:xfrm>
          <a:prstGeom prst="rect">
            <a:avLst/>
          </a:prstGeom>
          <a:noFill/>
        </p:spPr>
        <p:txBody>
          <a:bodyPr wrap="square" rtlCol="0">
            <a:spAutoFit/>
          </a:bodyPr>
          <a:lstStyle/>
          <a:p>
            <a:r>
              <a:rPr lang="en-US" sz="1200" dirty="0">
                <a:latin typeface="Avenir Next LT Pro" panose="020B0504020202020204" pitchFamily="34" charset="0"/>
              </a:rPr>
              <a:t>Apathy</a:t>
            </a:r>
            <a:endParaRPr lang="en-GB" sz="1200" dirty="0">
              <a:latin typeface="Avenir Next LT Pro" panose="020B0504020202020204" pitchFamily="34" charset="0"/>
            </a:endParaRPr>
          </a:p>
        </p:txBody>
      </p:sp>
      <p:sp>
        <p:nvSpPr>
          <p:cNvPr id="3" name="TextBox 2">
            <a:extLst>
              <a:ext uri="{FF2B5EF4-FFF2-40B4-BE49-F238E27FC236}">
                <a16:creationId xmlns:a16="http://schemas.microsoft.com/office/drawing/2014/main" id="{7B688C98-B44D-751A-C3AC-C6F6F0FDBE79}"/>
              </a:ext>
            </a:extLst>
          </p:cNvPr>
          <p:cNvSpPr txBox="1"/>
          <p:nvPr/>
        </p:nvSpPr>
        <p:spPr>
          <a:xfrm>
            <a:off x="2821858" y="2546555"/>
            <a:ext cx="1216742" cy="276999"/>
          </a:xfrm>
          <a:prstGeom prst="rect">
            <a:avLst/>
          </a:prstGeom>
          <a:noFill/>
        </p:spPr>
        <p:txBody>
          <a:bodyPr wrap="square" rtlCol="0">
            <a:spAutoFit/>
          </a:bodyPr>
          <a:lstStyle/>
          <a:p>
            <a:r>
              <a:rPr lang="en-US" sz="1200" dirty="0"/>
              <a:t>Posters</a:t>
            </a:r>
            <a:endParaRPr lang="en-GB" sz="1200" dirty="0"/>
          </a:p>
        </p:txBody>
      </p:sp>
      <p:sp>
        <p:nvSpPr>
          <p:cNvPr id="4" name="TextBox 3">
            <a:extLst>
              <a:ext uri="{FF2B5EF4-FFF2-40B4-BE49-F238E27FC236}">
                <a16:creationId xmlns:a16="http://schemas.microsoft.com/office/drawing/2014/main" id="{E9A23A61-A9C2-B0A6-A678-7E092742E18E}"/>
              </a:ext>
            </a:extLst>
          </p:cNvPr>
          <p:cNvSpPr txBox="1"/>
          <p:nvPr/>
        </p:nvSpPr>
        <p:spPr>
          <a:xfrm>
            <a:off x="2733369" y="4034447"/>
            <a:ext cx="1415844" cy="461665"/>
          </a:xfrm>
          <a:prstGeom prst="rect">
            <a:avLst/>
          </a:prstGeom>
          <a:noFill/>
        </p:spPr>
        <p:txBody>
          <a:bodyPr wrap="square" rtlCol="0">
            <a:spAutoFit/>
          </a:bodyPr>
          <a:lstStyle/>
          <a:p>
            <a:r>
              <a:rPr lang="en-US" sz="1200" dirty="0"/>
              <a:t>Knowledge of access points</a:t>
            </a:r>
            <a:endParaRPr lang="en-GB" sz="1200" dirty="0"/>
          </a:p>
        </p:txBody>
      </p:sp>
      <p:sp>
        <p:nvSpPr>
          <p:cNvPr id="9" name="TextBox 8">
            <a:extLst>
              <a:ext uri="{FF2B5EF4-FFF2-40B4-BE49-F238E27FC236}">
                <a16:creationId xmlns:a16="http://schemas.microsoft.com/office/drawing/2014/main" id="{AE5B1AC4-5455-1492-6744-8E3307AD6901}"/>
              </a:ext>
            </a:extLst>
          </p:cNvPr>
          <p:cNvSpPr txBox="1"/>
          <p:nvPr/>
        </p:nvSpPr>
        <p:spPr>
          <a:xfrm>
            <a:off x="4369518" y="1586147"/>
            <a:ext cx="1216742" cy="276999"/>
          </a:xfrm>
          <a:prstGeom prst="rect">
            <a:avLst/>
          </a:prstGeom>
          <a:noFill/>
        </p:spPr>
        <p:txBody>
          <a:bodyPr wrap="square" rtlCol="0">
            <a:spAutoFit/>
          </a:bodyPr>
          <a:lstStyle/>
          <a:p>
            <a:r>
              <a:rPr lang="en-US" sz="1200" dirty="0" err="1">
                <a:latin typeface="Avenir Next LT Pro" panose="020B0504020202020204" pitchFamily="34" charset="0"/>
              </a:rPr>
              <a:t>Curiousity</a:t>
            </a:r>
            <a:endParaRPr lang="en-GB" sz="1200" dirty="0">
              <a:latin typeface="Avenir Next LT Pro" panose="020B0504020202020204" pitchFamily="34" charset="0"/>
            </a:endParaRPr>
          </a:p>
        </p:txBody>
      </p:sp>
      <p:sp>
        <p:nvSpPr>
          <p:cNvPr id="10" name="TextBox 9">
            <a:extLst>
              <a:ext uri="{FF2B5EF4-FFF2-40B4-BE49-F238E27FC236}">
                <a16:creationId xmlns:a16="http://schemas.microsoft.com/office/drawing/2014/main" id="{B8FA39F6-055F-0AEA-A6B1-7D70DDCFCDCC}"/>
              </a:ext>
            </a:extLst>
          </p:cNvPr>
          <p:cNvSpPr txBox="1"/>
          <p:nvPr/>
        </p:nvSpPr>
        <p:spPr>
          <a:xfrm>
            <a:off x="4369518" y="2360606"/>
            <a:ext cx="1216742" cy="646331"/>
          </a:xfrm>
          <a:prstGeom prst="rect">
            <a:avLst/>
          </a:prstGeom>
          <a:noFill/>
        </p:spPr>
        <p:txBody>
          <a:bodyPr wrap="square" rtlCol="0">
            <a:spAutoFit/>
          </a:bodyPr>
          <a:lstStyle/>
          <a:p>
            <a:r>
              <a:rPr lang="en-US" sz="1200" dirty="0">
                <a:latin typeface="Avenir Next LT Pro" panose="020B0504020202020204" pitchFamily="34" charset="0"/>
              </a:rPr>
              <a:t>Request or pick up form or  access IT</a:t>
            </a:r>
            <a:endParaRPr lang="en-GB" sz="1200" dirty="0">
              <a:latin typeface="Avenir Next LT Pro" panose="020B0504020202020204" pitchFamily="34" charset="0"/>
            </a:endParaRPr>
          </a:p>
        </p:txBody>
      </p:sp>
      <p:sp>
        <p:nvSpPr>
          <p:cNvPr id="11" name="TextBox 10">
            <a:extLst>
              <a:ext uri="{FF2B5EF4-FFF2-40B4-BE49-F238E27FC236}">
                <a16:creationId xmlns:a16="http://schemas.microsoft.com/office/drawing/2014/main" id="{7AAD79D9-A45A-0EEC-D7B4-7D6432D9F938}"/>
              </a:ext>
            </a:extLst>
          </p:cNvPr>
          <p:cNvSpPr txBox="1"/>
          <p:nvPr/>
        </p:nvSpPr>
        <p:spPr>
          <a:xfrm>
            <a:off x="4295776" y="3208763"/>
            <a:ext cx="1216742" cy="461665"/>
          </a:xfrm>
          <a:prstGeom prst="rect">
            <a:avLst/>
          </a:prstGeom>
          <a:noFill/>
        </p:spPr>
        <p:txBody>
          <a:bodyPr wrap="square" rtlCol="0">
            <a:spAutoFit/>
          </a:bodyPr>
          <a:lstStyle/>
          <a:p>
            <a:r>
              <a:rPr lang="en-US" sz="1200" dirty="0">
                <a:latin typeface="Avenir Next LT Pro" panose="020B0504020202020204" pitchFamily="34" charset="0"/>
              </a:rPr>
              <a:t>Distribute form</a:t>
            </a:r>
            <a:endParaRPr lang="en-GB" sz="1200" dirty="0">
              <a:latin typeface="Avenir Next LT Pro" panose="020B0504020202020204" pitchFamily="34" charset="0"/>
            </a:endParaRPr>
          </a:p>
        </p:txBody>
      </p:sp>
      <p:sp>
        <p:nvSpPr>
          <p:cNvPr id="12" name="TextBox 11">
            <a:extLst>
              <a:ext uri="{FF2B5EF4-FFF2-40B4-BE49-F238E27FC236}">
                <a16:creationId xmlns:a16="http://schemas.microsoft.com/office/drawing/2014/main" id="{09C3E8B9-62D9-14C1-6691-365D6B298BDB}"/>
              </a:ext>
            </a:extLst>
          </p:cNvPr>
          <p:cNvSpPr txBox="1"/>
          <p:nvPr/>
        </p:nvSpPr>
        <p:spPr>
          <a:xfrm>
            <a:off x="5997371" y="1574442"/>
            <a:ext cx="1216742" cy="276999"/>
          </a:xfrm>
          <a:prstGeom prst="rect">
            <a:avLst/>
          </a:prstGeom>
          <a:noFill/>
        </p:spPr>
        <p:txBody>
          <a:bodyPr wrap="square" rtlCol="0">
            <a:spAutoFit/>
          </a:bodyPr>
          <a:lstStyle/>
          <a:p>
            <a:r>
              <a:rPr lang="en-US" sz="1200" dirty="0">
                <a:latin typeface="Avenir Next LT Pro" panose="020B0504020202020204" pitchFamily="34" charset="0"/>
              </a:rPr>
              <a:t>Reflective</a:t>
            </a:r>
            <a:endParaRPr lang="en-GB" sz="1200" dirty="0">
              <a:latin typeface="Avenir Next LT Pro" panose="020B0504020202020204" pitchFamily="34" charset="0"/>
            </a:endParaRPr>
          </a:p>
        </p:txBody>
      </p:sp>
      <p:sp>
        <p:nvSpPr>
          <p:cNvPr id="13" name="TextBox 12">
            <a:extLst>
              <a:ext uri="{FF2B5EF4-FFF2-40B4-BE49-F238E27FC236}">
                <a16:creationId xmlns:a16="http://schemas.microsoft.com/office/drawing/2014/main" id="{7BC5E2DB-4C1D-7818-DCAD-8AF1BBD5540C}"/>
              </a:ext>
            </a:extLst>
          </p:cNvPr>
          <p:cNvSpPr txBox="1"/>
          <p:nvPr/>
        </p:nvSpPr>
        <p:spPr>
          <a:xfrm>
            <a:off x="5997371" y="2452940"/>
            <a:ext cx="1216742" cy="461665"/>
          </a:xfrm>
          <a:prstGeom prst="rect">
            <a:avLst/>
          </a:prstGeom>
          <a:noFill/>
        </p:spPr>
        <p:txBody>
          <a:bodyPr wrap="square" rtlCol="0">
            <a:spAutoFit/>
          </a:bodyPr>
          <a:lstStyle/>
          <a:p>
            <a:r>
              <a:rPr lang="en-US" sz="1200" dirty="0">
                <a:latin typeface="Avenir Next LT Pro" panose="020B0504020202020204" pitchFamily="34" charset="0"/>
              </a:rPr>
              <a:t>Submit electronically </a:t>
            </a:r>
            <a:endParaRPr lang="en-GB" sz="1200" dirty="0">
              <a:latin typeface="Avenir Next LT Pro" panose="020B0504020202020204" pitchFamily="34" charset="0"/>
            </a:endParaRPr>
          </a:p>
        </p:txBody>
      </p:sp>
      <p:sp>
        <p:nvSpPr>
          <p:cNvPr id="14" name="TextBox 13">
            <a:extLst>
              <a:ext uri="{FF2B5EF4-FFF2-40B4-BE49-F238E27FC236}">
                <a16:creationId xmlns:a16="http://schemas.microsoft.com/office/drawing/2014/main" id="{5E439586-ADD7-2C64-674B-2B2820B98B5C}"/>
              </a:ext>
            </a:extLst>
          </p:cNvPr>
          <p:cNvSpPr txBox="1"/>
          <p:nvPr/>
        </p:nvSpPr>
        <p:spPr>
          <a:xfrm>
            <a:off x="5898434" y="3289566"/>
            <a:ext cx="1216742" cy="461665"/>
          </a:xfrm>
          <a:prstGeom prst="rect">
            <a:avLst/>
          </a:prstGeom>
          <a:noFill/>
        </p:spPr>
        <p:txBody>
          <a:bodyPr wrap="square" rtlCol="0">
            <a:spAutoFit/>
          </a:bodyPr>
          <a:lstStyle/>
          <a:p>
            <a:r>
              <a:rPr lang="en-US" sz="1200" dirty="0">
                <a:latin typeface="Avenir Next LT Pro" panose="020B0504020202020204" pitchFamily="34" charset="0"/>
              </a:rPr>
              <a:t>Collect from user</a:t>
            </a:r>
            <a:endParaRPr lang="en-GB" sz="1200" dirty="0">
              <a:latin typeface="Avenir Next LT Pro" panose="020B0504020202020204" pitchFamily="34" charset="0"/>
            </a:endParaRPr>
          </a:p>
        </p:txBody>
      </p:sp>
      <p:sp>
        <p:nvSpPr>
          <p:cNvPr id="18" name="TextBox 17">
            <a:extLst>
              <a:ext uri="{FF2B5EF4-FFF2-40B4-BE49-F238E27FC236}">
                <a16:creationId xmlns:a16="http://schemas.microsoft.com/office/drawing/2014/main" id="{D7F2ABE7-90C6-B045-01BB-090C782E5231}"/>
              </a:ext>
            </a:extLst>
          </p:cNvPr>
          <p:cNvSpPr txBox="1"/>
          <p:nvPr/>
        </p:nvSpPr>
        <p:spPr>
          <a:xfrm>
            <a:off x="5820696" y="4945358"/>
            <a:ext cx="1393417" cy="276999"/>
          </a:xfrm>
          <a:prstGeom prst="rect">
            <a:avLst/>
          </a:prstGeom>
          <a:noFill/>
        </p:spPr>
        <p:txBody>
          <a:bodyPr wrap="square">
            <a:spAutoFit/>
          </a:bodyPr>
          <a:lstStyle/>
          <a:p>
            <a:r>
              <a:rPr lang="en-GB" sz="1200" dirty="0"/>
              <a:t>Microsoft Forms</a:t>
            </a:r>
          </a:p>
        </p:txBody>
      </p:sp>
      <p:sp>
        <p:nvSpPr>
          <p:cNvPr id="20" name="TextBox 19">
            <a:extLst>
              <a:ext uri="{FF2B5EF4-FFF2-40B4-BE49-F238E27FC236}">
                <a16:creationId xmlns:a16="http://schemas.microsoft.com/office/drawing/2014/main" id="{06172657-E698-9EA6-65FE-E5034FB0347A}"/>
              </a:ext>
            </a:extLst>
          </p:cNvPr>
          <p:cNvSpPr txBox="1"/>
          <p:nvPr/>
        </p:nvSpPr>
        <p:spPr>
          <a:xfrm>
            <a:off x="5975555" y="4126779"/>
            <a:ext cx="1139621" cy="646331"/>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Input paper copy into database</a:t>
            </a:r>
            <a:endParaRPr lang="en-GB" dirty="0"/>
          </a:p>
        </p:txBody>
      </p:sp>
      <p:sp>
        <p:nvSpPr>
          <p:cNvPr id="21" name="TextBox 20">
            <a:extLst>
              <a:ext uri="{FF2B5EF4-FFF2-40B4-BE49-F238E27FC236}">
                <a16:creationId xmlns:a16="http://schemas.microsoft.com/office/drawing/2014/main" id="{E778186D-755B-9C16-AF86-F32DF7AB3517}"/>
              </a:ext>
            </a:extLst>
          </p:cNvPr>
          <p:cNvSpPr txBox="1"/>
          <p:nvPr/>
        </p:nvSpPr>
        <p:spPr>
          <a:xfrm>
            <a:off x="7808042" y="3304521"/>
            <a:ext cx="1216742" cy="276999"/>
          </a:xfrm>
          <a:prstGeom prst="rect">
            <a:avLst/>
          </a:prstGeom>
          <a:noFill/>
        </p:spPr>
        <p:txBody>
          <a:bodyPr wrap="square" rtlCol="0">
            <a:spAutoFit/>
          </a:bodyPr>
          <a:lstStyle/>
          <a:p>
            <a:r>
              <a:rPr lang="en-US" sz="1200" dirty="0">
                <a:latin typeface="Avenir Next LT Pro" panose="020B0504020202020204" pitchFamily="34" charset="0"/>
              </a:rPr>
              <a:t>Collate data</a:t>
            </a:r>
            <a:endParaRPr lang="en-GB" sz="1200" dirty="0">
              <a:latin typeface="Avenir Next LT Pro" panose="020B0504020202020204" pitchFamily="34" charset="0"/>
            </a:endParaRPr>
          </a:p>
        </p:txBody>
      </p:sp>
      <p:sp>
        <p:nvSpPr>
          <p:cNvPr id="22" name="TextBox 21">
            <a:extLst>
              <a:ext uri="{FF2B5EF4-FFF2-40B4-BE49-F238E27FC236}">
                <a16:creationId xmlns:a16="http://schemas.microsoft.com/office/drawing/2014/main" id="{B7E04B5A-CE80-C808-03ED-50A4401F1A40}"/>
              </a:ext>
            </a:extLst>
          </p:cNvPr>
          <p:cNvSpPr txBox="1"/>
          <p:nvPr/>
        </p:nvSpPr>
        <p:spPr>
          <a:xfrm>
            <a:off x="9318983" y="3304521"/>
            <a:ext cx="1216742" cy="646331"/>
          </a:xfrm>
          <a:prstGeom prst="rect">
            <a:avLst/>
          </a:prstGeom>
          <a:noFill/>
        </p:spPr>
        <p:txBody>
          <a:bodyPr wrap="square" rtlCol="0">
            <a:spAutoFit/>
          </a:bodyPr>
          <a:lstStyle/>
          <a:p>
            <a:r>
              <a:rPr lang="en-US" sz="1200" dirty="0">
                <a:latin typeface="Avenir Next LT Pro" panose="020B0504020202020204" pitchFamily="34" charset="0"/>
              </a:rPr>
              <a:t>Disseminate data &amp; action plan</a:t>
            </a:r>
            <a:endParaRPr lang="en-GB" sz="1200" dirty="0">
              <a:latin typeface="Avenir Next LT Pro" panose="020B0504020202020204" pitchFamily="34" charset="0"/>
            </a:endParaRPr>
          </a:p>
        </p:txBody>
      </p:sp>
    </p:spTree>
    <p:extLst>
      <p:ext uri="{BB962C8B-B14F-4D97-AF65-F5344CB8AC3E}">
        <p14:creationId xmlns:p14="http://schemas.microsoft.com/office/powerpoint/2010/main" val="41352571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CE2A4-FDE9-EE40-3F8B-8DED15E2D4D4}"/>
              </a:ext>
            </a:extLst>
          </p:cNvPr>
          <p:cNvSpPr>
            <a:spLocks noGrp="1"/>
          </p:cNvSpPr>
          <p:nvPr>
            <p:ph type="title"/>
          </p:nvPr>
        </p:nvSpPr>
        <p:spPr/>
        <p:txBody>
          <a:bodyPr anchor="ctr">
            <a:normAutofit/>
          </a:bodyPr>
          <a:lstStyle/>
          <a:p>
            <a:r>
              <a:rPr lang="en-US" sz="5400" dirty="0">
                <a:solidFill>
                  <a:schemeClr val="accent6">
                    <a:lumMod val="75000"/>
                  </a:schemeClr>
                </a:solidFill>
                <a:latin typeface="Avenir Next LT Pro" panose="020B0504020202020204" pitchFamily="34" charset="0"/>
              </a:rPr>
              <a:t>Core tools</a:t>
            </a:r>
            <a:endParaRPr lang="en-GB" sz="5400" dirty="0">
              <a:solidFill>
                <a:schemeClr val="accent6">
                  <a:lumMod val="75000"/>
                </a:schemeClr>
              </a:solidFill>
              <a:latin typeface="Avenir Next LT Pro" panose="020B0504020202020204" pitchFamily="34" charset="0"/>
            </a:endParaRPr>
          </a:p>
        </p:txBody>
      </p:sp>
      <p:sp>
        <p:nvSpPr>
          <p:cNvPr id="9" name="Content Placeholder 8">
            <a:extLst>
              <a:ext uri="{FF2B5EF4-FFF2-40B4-BE49-F238E27FC236}">
                <a16:creationId xmlns:a16="http://schemas.microsoft.com/office/drawing/2014/main" id="{65ECB7E4-1C12-4CF1-7428-2DA6FA25B24F}"/>
              </a:ext>
            </a:extLst>
          </p:cNvPr>
          <p:cNvSpPr>
            <a:spLocks noGrp="1"/>
          </p:cNvSpPr>
          <p:nvPr>
            <p:ph sz="half" idx="2"/>
          </p:nvPr>
        </p:nvSpPr>
        <p:spPr>
          <a:xfrm>
            <a:off x="8275319" y="2048255"/>
            <a:ext cx="3182113" cy="2909975"/>
          </a:xfrm>
        </p:spPr>
        <p:txBody>
          <a:bodyPr/>
          <a:lstStyle/>
          <a:p>
            <a:pPr marL="0" indent="0">
              <a:buNone/>
            </a:pPr>
            <a:r>
              <a:rPr lang="en-GB" sz="1600" dirty="0">
                <a:latin typeface="Avenir Next LT Pro" panose="020B0504020202020204" pitchFamily="34" charset="0"/>
              </a:rPr>
              <a:t>The diagram demonstrates where within the Double Diamond journey mapping sits.</a:t>
            </a:r>
          </a:p>
          <a:p>
            <a:pPr marL="0" indent="0">
              <a:buNone/>
            </a:pPr>
            <a:r>
              <a:rPr lang="en-US" sz="1600" dirty="0">
                <a:latin typeface="Avenir Next LT Pro" panose="020B0504020202020204" pitchFamily="34" charset="0"/>
              </a:rPr>
              <a:t>There remain one more tool that is core to the design process but has not been described in this portfolio </a:t>
            </a:r>
            <a:r>
              <a:rPr lang="en-US" sz="1600" i="1" dirty="0">
                <a:latin typeface="Avenir Next LT Pro" panose="020B0504020202020204" pitchFamily="34" charset="0"/>
              </a:rPr>
              <a:t>i.e.</a:t>
            </a:r>
          </a:p>
          <a:p>
            <a:pPr lvl="1"/>
            <a:r>
              <a:rPr lang="en-US" sz="1600" dirty="0">
                <a:latin typeface="Avenir Next LT Pro" panose="020B0504020202020204" pitchFamily="34" charset="0"/>
              </a:rPr>
              <a:t>Journey mapping</a:t>
            </a:r>
          </a:p>
          <a:p>
            <a:endParaRPr lang="en-GB" dirty="0"/>
          </a:p>
        </p:txBody>
      </p:sp>
      <p:sp>
        <p:nvSpPr>
          <p:cNvPr id="2" name="Date Placeholder 1">
            <a:extLst>
              <a:ext uri="{FF2B5EF4-FFF2-40B4-BE49-F238E27FC236}">
                <a16:creationId xmlns:a16="http://schemas.microsoft.com/office/drawing/2014/main" id="{C75CC129-DB7B-E89F-FF2F-D72AB053EED8}"/>
              </a:ext>
            </a:extLst>
          </p:cNvPr>
          <p:cNvSpPr>
            <a:spLocks noGrp="1"/>
          </p:cNvSpPr>
          <p:nvPr>
            <p:ph type="dt" sz="half" idx="10"/>
          </p:nvPr>
        </p:nvSpPr>
        <p:spPr/>
        <p:txBody>
          <a:bodyPr/>
          <a:lstStyle/>
          <a:p>
            <a:fld id="{D1F21A1F-96FC-4375-8011-3A4BB2905A2C}" type="datetime1">
              <a:rPr lang="en-GB" smtClean="0"/>
              <a:t>24/09/2024</a:t>
            </a:fld>
            <a:endParaRPr lang="en-US" dirty="0"/>
          </a:p>
        </p:txBody>
      </p:sp>
      <p:sp>
        <p:nvSpPr>
          <p:cNvPr id="3" name="Footer Placeholder 2">
            <a:extLst>
              <a:ext uri="{FF2B5EF4-FFF2-40B4-BE49-F238E27FC236}">
                <a16:creationId xmlns:a16="http://schemas.microsoft.com/office/drawing/2014/main" id="{A92BD321-7E7E-856D-9409-4B91139E4763}"/>
              </a:ext>
            </a:extLst>
          </p:cNvPr>
          <p:cNvSpPr>
            <a:spLocks noGrp="1"/>
          </p:cNvSpPr>
          <p:nvPr>
            <p:ph type="ftr" sz="quarter" idx="11"/>
          </p:nvPr>
        </p:nvSpPr>
        <p:spPr/>
        <p:txBody>
          <a:bodyPr/>
          <a:lstStyle/>
          <a:p>
            <a:r>
              <a:rPr lang="en-US"/>
              <a:t>Tools &amp; Methods (1984751)</a:t>
            </a:r>
            <a:endParaRPr lang="en-US" dirty="0"/>
          </a:p>
        </p:txBody>
      </p:sp>
      <p:sp>
        <p:nvSpPr>
          <p:cNvPr id="5" name="Slide Number Placeholder 4">
            <a:extLst>
              <a:ext uri="{FF2B5EF4-FFF2-40B4-BE49-F238E27FC236}">
                <a16:creationId xmlns:a16="http://schemas.microsoft.com/office/drawing/2014/main" id="{CA862B4B-9416-F2F8-57A9-4A050FD3568A}"/>
              </a:ext>
            </a:extLst>
          </p:cNvPr>
          <p:cNvSpPr>
            <a:spLocks noGrp="1"/>
          </p:cNvSpPr>
          <p:nvPr>
            <p:ph type="sldNum" sz="quarter" idx="12"/>
          </p:nvPr>
        </p:nvSpPr>
        <p:spPr/>
        <p:txBody>
          <a:bodyPr/>
          <a:lstStyle/>
          <a:p>
            <a:fld id="{48F63A3B-78C7-47BE-AE5E-E10140E04643}" type="slidenum">
              <a:rPr lang="en-US" smtClean="0"/>
              <a:t>101</a:t>
            </a:fld>
            <a:endParaRPr lang="en-US" dirty="0"/>
          </a:p>
        </p:txBody>
      </p:sp>
      <p:pic>
        <p:nvPicPr>
          <p:cNvPr id="14" name="Picture 13">
            <a:extLst>
              <a:ext uri="{FF2B5EF4-FFF2-40B4-BE49-F238E27FC236}">
                <a16:creationId xmlns:a16="http://schemas.microsoft.com/office/drawing/2014/main" id="{39479387-5787-3CFD-8E17-29DB4485B832}"/>
              </a:ext>
            </a:extLst>
          </p:cNvPr>
          <p:cNvPicPr>
            <a:picLocks noChangeAspect="1"/>
          </p:cNvPicPr>
          <p:nvPr/>
        </p:nvPicPr>
        <p:blipFill>
          <a:blip r:embed="rId3"/>
          <a:stretch>
            <a:fillRect/>
          </a:stretch>
        </p:blipFill>
        <p:spPr>
          <a:xfrm>
            <a:off x="627887" y="1690688"/>
            <a:ext cx="7280533" cy="3522622"/>
          </a:xfrm>
          <a:prstGeom prst="rect">
            <a:avLst/>
          </a:prstGeom>
        </p:spPr>
      </p:pic>
      <p:sp>
        <p:nvSpPr>
          <p:cNvPr id="7" name="Rectangle: Rounded Corners 6">
            <a:extLst>
              <a:ext uri="{FF2B5EF4-FFF2-40B4-BE49-F238E27FC236}">
                <a16:creationId xmlns:a16="http://schemas.microsoft.com/office/drawing/2014/main" id="{59672B76-C4B8-0A87-0088-684E13D3698F}"/>
              </a:ext>
            </a:extLst>
          </p:cNvPr>
          <p:cNvSpPr/>
          <p:nvPr/>
        </p:nvSpPr>
        <p:spPr>
          <a:xfrm>
            <a:off x="1621537" y="1929384"/>
            <a:ext cx="810766" cy="5193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Avenir Next LT Pro" panose="020B0504020202020204" pitchFamily="34" charset="0"/>
              </a:rPr>
              <a:t>Journey mapping</a:t>
            </a:r>
          </a:p>
        </p:txBody>
      </p:sp>
    </p:spTree>
    <p:extLst>
      <p:ext uri="{BB962C8B-B14F-4D97-AF65-F5344CB8AC3E}">
        <p14:creationId xmlns:p14="http://schemas.microsoft.com/office/powerpoint/2010/main" val="1635377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FAC7-A0E9-67DE-D1BF-05E46EB38182}"/>
              </a:ext>
            </a:extLst>
          </p:cNvPr>
          <p:cNvSpPr>
            <a:spLocks noGrp="1"/>
          </p:cNvSpPr>
          <p:nvPr>
            <p:ph type="title"/>
          </p:nvPr>
        </p:nvSpPr>
        <p:spPr/>
        <p:txBody>
          <a:bodyPr>
            <a:normAutofit/>
          </a:bodyPr>
          <a:lstStyle/>
          <a:p>
            <a:r>
              <a:rPr lang="en-US" sz="5400" dirty="0">
                <a:solidFill>
                  <a:schemeClr val="accent3"/>
                </a:solidFill>
                <a:latin typeface="Avenir Next LT Pro" panose="020B0504020202020204" pitchFamily="34" charset="0"/>
              </a:rPr>
              <a:t>Journey Mapping</a:t>
            </a:r>
            <a:endParaRPr lang="en-GB" sz="5400" dirty="0">
              <a:solidFill>
                <a:schemeClr val="accent3"/>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59738B24-B181-30A7-A90E-6274881EF6B7}"/>
              </a:ext>
            </a:extLst>
          </p:cNvPr>
          <p:cNvSpPr>
            <a:spLocks noGrp="1"/>
          </p:cNvSpPr>
          <p:nvPr>
            <p:ph sz="half" idx="1"/>
          </p:nvPr>
        </p:nvSpPr>
        <p:spPr/>
        <p:txBody>
          <a:bodyPr>
            <a:normAutofit fontScale="92500" lnSpcReduction="10000"/>
          </a:bodyPr>
          <a:lstStyle/>
          <a:p>
            <a:pPr marL="0" indent="0">
              <a:buNone/>
            </a:pPr>
            <a:r>
              <a:rPr lang="en-US" sz="1600" dirty="0">
                <a:latin typeface="Avenir Next LT Pro" panose="020B0504020202020204" pitchFamily="34" charset="0"/>
              </a:rPr>
              <a:t>Simply put a journey map is a visual representation of the user experience. on the journey it can be as simple or complex as required or wanted.  It breaks down the user experience into its component parts allowing us to ascertain their actions, thoughts, emotions and opportunities (Digital for Good, 2024)</a:t>
            </a:r>
            <a:br>
              <a:rPr lang="en-US" sz="1600" dirty="0">
                <a:latin typeface="Avenir Next LT Pro" panose="020B0504020202020204" pitchFamily="34" charset="0"/>
              </a:rPr>
            </a:br>
            <a:r>
              <a:rPr lang="en-US" sz="1600" dirty="0">
                <a:latin typeface="Avenir Next LT Pro" panose="020B0504020202020204" pitchFamily="34" charset="0"/>
              </a:rPr>
              <a:t>Previously I have looked at developing personas as archetypes of our service users.  Modelling the personas experience  the map, allows us to better understand the motivations and expectations, thus to “communicate an understanding of {our} service to all involved” (Gibbons, 2024b).</a:t>
            </a:r>
          </a:p>
          <a:p>
            <a:pPr marL="0" indent="0">
              <a:buNone/>
            </a:pPr>
            <a:r>
              <a:rPr lang="en-US" sz="1600" dirty="0">
                <a:latin typeface="Avenir Next LT Pro" panose="020B0504020202020204" pitchFamily="34" charset="0"/>
              </a:rPr>
              <a:t>The map will show the points where the user interactions directly and indirectly with the service and walk through the whole experience.</a:t>
            </a:r>
          </a:p>
          <a:p>
            <a:pPr marL="0" indent="0">
              <a:buNone/>
            </a:pPr>
            <a:r>
              <a:rPr lang="en-US" sz="1600" dirty="0">
                <a:latin typeface="Avenir Next LT Pro" panose="020B0504020202020204" pitchFamily="34" charset="0"/>
              </a:rPr>
              <a:t>Once the information is gathered, we can begin to identify solutions to improve the experience, these can be prioritized using other tools such as an idea matrix.</a:t>
            </a:r>
          </a:p>
          <a:p>
            <a:pPr marL="0" indent="0">
              <a:buNone/>
            </a:pPr>
            <a:r>
              <a:rPr lang="en-GB" sz="1800" dirty="0">
                <a:latin typeface="Avenir Next LT Pro" panose="020B0504020202020204" pitchFamily="34" charset="0"/>
              </a:rPr>
              <a:t>	</a:t>
            </a:r>
          </a:p>
        </p:txBody>
      </p:sp>
      <p:pic>
        <p:nvPicPr>
          <p:cNvPr id="8" name="Content Placeholder 7">
            <a:extLst>
              <a:ext uri="{FF2B5EF4-FFF2-40B4-BE49-F238E27FC236}">
                <a16:creationId xmlns:a16="http://schemas.microsoft.com/office/drawing/2014/main" id="{DE738EB4-8B12-F3DA-D96E-6873E72A1D3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690689"/>
            <a:ext cx="5856104" cy="4143916"/>
          </a:xfrm>
          <a:prstGeom prst="rect">
            <a:avLst/>
          </a:prstGeom>
        </p:spPr>
      </p:pic>
      <p:sp>
        <p:nvSpPr>
          <p:cNvPr id="5" name="Date Placeholder 4">
            <a:extLst>
              <a:ext uri="{FF2B5EF4-FFF2-40B4-BE49-F238E27FC236}">
                <a16:creationId xmlns:a16="http://schemas.microsoft.com/office/drawing/2014/main" id="{09918001-A18C-6EEF-78A3-7CD94763E15F}"/>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CF0FC420-BA48-F3F8-FF58-5B0B7C6B8644}"/>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EAB3740F-38D0-C59E-48B7-B872194B9370}"/>
              </a:ext>
            </a:extLst>
          </p:cNvPr>
          <p:cNvSpPr>
            <a:spLocks noGrp="1"/>
          </p:cNvSpPr>
          <p:nvPr>
            <p:ph type="sldNum" sz="quarter" idx="12"/>
          </p:nvPr>
        </p:nvSpPr>
        <p:spPr/>
        <p:txBody>
          <a:bodyPr/>
          <a:lstStyle/>
          <a:p>
            <a:fld id="{48F63A3B-78C7-47BE-AE5E-E10140E04643}" type="slidenum">
              <a:rPr lang="en-US" smtClean="0"/>
              <a:t>102</a:t>
            </a:fld>
            <a:endParaRPr lang="en-US" dirty="0"/>
          </a:p>
        </p:txBody>
      </p:sp>
    </p:spTree>
    <p:extLst>
      <p:ext uri="{BB962C8B-B14F-4D97-AF65-F5344CB8AC3E}">
        <p14:creationId xmlns:p14="http://schemas.microsoft.com/office/powerpoint/2010/main" val="16939392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710E-5C9A-96B5-8227-2D7B3D81D1A9}"/>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Ideation</a:t>
            </a:r>
          </a:p>
        </p:txBody>
      </p:sp>
      <p:sp>
        <p:nvSpPr>
          <p:cNvPr id="3" name="Content Placeholder 2">
            <a:extLst>
              <a:ext uri="{FF2B5EF4-FFF2-40B4-BE49-F238E27FC236}">
                <a16:creationId xmlns:a16="http://schemas.microsoft.com/office/drawing/2014/main" id="{3F02A416-513D-37B8-88EE-CCCD3AA793FC}"/>
              </a:ext>
            </a:extLst>
          </p:cNvPr>
          <p:cNvSpPr>
            <a:spLocks noGrp="1"/>
          </p:cNvSpPr>
          <p:nvPr>
            <p:ph sz="half" idx="1"/>
          </p:nvPr>
        </p:nvSpPr>
        <p:spPr/>
        <p:txBody>
          <a:bodyPr>
            <a:normAutofit fontScale="92500"/>
          </a:bodyPr>
          <a:lstStyle/>
          <a:p>
            <a:pPr marL="0" indent="0">
              <a:buNone/>
            </a:pPr>
            <a:r>
              <a:rPr lang="en-GB" sz="1600" dirty="0">
                <a:latin typeface="Avenir Next LT Pro" panose="020B0504020202020204" pitchFamily="34" charset="0"/>
              </a:rPr>
              <a:t>Ideation is the generation of ideas for create solutions.</a:t>
            </a:r>
          </a:p>
          <a:p>
            <a:pPr marL="0" indent="0">
              <a:buNone/>
            </a:pPr>
            <a:r>
              <a:rPr lang="en-GB" sz="1600" dirty="0">
                <a:latin typeface="Avenir Next LT Pro" panose="020B0504020202020204" pitchFamily="34" charset="0"/>
              </a:rPr>
              <a:t>Within the process, it comes after the problem has been identified and defined, it is only at this point that ideas can be looked at to meet a solution.  This process should encourage all ideas equally, no matter how mad they may initially seem, and generating a volume allows us to look at building new ideas from blending different thoughts.</a:t>
            </a:r>
          </a:p>
          <a:p>
            <a:pPr marL="0" indent="0">
              <a:buNone/>
            </a:pPr>
            <a:r>
              <a:rPr lang="en-US" sz="1600" dirty="0">
                <a:latin typeface="Avenir Next LT Pro" panose="020B0504020202020204" pitchFamily="34" charset="0"/>
              </a:rPr>
              <a:t>Ideation is about thinking out the box and looking at innovative solutions to problems, involve service users and other members of the team to tap into their experiences and views.  Everyone has a different perspective on how a service operates, and the breadth of ideas generated by a wide range of people will support innovation.</a:t>
            </a:r>
          </a:p>
          <a:p>
            <a:pPr marL="0" indent="0">
              <a:buNone/>
            </a:pPr>
            <a:r>
              <a:rPr lang="en-US" sz="1600" dirty="0">
                <a:latin typeface="Avenir Next LT Pro" panose="020B0504020202020204" pitchFamily="34" charset="0"/>
              </a:rPr>
              <a:t>I have used ABC Avalanche as a tool to generate ideas, but there are others such as RIP+MIX which involves visualizing a good service and the problem, then using aspects of the good service to solve the problem</a:t>
            </a:r>
          </a:p>
          <a:p>
            <a:pPr marL="0" indent="0">
              <a:buNone/>
            </a:pPr>
            <a:endParaRPr lang="en-US" sz="1600" dirty="0">
              <a:latin typeface="Avenir Next LT Pro" panose="020B0504020202020204" pitchFamily="34" charset="0"/>
            </a:endParaRPr>
          </a:p>
          <a:p>
            <a:pPr marL="0" indent="0">
              <a:buNone/>
            </a:pPr>
            <a:endParaRPr lang="en-GB" sz="1800" dirty="0">
              <a:latin typeface="Avenir Next LT Pro" panose="020B0504020202020204" pitchFamily="34" charset="0"/>
            </a:endParaRPr>
          </a:p>
        </p:txBody>
      </p:sp>
      <p:pic>
        <p:nvPicPr>
          <p:cNvPr id="8" name="Content Placeholder 7">
            <a:extLst>
              <a:ext uri="{FF2B5EF4-FFF2-40B4-BE49-F238E27FC236}">
                <a16:creationId xmlns:a16="http://schemas.microsoft.com/office/drawing/2014/main" id="{D6F7F480-93BE-BCB1-28B7-6C53EDB9FC3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880964" y="1690688"/>
            <a:ext cx="5893836" cy="4170616"/>
          </a:xfrm>
          <a:prstGeom prst="rect">
            <a:avLst/>
          </a:prstGeom>
        </p:spPr>
      </p:pic>
      <p:sp>
        <p:nvSpPr>
          <p:cNvPr id="5" name="Date Placeholder 4">
            <a:extLst>
              <a:ext uri="{FF2B5EF4-FFF2-40B4-BE49-F238E27FC236}">
                <a16:creationId xmlns:a16="http://schemas.microsoft.com/office/drawing/2014/main" id="{5103E5E3-3937-6449-79ED-604B8F6E7105}"/>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174B9AC3-6097-3F69-D7AF-D9FB67EB5907}"/>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C6B8E46C-0CA1-9978-1C7F-515F882B6561}"/>
              </a:ext>
            </a:extLst>
          </p:cNvPr>
          <p:cNvSpPr>
            <a:spLocks noGrp="1"/>
          </p:cNvSpPr>
          <p:nvPr>
            <p:ph type="sldNum" sz="quarter" idx="12"/>
          </p:nvPr>
        </p:nvSpPr>
        <p:spPr/>
        <p:txBody>
          <a:bodyPr/>
          <a:lstStyle/>
          <a:p>
            <a:fld id="{48F63A3B-78C7-47BE-AE5E-E10140E04643}" type="slidenum">
              <a:rPr lang="en-US" smtClean="0"/>
              <a:t>103</a:t>
            </a:fld>
            <a:endParaRPr lang="en-US" dirty="0"/>
          </a:p>
        </p:txBody>
      </p:sp>
    </p:spTree>
    <p:extLst>
      <p:ext uri="{BB962C8B-B14F-4D97-AF65-F5344CB8AC3E}">
        <p14:creationId xmlns:p14="http://schemas.microsoft.com/office/powerpoint/2010/main" val="19075097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D493D-0336-4EE0-74E4-CC2882830CA2}"/>
              </a:ext>
            </a:extLst>
          </p:cNvPr>
          <p:cNvSpPr>
            <a:spLocks noGrp="1"/>
          </p:cNvSpPr>
          <p:nvPr>
            <p:ph type="title"/>
          </p:nvPr>
        </p:nvSpPr>
        <p:spPr/>
        <p:txBody>
          <a:bodyPr/>
          <a:lstStyle/>
          <a:p>
            <a:r>
              <a:rPr lang="en-GB" dirty="0"/>
              <a:t>Ideation</a:t>
            </a:r>
          </a:p>
        </p:txBody>
      </p:sp>
      <p:sp>
        <p:nvSpPr>
          <p:cNvPr id="3" name="Content Placeholder 2">
            <a:extLst>
              <a:ext uri="{FF2B5EF4-FFF2-40B4-BE49-F238E27FC236}">
                <a16:creationId xmlns:a16="http://schemas.microsoft.com/office/drawing/2014/main" id="{F6DF1ADC-FFD4-B2BE-E80D-E707A01371E5}"/>
              </a:ext>
            </a:extLst>
          </p:cNvPr>
          <p:cNvSpPr>
            <a:spLocks noGrp="1"/>
          </p:cNvSpPr>
          <p:nvPr>
            <p:ph sz="half" idx="1"/>
          </p:nvPr>
        </p:nvSpPr>
        <p:spPr/>
        <p:txBody>
          <a:bodyPr>
            <a:normAutofit/>
          </a:bodyPr>
          <a:lstStyle/>
          <a:p>
            <a:pPr marL="0" indent="0">
              <a:buNone/>
            </a:pPr>
            <a:r>
              <a:rPr lang="en-GB" sz="1800" dirty="0">
                <a:latin typeface="Avenir Next LT Pro" panose="020B0504020202020204" pitchFamily="34" charset="0"/>
              </a:rPr>
              <a:t>We develop an ideation team, which consisted of staff &amp; service it was a team that spanned the experience require in terms of age, experience, gender etc.</a:t>
            </a:r>
          </a:p>
          <a:p>
            <a:pPr marL="0" indent="0">
              <a:buNone/>
            </a:pPr>
            <a:r>
              <a:rPr lang="en-GB" sz="1800" dirty="0">
                <a:latin typeface="Avenir Next LT Pro" panose="020B0504020202020204" pitchFamily="34" charset="0"/>
              </a:rPr>
              <a:t>Prior  to commencing we insured that they understood the current system and what other feedback systems looked like so they could contextualise the process.</a:t>
            </a:r>
          </a:p>
          <a:p>
            <a:pPr marL="0" indent="0">
              <a:buNone/>
            </a:pPr>
            <a:r>
              <a:rPr lang="en-GB" sz="1800" dirty="0">
                <a:latin typeface="Avenir Next LT Pro" panose="020B0504020202020204" pitchFamily="34" charset="0"/>
              </a:rPr>
              <a:t>We used  a whiteboard &amp; Post-It notes to explore ideas and order them using the How-Wow-How matrix</a:t>
            </a:r>
          </a:p>
        </p:txBody>
      </p:sp>
      <p:sp>
        <p:nvSpPr>
          <p:cNvPr id="4" name="Content Placeholder 3">
            <a:extLst>
              <a:ext uri="{FF2B5EF4-FFF2-40B4-BE49-F238E27FC236}">
                <a16:creationId xmlns:a16="http://schemas.microsoft.com/office/drawing/2014/main" id="{7371D16C-9B72-BFC6-B304-1F9CB94518F9}"/>
              </a:ext>
            </a:extLst>
          </p:cNvPr>
          <p:cNvSpPr>
            <a:spLocks noGrp="1"/>
          </p:cNvSpPr>
          <p:nvPr>
            <p:ph sz="half" idx="2"/>
          </p:nvPr>
        </p:nvSpPr>
        <p:spPr/>
        <p:txBody>
          <a:bodyPr>
            <a:normAutofit/>
          </a:bodyPr>
          <a:lstStyle/>
          <a:p>
            <a:pPr marL="0" indent="0">
              <a:buNone/>
            </a:pPr>
            <a:r>
              <a:rPr lang="en-GB" sz="1800" dirty="0">
                <a:latin typeface="Avenir Next LT Pro" panose="020B0504020202020204" pitchFamily="34" charset="0"/>
              </a:rPr>
              <a:t>Outcomes</a:t>
            </a:r>
          </a:p>
          <a:p>
            <a:r>
              <a:rPr lang="en-GB" sz="1800" dirty="0">
                <a:latin typeface="Avenir Next LT Pro" panose="020B0504020202020204" pitchFamily="34" charset="0"/>
              </a:rPr>
              <a:t>Easy access via IT &amp; paper</a:t>
            </a:r>
          </a:p>
          <a:p>
            <a:r>
              <a:rPr lang="en-GB" sz="1800" dirty="0">
                <a:latin typeface="Avenir Next LT Pro" panose="020B0504020202020204" pitchFamily="34" charset="0"/>
              </a:rPr>
              <a:t>Easily availability </a:t>
            </a:r>
          </a:p>
          <a:p>
            <a:r>
              <a:rPr lang="en-GB" sz="1800" dirty="0">
                <a:latin typeface="Avenir Next LT Pro" panose="020B0504020202020204" pitchFamily="34" charset="0"/>
              </a:rPr>
              <a:t>Use of rating scales</a:t>
            </a:r>
          </a:p>
          <a:p>
            <a:r>
              <a:rPr lang="en-GB" sz="1800" dirty="0">
                <a:latin typeface="Avenir Next LT Pro" panose="020B0504020202020204" pitchFamily="34" charset="0"/>
              </a:rPr>
              <a:t>No more than 10 questions</a:t>
            </a:r>
          </a:p>
          <a:p>
            <a:r>
              <a:rPr lang="en-GB" sz="1800" dirty="0">
                <a:latin typeface="Avenir Next LT Pro" panose="020B0504020202020204" pitchFamily="34" charset="0"/>
              </a:rPr>
              <a:t>Ability to give furthermore nuanced information via interview</a:t>
            </a:r>
          </a:p>
          <a:p>
            <a:r>
              <a:rPr lang="en-GB" sz="1800" dirty="0">
                <a:latin typeface="Avenir Next LT Pro" panose="020B0504020202020204" pitchFamily="34" charset="0"/>
              </a:rPr>
              <a:t>Colourful and engaging</a:t>
            </a:r>
          </a:p>
          <a:p>
            <a:r>
              <a:rPr lang="en-GB" sz="1800" dirty="0">
                <a:latin typeface="Avenir Next LT Pro" panose="020B0504020202020204" pitchFamily="34" charset="0"/>
              </a:rPr>
              <a:t>No-jargon</a:t>
            </a:r>
          </a:p>
          <a:p>
            <a:endParaRPr lang="en-GB" dirty="0"/>
          </a:p>
        </p:txBody>
      </p:sp>
      <p:sp>
        <p:nvSpPr>
          <p:cNvPr id="5" name="Date Placeholder 4">
            <a:extLst>
              <a:ext uri="{FF2B5EF4-FFF2-40B4-BE49-F238E27FC236}">
                <a16:creationId xmlns:a16="http://schemas.microsoft.com/office/drawing/2014/main" id="{C6E16C72-4AC5-1C25-0160-99E95287777E}"/>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B3FA97DF-8D76-7FC7-DB3A-F4F23426B794}"/>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1AAAA865-6ABC-6D21-CB7C-31D44A10D7EF}"/>
              </a:ext>
            </a:extLst>
          </p:cNvPr>
          <p:cNvSpPr>
            <a:spLocks noGrp="1"/>
          </p:cNvSpPr>
          <p:nvPr>
            <p:ph type="sldNum" sz="quarter" idx="12"/>
          </p:nvPr>
        </p:nvSpPr>
        <p:spPr/>
        <p:txBody>
          <a:bodyPr/>
          <a:lstStyle/>
          <a:p>
            <a:fld id="{48F63A3B-78C7-47BE-AE5E-E10140E04643}" type="slidenum">
              <a:rPr lang="en-US" smtClean="0"/>
              <a:t>104</a:t>
            </a:fld>
            <a:endParaRPr lang="en-US" dirty="0"/>
          </a:p>
        </p:txBody>
      </p:sp>
    </p:spTree>
    <p:extLst>
      <p:ext uri="{BB962C8B-B14F-4D97-AF65-F5344CB8AC3E}">
        <p14:creationId xmlns:p14="http://schemas.microsoft.com/office/powerpoint/2010/main" val="14987878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B29C6-21A3-F6E6-440F-73D1F78AC03C}"/>
              </a:ext>
            </a:extLst>
          </p:cNvPr>
          <p:cNvSpPr>
            <a:spLocks noGrp="1"/>
          </p:cNvSpPr>
          <p:nvPr>
            <p:ph type="title"/>
          </p:nvPr>
        </p:nvSpPr>
        <p:spPr/>
        <p:txBody>
          <a:bodyPr>
            <a:normAutofit/>
          </a:bodyPr>
          <a:lstStyle/>
          <a:p>
            <a:r>
              <a:rPr lang="en-US" sz="5400" dirty="0">
                <a:solidFill>
                  <a:schemeClr val="accent3"/>
                </a:solidFill>
                <a:latin typeface="Avenir Next LT Pro" panose="020B0504020202020204" pitchFamily="34" charset="0"/>
              </a:rPr>
              <a:t>How-Wow-How Matrix</a:t>
            </a:r>
            <a:endParaRPr lang="en-GB" sz="5400" dirty="0">
              <a:solidFill>
                <a:schemeClr val="accent3"/>
              </a:solidFill>
              <a:latin typeface="Avenir Next LT Pro" panose="020B0504020202020204" pitchFamily="34" charset="0"/>
            </a:endParaRPr>
          </a:p>
        </p:txBody>
      </p:sp>
      <p:sp>
        <p:nvSpPr>
          <p:cNvPr id="6" name="Content Placeholder 5">
            <a:extLst>
              <a:ext uri="{FF2B5EF4-FFF2-40B4-BE49-F238E27FC236}">
                <a16:creationId xmlns:a16="http://schemas.microsoft.com/office/drawing/2014/main" id="{DA5DBFAB-D92A-4854-944D-12E57068DCD2}"/>
              </a:ext>
            </a:extLst>
          </p:cNvPr>
          <p:cNvSpPr>
            <a:spLocks noGrp="1"/>
          </p:cNvSpPr>
          <p:nvPr>
            <p:ph sz="half" idx="1"/>
          </p:nvPr>
        </p:nvSpPr>
        <p:spPr>
          <a:xfrm>
            <a:off x="838200" y="1902689"/>
            <a:ext cx="3016045" cy="4230176"/>
          </a:xfrm>
        </p:spPr>
        <p:txBody>
          <a:bodyPr/>
          <a:lstStyle/>
          <a:p>
            <a:pPr marL="0" indent="0">
              <a:buNone/>
            </a:pPr>
            <a:r>
              <a:rPr lang="en-US" sz="1800" b="0" i="0" dirty="0">
                <a:effectLst/>
                <a:latin typeface="Avenir Next LT Pro" panose="020B0504020202020204" pitchFamily="34" charset="0"/>
              </a:rPr>
              <a:t>Whilst using the ABC Avalanche is very useful in generating ideas, a tool is required to refine and sort these. Some may be fantastic and useable whereas some are awful.</a:t>
            </a:r>
            <a:r>
              <a:rPr lang="en-US" sz="1800" dirty="0">
                <a:latin typeface="Avenir Next LT Pro" panose="020B0504020202020204" pitchFamily="34" charset="0"/>
              </a:rPr>
              <a:t> Like the Idea Matrix, the How- Wow-How Matrix (</a:t>
            </a:r>
            <a:r>
              <a:rPr lang="en-US" sz="1800" dirty="0" err="1">
                <a:latin typeface="Avenir Next LT Pro" panose="020B0504020202020204" pitchFamily="34" charset="0"/>
              </a:rPr>
              <a:t>Byttebier</a:t>
            </a:r>
            <a:r>
              <a:rPr lang="en-US" sz="1800" dirty="0">
                <a:latin typeface="Avenir Next LT Pro" panose="020B0504020202020204" pitchFamily="34" charset="0"/>
              </a:rPr>
              <a:t> &amp; </a:t>
            </a:r>
            <a:r>
              <a:rPr lang="en-US" sz="1800" dirty="0" err="1">
                <a:latin typeface="Avenir Next LT Pro" panose="020B0504020202020204" pitchFamily="34" charset="0"/>
              </a:rPr>
              <a:t>Vullings</a:t>
            </a:r>
            <a:r>
              <a:rPr lang="en-US" sz="1800" dirty="0">
                <a:latin typeface="Avenir Next LT Pro" panose="020B0504020202020204" pitchFamily="34" charset="0"/>
              </a:rPr>
              <a:t>, 2007) helps us select ideas to develop further.</a:t>
            </a:r>
            <a:endParaRPr lang="en-US" sz="1800" b="0" i="0" dirty="0">
              <a:effectLst/>
              <a:latin typeface="Avenir Next LT Pro" panose="020B0504020202020204" pitchFamily="34" charset="0"/>
            </a:endParaRPr>
          </a:p>
          <a:p>
            <a:endParaRPr lang="en-GB" dirty="0"/>
          </a:p>
        </p:txBody>
      </p:sp>
      <p:pic>
        <p:nvPicPr>
          <p:cNvPr id="8" name="Content Placeholder 7">
            <a:extLst>
              <a:ext uri="{FF2B5EF4-FFF2-40B4-BE49-F238E27FC236}">
                <a16:creationId xmlns:a16="http://schemas.microsoft.com/office/drawing/2014/main" id="{5A1B0610-92F2-6A17-2F0D-A19018EA54FF}"/>
              </a:ext>
            </a:extLst>
          </p:cNvPr>
          <p:cNvPicPr>
            <a:picLocks noGrp="1" noChangeAspect="1"/>
          </p:cNvPicPr>
          <p:nvPr>
            <p:ph sz="half" idx="2"/>
          </p:nvPr>
        </p:nvPicPr>
        <p:blipFill>
          <a:blip r:embed="rId2"/>
          <a:stretch>
            <a:fillRect/>
          </a:stretch>
        </p:blipFill>
        <p:spPr>
          <a:xfrm>
            <a:off x="3854245" y="1836617"/>
            <a:ext cx="7647039" cy="3184766"/>
          </a:xfrm>
          <a:prstGeom prst="rect">
            <a:avLst/>
          </a:prstGeom>
        </p:spPr>
      </p:pic>
      <p:sp>
        <p:nvSpPr>
          <p:cNvPr id="2" name="Date Placeholder 1">
            <a:extLst>
              <a:ext uri="{FF2B5EF4-FFF2-40B4-BE49-F238E27FC236}">
                <a16:creationId xmlns:a16="http://schemas.microsoft.com/office/drawing/2014/main" id="{FCF8B2A2-5851-56A7-5B9F-D5B3B9AF5FCF}"/>
              </a:ext>
            </a:extLst>
          </p:cNvPr>
          <p:cNvSpPr>
            <a:spLocks noGrp="1"/>
          </p:cNvSpPr>
          <p:nvPr>
            <p:ph type="dt" sz="half" idx="10"/>
          </p:nvPr>
        </p:nvSpPr>
        <p:spPr/>
        <p:txBody>
          <a:bodyPr/>
          <a:lstStyle/>
          <a:p>
            <a:fld id="{D57D1717-70BC-40DC-83B4-70921E6C90D2}" type="datetime1">
              <a:rPr lang="en-GB" smtClean="0"/>
              <a:t>24/09/2024</a:t>
            </a:fld>
            <a:endParaRPr lang="en-US" dirty="0"/>
          </a:p>
        </p:txBody>
      </p:sp>
      <p:sp>
        <p:nvSpPr>
          <p:cNvPr id="3" name="Footer Placeholder 2">
            <a:extLst>
              <a:ext uri="{FF2B5EF4-FFF2-40B4-BE49-F238E27FC236}">
                <a16:creationId xmlns:a16="http://schemas.microsoft.com/office/drawing/2014/main" id="{52E30819-5D37-BEE1-A1BF-EE655BA276E6}"/>
              </a:ext>
            </a:extLst>
          </p:cNvPr>
          <p:cNvSpPr>
            <a:spLocks noGrp="1"/>
          </p:cNvSpPr>
          <p:nvPr>
            <p:ph type="ftr" sz="quarter" idx="11"/>
          </p:nvPr>
        </p:nvSpPr>
        <p:spPr/>
        <p:txBody>
          <a:bodyPr/>
          <a:lstStyle/>
          <a:p>
            <a:r>
              <a:rPr lang="en-US"/>
              <a:t>Tools &amp; Methods (1984751)</a:t>
            </a:r>
            <a:endParaRPr lang="en-US" dirty="0"/>
          </a:p>
        </p:txBody>
      </p:sp>
      <p:sp>
        <p:nvSpPr>
          <p:cNvPr id="4" name="Slide Number Placeholder 3">
            <a:extLst>
              <a:ext uri="{FF2B5EF4-FFF2-40B4-BE49-F238E27FC236}">
                <a16:creationId xmlns:a16="http://schemas.microsoft.com/office/drawing/2014/main" id="{C59C7324-36A5-DC20-5C74-3974447DE982}"/>
              </a:ext>
            </a:extLst>
          </p:cNvPr>
          <p:cNvSpPr>
            <a:spLocks noGrp="1"/>
          </p:cNvSpPr>
          <p:nvPr>
            <p:ph type="sldNum" sz="quarter" idx="12"/>
          </p:nvPr>
        </p:nvSpPr>
        <p:spPr/>
        <p:txBody>
          <a:bodyPr/>
          <a:lstStyle/>
          <a:p>
            <a:fld id="{48F63A3B-78C7-47BE-AE5E-E10140E04643}" type="slidenum">
              <a:rPr lang="en-US" smtClean="0"/>
              <a:t>105</a:t>
            </a:fld>
            <a:endParaRPr lang="en-US" dirty="0"/>
          </a:p>
        </p:txBody>
      </p:sp>
    </p:spTree>
    <p:extLst>
      <p:ext uri="{BB962C8B-B14F-4D97-AF65-F5344CB8AC3E}">
        <p14:creationId xmlns:p14="http://schemas.microsoft.com/office/powerpoint/2010/main" val="20295886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710E-5C9A-96B5-8227-2D7B3D81D1A9}"/>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Case study 1</a:t>
            </a:r>
          </a:p>
        </p:txBody>
      </p:sp>
      <p:sp>
        <p:nvSpPr>
          <p:cNvPr id="3" name="Content Placeholder 2">
            <a:extLst>
              <a:ext uri="{FF2B5EF4-FFF2-40B4-BE49-F238E27FC236}">
                <a16:creationId xmlns:a16="http://schemas.microsoft.com/office/drawing/2014/main" id="{3F02A416-513D-37B8-88EE-CCCD3AA793FC}"/>
              </a:ext>
            </a:extLst>
          </p:cNvPr>
          <p:cNvSpPr>
            <a:spLocks noGrp="1"/>
          </p:cNvSpPr>
          <p:nvPr>
            <p:ph sz="half" idx="1"/>
          </p:nvPr>
        </p:nvSpPr>
        <p:spPr>
          <a:xfrm>
            <a:off x="838200" y="1825625"/>
            <a:ext cx="5181600" cy="3880231"/>
          </a:xfrm>
        </p:spPr>
        <p:txBody>
          <a:bodyPr>
            <a:normAutofit fontScale="55000" lnSpcReduction="20000"/>
          </a:bodyPr>
          <a:lstStyle/>
          <a:p>
            <a:pPr marL="0" indent="0">
              <a:lnSpc>
                <a:spcPct val="120000"/>
              </a:lnSpc>
              <a:spcAft>
                <a:spcPts val="800"/>
              </a:spcAft>
              <a:buNone/>
            </a:pPr>
            <a:r>
              <a:rPr lang="en-GB" sz="2200" kern="100" dirty="0">
                <a:effectLst/>
                <a:latin typeface="Avenir Next LT Pro" panose="020B0504020202020204" pitchFamily="34" charset="0"/>
                <a:ea typeface="Aptos" panose="020B0004020202020204" pitchFamily="34" charset="0"/>
                <a:cs typeface="Times New Roman" panose="02020603050405020304" pitchFamily="18" charset="0"/>
              </a:rPr>
              <a:t>The study highlighted the outstanding issues with the historic system, it was paper based, overly complex and lengthy and processing time was longer than desired.  This appears to have been discovered through feedback from the refugees, representatives and other stakeholders.  Thinking of this in the context of the Double Diamond Process (Design Council, 2024) it this was the discovery and define stages and allow the Home Office to scope the problem and define its parameters.  The problem was defined in three statements, which allowed the process to move forward to the development stage.</a:t>
            </a:r>
          </a:p>
          <a:p>
            <a:pPr marL="0" indent="0">
              <a:lnSpc>
                <a:spcPct val="120000"/>
              </a:lnSpc>
              <a:buNone/>
            </a:pPr>
            <a:r>
              <a:rPr lang="en-US" sz="2200" dirty="0">
                <a:latin typeface="Avenir Next LT Pro" panose="020B0504020202020204" pitchFamily="34" charset="0"/>
              </a:rPr>
              <a:t>Interestingly, the designer moved mapped what success looked like, this helped in concentrating on the solution.  The designers built on idea that “design thinking brings together what is desirable from a human point of view with what is technologically feasible and economically viable.” (Arnold, 2021).  They looked at several areas in the development phase, research, hypothesis testing and experimentation.  This allowed them to develop and new system which resulted in the delivery of a digital system to replace the problematic paper-based system.  The new system is initially thought superior, but evaluations are on-going to demonstrate this.</a:t>
            </a:r>
          </a:p>
          <a:p>
            <a:pPr marL="0" indent="0">
              <a:buNone/>
            </a:pPr>
            <a:endParaRPr lang="en-GB" dirty="0"/>
          </a:p>
        </p:txBody>
      </p:sp>
      <p:sp>
        <p:nvSpPr>
          <p:cNvPr id="4" name="Content Placeholder 3">
            <a:extLst>
              <a:ext uri="{FF2B5EF4-FFF2-40B4-BE49-F238E27FC236}">
                <a16:creationId xmlns:a16="http://schemas.microsoft.com/office/drawing/2014/main" id="{B2F77489-E43D-F538-5E8F-756B3B12EA45}"/>
              </a:ext>
            </a:extLst>
          </p:cNvPr>
          <p:cNvSpPr>
            <a:spLocks noGrp="1"/>
          </p:cNvSpPr>
          <p:nvPr>
            <p:ph sz="half" idx="2"/>
          </p:nvPr>
        </p:nvSpPr>
        <p:spPr>
          <a:xfrm>
            <a:off x="6172200" y="3364992"/>
            <a:ext cx="5181600" cy="2276856"/>
          </a:xfrm>
        </p:spPr>
        <p:txBody>
          <a:bodyPr>
            <a:noAutofit/>
          </a:bodyPr>
          <a:lstStyle/>
          <a:p>
            <a:pPr marL="0" indent="0">
              <a:lnSpc>
                <a:spcPct val="100000"/>
              </a:lnSpc>
              <a:buNone/>
            </a:pPr>
            <a:r>
              <a:rPr lang="en-GB" sz="1200" dirty="0">
                <a:latin typeface="Avenir Next LT Pro" panose="020B0504020202020204" pitchFamily="34" charset="0"/>
              </a:rPr>
              <a:t>This case was of special interest to me as  it was in an area related to my work, it also discussed tools used by the Home Office’s own design team using IDEO’s definition of Design Thinking i.e. “</a:t>
            </a:r>
            <a:r>
              <a:rPr lang="en-US" sz="1200" b="0" i="0" dirty="0">
                <a:solidFill>
                  <a:srgbClr val="2A2623"/>
                </a:solidFill>
                <a:effectLst/>
                <a:latin typeface="Avenir Next LT Pro" panose="020B0504020202020204" pitchFamily="34" charset="0"/>
              </a:rPr>
              <a:t>Design thinking brings together what is desirable from a human point of view with what is technologically feasible and economically viable.” (IDEO, 2024).</a:t>
            </a:r>
          </a:p>
          <a:p>
            <a:pPr marL="0" indent="0" algn="l">
              <a:lnSpc>
                <a:spcPct val="100000"/>
              </a:lnSpc>
              <a:buNone/>
            </a:pPr>
            <a:r>
              <a:rPr lang="en-US" sz="1200" dirty="0">
                <a:latin typeface="Avenir Next LT Pro" panose="020B0504020202020204" pitchFamily="34" charset="0"/>
              </a:rPr>
              <a:t>The team used a  used a combination of research and hypothesis-led, rapid experimentation​, which allowed them to discard some ideas and iterate others, this allowed them to develop solutions with their partners.  The benefits of using this design process, is that it structured and repeatable, which allows evaluation and demonstrates a transparent system.</a:t>
            </a:r>
          </a:p>
        </p:txBody>
      </p:sp>
      <p:sp>
        <p:nvSpPr>
          <p:cNvPr id="5" name="Date Placeholder 4">
            <a:extLst>
              <a:ext uri="{FF2B5EF4-FFF2-40B4-BE49-F238E27FC236}">
                <a16:creationId xmlns:a16="http://schemas.microsoft.com/office/drawing/2014/main" id="{5103E5E3-3937-6449-79ED-604B8F6E7105}"/>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174B9AC3-6097-3F69-D7AF-D9FB67EB5907}"/>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C6B8E46C-0CA1-9978-1C7F-515F882B6561}"/>
              </a:ext>
            </a:extLst>
          </p:cNvPr>
          <p:cNvSpPr>
            <a:spLocks noGrp="1"/>
          </p:cNvSpPr>
          <p:nvPr>
            <p:ph type="sldNum" sz="quarter" idx="12"/>
          </p:nvPr>
        </p:nvSpPr>
        <p:spPr/>
        <p:txBody>
          <a:bodyPr/>
          <a:lstStyle/>
          <a:p>
            <a:fld id="{48F63A3B-78C7-47BE-AE5E-E10140E04643}" type="slidenum">
              <a:rPr lang="en-US" smtClean="0"/>
              <a:t>106</a:t>
            </a:fld>
            <a:endParaRPr lang="en-US" dirty="0"/>
          </a:p>
        </p:txBody>
      </p:sp>
      <p:pic>
        <p:nvPicPr>
          <p:cNvPr id="8" name="Picture 7">
            <a:extLst>
              <a:ext uri="{FF2B5EF4-FFF2-40B4-BE49-F238E27FC236}">
                <a16:creationId xmlns:a16="http://schemas.microsoft.com/office/drawing/2014/main" id="{E92E904B-63F5-1676-BCED-D42B3ABD9EA5}"/>
              </a:ext>
            </a:extLst>
          </p:cNvPr>
          <p:cNvPicPr>
            <a:picLocks noChangeAspect="1"/>
          </p:cNvPicPr>
          <p:nvPr/>
        </p:nvPicPr>
        <p:blipFill>
          <a:blip r:embed="rId3"/>
          <a:stretch>
            <a:fillRect/>
          </a:stretch>
        </p:blipFill>
        <p:spPr>
          <a:xfrm>
            <a:off x="7000875" y="1690688"/>
            <a:ext cx="2952750" cy="1552575"/>
          </a:xfrm>
          <a:prstGeom prst="rect">
            <a:avLst/>
          </a:prstGeom>
        </p:spPr>
      </p:pic>
    </p:spTree>
    <p:extLst>
      <p:ext uri="{BB962C8B-B14F-4D97-AF65-F5344CB8AC3E}">
        <p14:creationId xmlns:p14="http://schemas.microsoft.com/office/powerpoint/2010/main" val="33004635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008A-56E8-A8D8-D1D2-7D85AD02CAB8}"/>
              </a:ext>
            </a:extLst>
          </p:cNvPr>
          <p:cNvSpPr>
            <a:spLocks noGrp="1"/>
          </p:cNvSpPr>
          <p:nvPr>
            <p:ph type="title"/>
          </p:nvPr>
        </p:nvSpPr>
        <p:spPr/>
        <p:txBody>
          <a:bodyPr anchor="ctr">
            <a:normAutofit/>
          </a:bodyPr>
          <a:lstStyle/>
          <a:p>
            <a:r>
              <a:rPr lang="en-GB" sz="5400" dirty="0">
                <a:solidFill>
                  <a:schemeClr val="accent3"/>
                </a:solidFill>
                <a:latin typeface="Avenir Next LT Pro" panose="020B0504020202020204" pitchFamily="34" charset="0"/>
              </a:rPr>
              <a:t>Case study 2</a:t>
            </a:r>
          </a:p>
        </p:txBody>
      </p:sp>
      <p:sp>
        <p:nvSpPr>
          <p:cNvPr id="10" name="Content Placeholder 9">
            <a:extLst>
              <a:ext uri="{FF2B5EF4-FFF2-40B4-BE49-F238E27FC236}">
                <a16:creationId xmlns:a16="http://schemas.microsoft.com/office/drawing/2014/main" id="{18EEAAEA-A6FE-F161-20DF-61B5C2D3B2BE}"/>
              </a:ext>
            </a:extLst>
          </p:cNvPr>
          <p:cNvSpPr>
            <a:spLocks noGrp="1"/>
          </p:cNvSpPr>
          <p:nvPr>
            <p:ph sz="half" idx="1"/>
          </p:nvPr>
        </p:nvSpPr>
        <p:spPr>
          <a:xfrm>
            <a:off x="4245429" y="1690689"/>
            <a:ext cx="7333861" cy="4140944"/>
          </a:xfrm>
        </p:spPr>
        <p:txBody>
          <a:bodyPr>
            <a:normAutofit/>
          </a:bodyPr>
          <a:lstStyle/>
          <a:p>
            <a:pPr marL="0" indent="0">
              <a:buNone/>
            </a:pPr>
            <a:r>
              <a:rPr lang="en-GB" sz="1200" dirty="0">
                <a:latin typeface="Avenir Next LT Pro" panose="020B0504020202020204" pitchFamily="34" charset="0"/>
              </a:rPr>
              <a:t>In researching service design, I happened upon a short YouTube video (Morales, 2017) which very succinctly describes the  use of service design on two coffee shops.  One uses service design and the other doesn’t (or partly).  </a:t>
            </a:r>
          </a:p>
          <a:p>
            <a:pPr marL="0" indent="0">
              <a:buNone/>
            </a:pPr>
            <a:r>
              <a:rPr lang="en-GB" sz="1200" dirty="0">
                <a:latin typeface="Avenir Next LT Pro" panose="020B0504020202020204" pitchFamily="34" charset="0"/>
              </a:rPr>
              <a:t>Initially, both develop a mobile app, although the one using service design theory, engages with their customers, asking them what they would like to see in an app.  The video quotes Marc </a:t>
            </a:r>
            <a:r>
              <a:rPr lang="en-GB" sz="1200" dirty="0" err="1">
                <a:latin typeface="Avenir Next LT Pro" panose="020B0504020202020204" pitchFamily="34" charset="0"/>
              </a:rPr>
              <a:t>Fonteijn</a:t>
            </a:r>
            <a:r>
              <a:rPr lang="en-GB" sz="1200" dirty="0">
                <a:latin typeface="Avenir Next LT Pro" panose="020B0504020202020204" pitchFamily="34" charset="0"/>
              </a:rPr>
              <a:t>, who says “ Service design is why someone goes into coffee shop A instead of coffee shop B”.  It talks about what the customers wanted, were incorporated into the app (mobile &amp; tablet) and payment system as being the front stage , and the digital framework making it happen being the backstage.  </a:t>
            </a:r>
          </a:p>
          <a:p>
            <a:pPr marL="0" indent="0">
              <a:buNone/>
            </a:pPr>
            <a:r>
              <a:rPr lang="en-GB" sz="1200" dirty="0">
                <a:latin typeface="Avenir Next LT Pro" panose="020B0504020202020204" pitchFamily="34" charset="0"/>
              </a:rPr>
              <a:t>The final part of the video for me was the most interesting, it gave three fidelities that are required to make better services.</a:t>
            </a:r>
          </a:p>
          <a:p>
            <a:pPr lvl="1">
              <a:buFont typeface="+mj-lt"/>
              <a:buAutoNum type="arabicPeriod"/>
            </a:pPr>
            <a:r>
              <a:rPr lang="en-US" sz="1200" dirty="0">
                <a:latin typeface="Avenir Next LT Pro" panose="020B0504020202020204" pitchFamily="34" charset="0"/>
              </a:rPr>
              <a:t>Put the customer at the </a:t>
            </a:r>
            <a:r>
              <a:rPr lang="en-US" sz="1200" dirty="0" err="1">
                <a:latin typeface="Avenir Next LT Pro" panose="020B0504020202020204" pitchFamily="34" charset="0"/>
              </a:rPr>
              <a:t>centre</a:t>
            </a:r>
            <a:r>
              <a:rPr lang="en-US" sz="1200" dirty="0">
                <a:latin typeface="Avenir Next LT Pro" panose="020B0504020202020204" pitchFamily="34" charset="0"/>
              </a:rPr>
              <a:t> of the process</a:t>
            </a:r>
          </a:p>
          <a:p>
            <a:pPr lvl="1">
              <a:buFont typeface="+mj-lt"/>
              <a:buAutoNum type="arabicPeriod"/>
            </a:pPr>
            <a:r>
              <a:rPr lang="en-US" sz="1200" dirty="0">
                <a:latin typeface="Avenir Next LT Pro" panose="020B0504020202020204" pitchFamily="34" charset="0"/>
              </a:rPr>
              <a:t>Co-produce with stakeholders to ensure that the service is deliverable.</a:t>
            </a:r>
          </a:p>
          <a:p>
            <a:pPr lvl="1">
              <a:buFont typeface="+mj-lt"/>
              <a:buAutoNum type="arabicPeriod"/>
            </a:pPr>
            <a:r>
              <a:rPr lang="en-US" sz="1200" dirty="0">
                <a:latin typeface="Avenir Next LT Pro" panose="020B0504020202020204" pitchFamily="34" charset="0"/>
              </a:rPr>
              <a:t>Building interdependent and interrelated systems which  connect with people emotionally.</a:t>
            </a:r>
            <a:endParaRPr lang="en-GB" sz="1200" dirty="0">
              <a:latin typeface="Avenir Next LT Pro" panose="020B0504020202020204" pitchFamily="34" charset="0"/>
            </a:endParaRPr>
          </a:p>
          <a:p>
            <a:pPr marL="0" indent="0">
              <a:buNone/>
            </a:pPr>
            <a:r>
              <a:rPr lang="en-GB" sz="1200" dirty="0">
                <a:latin typeface="Avenir Next LT Pro" panose="020B0504020202020204" pitchFamily="34" charset="0"/>
              </a:rPr>
              <a:t>I feel that these could be further distil down, to the made takeaway of the video i.e. services should be service user centric.  It is only when services are design from customer level up, do they succeed and develop in the longer term.  The final quote within the video, again from Marc </a:t>
            </a:r>
            <a:r>
              <a:rPr lang="en-GB" sz="1200" dirty="0" err="1">
                <a:latin typeface="Avenir Next LT Pro" panose="020B0504020202020204" pitchFamily="34" charset="0"/>
              </a:rPr>
              <a:t>Fonteijn</a:t>
            </a:r>
            <a:r>
              <a:rPr lang="en-GB" sz="1200" dirty="0">
                <a:latin typeface="Avenir Next LT Pro" panose="020B0504020202020204" pitchFamily="34" charset="0"/>
              </a:rPr>
              <a:t> “ service design…is the reason customers keep coming back and they tell their friends about it”</a:t>
            </a:r>
          </a:p>
          <a:p>
            <a:pPr marL="0" indent="0">
              <a:buNone/>
            </a:pPr>
            <a:r>
              <a:rPr lang="en-GB" sz="1200" dirty="0">
                <a:latin typeface="Avenir Next LT Pro" panose="020B0504020202020204" pitchFamily="34" charset="0"/>
              </a:rPr>
              <a:t>Whilst the video was only 3 or so minutes, it was for me an excellent case for the need for service design in developing services, whether it be a coffee shop or in my case a feedback system for those using a housing support service.</a:t>
            </a:r>
            <a:endParaRPr lang="en-US" sz="1200" dirty="0">
              <a:latin typeface="Avenir Next LT Pro" panose="020B0504020202020204" pitchFamily="34" charset="0"/>
            </a:endParaRPr>
          </a:p>
        </p:txBody>
      </p:sp>
      <p:pic>
        <p:nvPicPr>
          <p:cNvPr id="9" name="Content Placeholder 8" descr="A cartoon of a person selling coffee&#10;&#10;Description automatically generated">
            <a:extLst>
              <a:ext uri="{FF2B5EF4-FFF2-40B4-BE49-F238E27FC236}">
                <a16:creationId xmlns:a16="http://schemas.microsoft.com/office/drawing/2014/main" id="{D8D56CA5-3C74-D8DC-998A-45BE570CE13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300283" y="2175880"/>
            <a:ext cx="2281117" cy="2944287"/>
          </a:xfrm>
          <a:prstGeom prst="rect">
            <a:avLst/>
          </a:prstGeom>
          <a:noFill/>
        </p:spPr>
      </p:pic>
      <p:sp>
        <p:nvSpPr>
          <p:cNvPr id="5" name="Date Placeholder 4">
            <a:extLst>
              <a:ext uri="{FF2B5EF4-FFF2-40B4-BE49-F238E27FC236}">
                <a16:creationId xmlns:a16="http://schemas.microsoft.com/office/drawing/2014/main" id="{D7773885-ECA4-9B24-8C02-A0CCB12BDB5A}"/>
              </a:ext>
            </a:extLst>
          </p:cNvPr>
          <p:cNvSpPr>
            <a:spLocks noGrp="1"/>
          </p:cNvSpPr>
          <p:nvPr>
            <p:ph type="dt" sz="half" idx="10"/>
          </p:nvPr>
        </p:nvSpPr>
        <p:spPr/>
        <p:txBody>
          <a:bodyPr anchor="ctr">
            <a:normAutofit/>
          </a:bodyPr>
          <a:lstStyle/>
          <a:p>
            <a:pPr>
              <a:spcAft>
                <a:spcPts val="600"/>
              </a:spcAft>
            </a:pPr>
            <a:fld id="{610E0AD9-2768-4026-BE8C-8CF85A351AE4}" type="datetime1">
              <a:rPr lang="en-GB" smtClean="0"/>
              <a:pPr>
                <a:spcAft>
                  <a:spcPts val="600"/>
                </a:spcAft>
              </a:pPr>
              <a:t>24/09/2024</a:t>
            </a:fld>
            <a:endParaRPr lang="en-US"/>
          </a:p>
        </p:txBody>
      </p:sp>
      <p:sp>
        <p:nvSpPr>
          <p:cNvPr id="6" name="Footer Placeholder 5">
            <a:extLst>
              <a:ext uri="{FF2B5EF4-FFF2-40B4-BE49-F238E27FC236}">
                <a16:creationId xmlns:a16="http://schemas.microsoft.com/office/drawing/2014/main" id="{3FBF4452-7EB9-604C-081C-FD09D65815D9}"/>
              </a:ext>
            </a:extLst>
          </p:cNvPr>
          <p:cNvSpPr>
            <a:spLocks noGrp="1"/>
          </p:cNvSpPr>
          <p:nvPr>
            <p:ph type="ftr" sz="quarter" idx="11"/>
          </p:nvPr>
        </p:nvSpPr>
        <p:spPr/>
        <p:txBody>
          <a:bodyPr anchor="ctr">
            <a:normAutofit/>
          </a:bodyPr>
          <a:lstStyle/>
          <a:p>
            <a:pPr>
              <a:spcAft>
                <a:spcPts val="600"/>
              </a:spcAft>
            </a:pPr>
            <a:r>
              <a:rPr lang="en-US"/>
              <a:t>Tools &amp; Methods (1984751)</a:t>
            </a:r>
          </a:p>
        </p:txBody>
      </p:sp>
      <p:sp>
        <p:nvSpPr>
          <p:cNvPr id="7" name="Slide Number Placeholder 6">
            <a:extLst>
              <a:ext uri="{FF2B5EF4-FFF2-40B4-BE49-F238E27FC236}">
                <a16:creationId xmlns:a16="http://schemas.microsoft.com/office/drawing/2014/main" id="{81662041-5624-A45D-332F-CD49620C32ED}"/>
              </a:ext>
            </a:extLst>
          </p:cNvPr>
          <p:cNvSpPr>
            <a:spLocks noGrp="1"/>
          </p:cNvSpPr>
          <p:nvPr>
            <p:ph type="sldNum" sz="quarter" idx="12"/>
          </p:nvPr>
        </p:nvSpPr>
        <p:spPr/>
        <p:txBody>
          <a:bodyPr anchor="ctr">
            <a:normAutofit/>
          </a:bodyPr>
          <a:lstStyle/>
          <a:p>
            <a:pPr>
              <a:spcAft>
                <a:spcPts val="600"/>
              </a:spcAft>
            </a:pPr>
            <a:fld id="{48F63A3B-78C7-47BE-AE5E-E10140E04643}" type="slidenum">
              <a:rPr lang="en-US" smtClean="0"/>
              <a:pPr>
                <a:spcAft>
                  <a:spcPts val="600"/>
                </a:spcAft>
              </a:pPr>
              <a:t>107</a:t>
            </a:fld>
            <a:endParaRPr lang="en-US"/>
          </a:p>
        </p:txBody>
      </p:sp>
    </p:spTree>
    <p:extLst>
      <p:ext uri="{BB962C8B-B14F-4D97-AF65-F5344CB8AC3E}">
        <p14:creationId xmlns:p14="http://schemas.microsoft.com/office/powerpoint/2010/main" val="36788576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E751-5F6F-0238-6B2A-56419A6C19B6}"/>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Case study 3</a:t>
            </a:r>
            <a:endParaRPr lang="en-GB" sz="5400" dirty="0"/>
          </a:p>
        </p:txBody>
      </p:sp>
      <p:sp>
        <p:nvSpPr>
          <p:cNvPr id="3" name="Content Placeholder 2">
            <a:extLst>
              <a:ext uri="{FF2B5EF4-FFF2-40B4-BE49-F238E27FC236}">
                <a16:creationId xmlns:a16="http://schemas.microsoft.com/office/drawing/2014/main" id="{6664867F-8B65-63AE-55E8-709307119B18}"/>
              </a:ext>
            </a:extLst>
          </p:cNvPr>
          <p:cNvSpPr>
            <a:spLocks noGrp="1"/>
          </p:cNvSpPr>
          <p:nvPr>
            <p:ph sz="half" idx="1"/>
          </p:nvPr>
        </p:nvSpPr>
        <p:spPr/>
        <p:txBody>
          <a:bodyPr>
            <a:normAutofit/>
          </a:bodyPr>
          <a:lstStyle/>
          <a:p>
            <a:pPr marL="0" indent="0">
              <a:buNone/>
            </a:pPr>
            <a:r>
              <a:rPr lang="en-GB" sz="1200" dirty="0">
                <a:latin typeface="Avenir Next LT Pro" panose="020B0504020202020204" pitchFamily="34" charset="0"/>
              </a:rPr>
              <a:t>The final case study I have looked at was called Redesigning The Future of Public Transport (</a:t>
            </a:r>
            <a:r>
              <a:rPr lang="en-GB" sz="1200" dirty="0" err="1">
                <a:latin typeface="Avenir Next LT Pro" panose="020B0504020202020204" pitchFamily="34" charset="0"/>
              </a:rPr>
              <a:t>Pybus</a:t>
            </a:r>
            <a:r>
              <a:rPr lang="en-GB" sz="1200" dirty="0">
                <a:latin typeface="Avenir Next LT Pro" panose="020B0504020202020204" pitchFamily="34" charset="0"/>
              </a:rPr>
              <a:t>, 2021). It was a large-scale programme to create a payment and ticketing system for the city (not actually identified).  What impressed me about the service design was the amount of work that was carried out in the discovery stage which took 9 weeks, review existing systems and carrying out workshops.  These workshops used many of the tools discussed within the learning labs  such as personas, affinity mapping, journey mapping and service blue printing.</a:t>
            </a:r>
          </a:p>
          <a:p>
            <a:pPr marL="0" indent="0">
              <a:buNone/>
            </a:pPr>
            <a:r>
              <a:rPr lang="en-GB" sz="1200" dirty="0">
                <a:latin typeface="Avenir Next LT Pro" panose="020B0504020202020204" pitchFamily="34" charset="0"/>
              </a:rPr>
              <a:t>As well as these known tools there were several that were known to me </a:t>
            </a:r>
            <a:r>
              <a:rPr lang="en-GB" sz="1200" dirty="0" err="1">
                <a:latin typeface="Avenir Next LT Pro" panose="020B0504020202020204" pitchFamily="34" charset="0"/>
              </a:rPr>
              <a:t>outwith</a:t>
            </a:r>
            <a:r>
              <a:rPr lang="en-GB" sz="1200" dirty="0">
                <a:latin typeface="Avenir Next LT Pro" panose="020B0504020202020204" pitchFamily="34" charset="0"/>
              </a:rPr>
              <a:t> the learning labs e.g. eco-system &amp; stakeholder mapping.</a:t>
            </a:r>
          </a:p>
          <a:p>
            <a:pPr marL="0" indent="0">
              <a:buNone/>
            </a:pPr>
            <a:r>
              <a:rPr lang="en-GB" sz="1200" dirty="0">
                <a:latin typeface="Avenir Next LT Pro" panose="020B0504020202020204" pitchFamily="34" charset="0"/>
              </a:rPr>
              <a:t>One interesting part for me was the way that the article demonstrated the  end-to-end nature of the work and the scale of work.  There were 18 personas which were used to better understand the travellers, their wants and needs and helps the designers empathises with the travellers.  This for me demonstrates that travellers are at the heart of process.</a:t>
            </a:r>
            <a:br>
              <a:rPr lang="en-GB" sz="1200" dirty="0">
                <a:latin typeface="Avenir Next LT Pro" panose="020B0504020202020204" pitchFamily="34" charset="0"/>
              </a:rPr>
            </a:br>
            <a:br>
              <a:rPr lang="en-GB" sz="1200" dirty="0">
                <a:latin typeface="Avenir Next LT Pro" panose="020B0504020202020204" pitchFamily="34" charset="0"/>
              </a:rPr>
            </a:br>
            <a:r>
              <a:rPr lang="en-GB" sz="1200" dirty="0">
                <a:latin typeface="Avenir Next LT Pro" panose="020B0504020202020204" pitchFamily="34" charset="0"/>
              </a:rPr>
              <a:t>Another interesting area was the flexibility of thought, there was a willingness to admit that initial ideas and thoughts were not valid and the this was demonstrated by having looking at a Plan B and focusing more on the journey of the customer .</a:t>
            </a:r>
          </a:p>
        </p:txBody>
      </p:sp>
      <p:sp>
        <p:nvSpPr>
          <p:cNvPr id="4" name="Content Placeholder 3">
            <a:extLst>
              <a:ext uri="{FF2B5EF4-FFF2-40B4-BE49-F238E27FC236}">
                <a16:creationId xmlns:a16="http://schemas.microsoft.com/office/drawing/2014/main" id="{CB237363-9E7B-7F16-7319-D1801B77E381}"/>
              </a:ext>
            </a:extLst>
          </p:cNvPr>
          <p:cNvSpPr>
            <a:spLocks noGrp="1"/>
          </p:cNvSpPr>
          <p:nvPr>
            <p:ph sz="half" idx="2"/>
          </p:nvPr>
        </p:nvSpPr>
        <p:spPr>
          <a:xfrm>
            <a:off x="6056376" y="3995928"/>
            <a:ext cx="5181600" cy="1719072"/>
          </a:xfrm>
        </p:spPr>
        <p:txBody>
          <a:bodyPr>
            <a:normAutofit/>
          </a:bodyPr>
          <a:lstStyle/>
          <a:p>
            <a:pPr marL="0" indent="0">
              <a:buNone/>
            </a:pPr>
            <a:r>
              <a:rPr lang="en-GB" sz="1200" dirty="0">
                <a:latin typeface="Avenir Next LT Pro" panose="020B0504020202020204" pitchFamily="34" charset="0"/>
              </a:rPr>
              <a:t>The  end of the process was a presentation to the customer based on a service blueprint.  With such a complex and interconnected blueprint there was a concern that it was too big to present and useable, so it was transferred to PowerPoint for ease of understanding.</a:t>
            </a:r>
          </a:p>
          <a:p>
            <a:pPr marL="0" indent="0">
              <a:buNone/>
            </a:pPr>
            <a:r>
              <a:rPr lang="en-GB" sz="1200" dirty="0">
                <a:latin typeface="Avenir Next LT Pro" panose="020B0504020202020204" pitchFamily="34" charset="0"/>
              </a:rPr>
              <a:t>My main learning from this was  the need to use the tools available pragmatically, trusting the process and understanding that in many ways the customer is always right.  Whilst we cannot  meet every expectation  of the customer, placing them at the centre of the process will get an outcome and service that works more effectively.</a:t>
            </a:r>
          </a:p>
        </p:txBody>
      </p:sp>
      <p:sp>
        <p:nvSpPr>
          <p:cNvPr id="5" name="Date Placeholder 4">
            <a:extLst>
              <a:ext uri="{FF2B5EF4-FFF2-40B4-BE49-F238E27FC236}">
                <a16:creationId xmlns:a16="http://schemas.microsoft.com/office/drawing/2014/main" id="{A027E3DC-F918-7A3D-4694-04B85A08D2AF}"/>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88EC1DB8-7E6E-5037-CB30-1B710A7805E0}"/>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45E230FD-476B-5FC6-DE15-7E30093C530A}"/>
              </a:ext>
            </a:extLst>
          </p:cNvPr>
          <p:cNvSpPr>
            <a:spLocks noGrp="1"/>
          </p:cNvSpPr>
          <p:nvPr>
            <p:ph type="sldNum" sz="quarter" idx="12"/>
          </p:nvPr>
        </p:nvSpPr>
        <p:spPr/>
        <p:txBody>
          <a:bodyPr/>
          <a:lstStyle/>
          <a:p>
            <a:fld id="{48F63A3B-78C7-47BE-AE5E-E10140E04643}" type="slidenum">
              <a:rPr lang="en-US" smtClean="0"/>
              <a:t>108</a:t>
            </a:fld>
            <a:endParaRPr lang="en-US" dirty="0"/>
          </a:p>
        </p:txBody>
      </p:sp>
      <p:pic>
        <p:nvPicPr>
          <p:cNvPr id="9" name="Picture 8">
            <a:extLst>
              <a:ext uri="{FF2B5EF4-FFF2-40B4-BE49-F238E27FC236}">
                <a16:creationId xmlns:a16="http://schemas.microsoft.com/office/drawing/2014/main" id="{30CBDF48-4DF7-8730-5E31-AC6D0FEC15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547" y="2117656"/>
            <a:ext cx="4918429" cy="1451304"/>
          </a:xfrm>
          <a:prstGeom prst="rect">
            <a:avLst/>
          </a:prstGeom>
        </p:spPr>
      </p:pic>
    </p:spTree>
    <p:extLst>
      <p:ext uri="{BB962C8B-B14F-4D97-AF65-F5344CB8AC3E}">
        <p14:creationId xmlns:p14="http://schemas.microsoft.com/office/powerpoint/2010/main" val="34884599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AA8A-7822-FDF8-8F78-78ED2C39C4E9}"/>
              </a:ext>
            </a:extLst>
          </p:cNvPr>
          <p:cNvSpPr>
            <a:spLocks noGrp="1"/>
          </p:cNvSpPr>
          <p:nvPr>
            <p:ph type="title"/>
          </p:nvPr>
        </p:nvSpPr>
        <p:spPr/>
        <p:txBody>
          <a:bodyPr>
            <a:normAutofit/>
          </a:bodyPr>
          <a:lstStyle/>
          <a:p>
            <a:r>
              <a:rPr lang="en-GB" sz="5400" dirty="0">
                <a:solidFill>
                  <a:schemeClr val="accent3"/>
                </a:solidFill>
              </a:rPr>
              <a:t>Conclusion</a:t>
            </a:r>
          </a:p>
        </p:txBody>
      </p:sp>
      <p:sp>
        <p:nvSpPr>
          <p:cNvPr id="3" name="Content Placeholder 2">
            <a:extLst>
              <a:ext uri="{FF2B5EF4-FFF2-40B4-BE49-F238E27FC236}">
                <a16:creationId xmlns:a16="http://schemas.microsoft.com/office/drawing/2014/main" id="{284DFC50-219F-B964-6B6E-D6BF6590EF2B}"/>
              </a:ext>
            </a:extLst>
          </p:cNvPr>
          <p:cNvSpPr>
            <a:spLocks noGrp="1"/>
          </p:cNvSpPr>
          <p:nvPr>
            <p:ph sz="half" idx="1"/>
          </p:nvPr>
        </p:nvSpPr>
        <p:spPr/>
        <p:txBody>
          <a:bodyPr>
            <a:normAutofit/>
          </a:bodyPr>
          <a:lstStyle/>
          <a:p>
            <a:pPr marL="0" indent="0">
              <a:buNone/>
            </a:pPr>
            <a:r>
              <a:rPr lang="en-GB" sz="1600" dirty="0">
                <a:latin typeface="Avenir Next LT Pro" panose="020B0504020202020204" pitchFamily="34" charset="0"/>
              </a:rPr>
              <a:t>The assignment has been illuminating for me, at the core of the learning labs and reading is the ability to use service design as a means to transform services through changing the user experience.  The learning for me has been that the tools discussed (and others) can be used to make services better and more in touch with the service user.  It can demonstrate how we reached decisions which means accountability and the ability to review and change in a systematic and structured way.</a:t>
            </a:r>
          </a:p>
          <a:p>
            <a:pPr marL="0" indent="0">
              <a:buNone/>
            </a:pPr>
            <a:r>
              <a:rPr lang="en-GB" sz="1600" dirty="0">
                <a:latin typeface="Avenir Next LT Pro" panose="020B0504020202020204" pitchFamily="34" charset="0"/>
              </a:rPr>
              <a:t>I</a:t>
            </a:r>
            <a:r>
              <a:rPr lang="en-US" sz="1600" dirty="0">
                <a:latin typeface="Avenir Next LT Pro" panose="020B0504020202020204" pitchFamily="34" charset="0"/>
              </a:rPr>
              <a:t>The output od the project was the development of a new service user feedback form which more accurately captures service user feedback.</a:t>
            </a:r>
          </a:p>
          <a:p>
            <a:pPr marL="0" indent="0">
              <a:buNone/>
            </a:pPr>
            <a:r>
              <a:rPr lang="en-US" sz="1600" dirty="0">
                <a:latin typeface="Avenir Next LT Pro" panose="020B0504020202020204" pitchFamily="34" charset="0"/>
              </a:rPr>
              <a:t>The number of service users who have completed the form has increased and the information gathered.  Our outcomes are yet to be accurately accessed as we are collating information and developing action plans on a quarterly basis.</a:t>
            </a:r>
          </a:p>
          <a:p>
            <a:pPr marL="0" indent="0">
              <a:buNone/>
            </a:pPr>
            <a:endParaRPr lang="en-GB" sz="1600" dirty="0">
              <a:latin typeface="Avenir Next LT Pro" panose="020B0504020202020204" pitchFamily="34" charset="0"/>
            </a:endParaRPr>
          </a:p>
        </p:txBody>
      </p:sp>
      <p:sp>
        <p:nvSpPr>
          <p:cNvPr id="9" name="Content Placeholder 8">
            <a:extLst>
              <a:ext uri="{FF2B5EF4-FFF2-40B4-BE49-F238E27FC236}">
                <a16:creationId xmlns:a16="http://schemas.microsoft.com/office/drawing/2014/main" id="{79E30A6F-DE1A-E088-9D76-10418D8915F0}"/>
              </a:ext>
            </a:extLst>
          </p:cNvPr>
          <p:cNvSpPr>
            <a:spLocks noGrp="1"/>
          </p:cNvSpPr>
          <p:nvPr>
            <p:ph sz="half" idx="2"/>
          </p:nvPr>
        </p:nvSpPr>
        <p:spPr>
          <a:xfrm>
            <a:off x="6172200" y="3429000"/>
            <a:ext cx="5181600" cy="2625725"/>
          </a:xfrm>
        </p:spPr>
        <p:txBody>
          <a:bodyPr>
            <a:normAutofit/>
          </a:bodyPr>
          <a:lstStyle/>
          <a:p>
            <a:pPr marL="0" indent="0">
              <a:buNone/>
            </a:pPr>
            <a:r>
              <a:rPr lang="en-US" sz="1600" dirty="0">
                <a:latin typeface="Avenir Next LT Pro" panose="020B0504020202020204" pitchFamily="34" charset="0"/>
              </a:rPr>
              <a:t>It is hoped that more useful information will allow us to maintain and develop better services.</a:t>
            </a:r>
          </a:p>
          <a:p>
            <a:pPr marL="0" indent="0">
              <a:buNone/>
            </a:pPr>
            <a:r>
              <a:rPr lang="en-GB" sz="1600" dirty="0">
                <a:latin typeface="Avenir Next LT Pro" panose="020B0504020202020204" pitchFamily="34" charset="0"/>
              </a:rPr>
              <a:t>We required by our regulatory body to collect service user feedback, but this needs to be a meaningful.  Given the nature of and the changes within the service user, cohort we known that we need to change our methods of feedback regularly to encourage on-going participation. We will rerun this process in a year’s time, to ensure there isa freshness to the feedback process.</a:t>
            </a:r>
          </a:p>
          <a:p>
            <a:endParaRPr lang="en-GB" dirty="0"/>
          </a:p>
        </p:txBody>
      </p:sp>
      <p:sp>
        <p:nvSpPr>
          <p:cNvPr id="5" name="Date Placeholder 4">
            <a:extLst>
              <a:ext uri="{FF2B5EF4-FFF2-40B4-BE49-F238E27FC236}">
                <a16:creationId xmlns:a16="http://schemas.microsoft.com/office/drawing/2014/main" id="{8743DEDF-7D5A-F719-58EB-917FAFF27B35}"/>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2602C5D0-A904-561A-CD55-B0773F187A79}"/>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1F1B5CFD-EC89-8DB4-CFEA-AEC60C00EC1D}"/>
              </a:ext>
            </a:extLst>
          </p:cNvPr>
          <p:cNvSpPr>
            <a:spLocks noGrp="1"/>
          </p:cNvSpPr>
          <p:nvPr>
            <p:ph type="sldNum" sz="quarter" idx="12"/>
          </p:nvPr>
        </p:nvSpPr>
        <p:spPr/>
        <p:txBody>
          <a:bodyPr/>
          <a:lstStyle/>
          <a:p>
            <a:fld id="{48F63A3B-78C7-47BE-AE5E-E10140E04643}" type="slidenum">
              <a:rPr lang="en-US" smtClean="0"/>
              <a:t>109</a:t>
            </a:fld>
            <a:endParaRPr lang="en-US" dirty="0"/>
          </a:p>
        </p:txBody>
      </p:sp>
      <p:sp>
        <p:nvSpPr>
          <p:cNvPr id="8" name="Content Placeholder 2">
            <a:extLst>
              <a:ext uri="{FF2B5EF4-FFF2-40B4-BE49-F238E27FC236}">
                <a16:creationId xmlns:a16="http://schemas.microsoft.com/office/drawing/2014/main" id="{92702D68-D171-59D5-7F10-651BBBD7B1B9}"/>
              </a:ext>
            </a:extLst>
          </p:cNvPr>
          <p:cNvSpPr txBox="1">
            <a:spLocks/>
          </p:cNvSpPr>
          <p:nvPr/>
        </p:nvSpPr>
        <p:spPr>
          <a:xfrm>
            <a:off x="8007761" y="1690688"/>
            <a:ext cx="32667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dirty="0">
              <a:latin typeface="Avenir Next LT Pro" panose="020B0504020202020204" pitchFamily="34" charset="0"/>
            </a:endParaRPr>
          </a:p>
        </p:txBody>
      </p:sp>
      <p:pic>
        <p:nvPicPr>
          <p:cNvPr id="10" name="Picture 9">
            <a:extLst>
              <a:ext uri="{FF2B5EF4-FFF2-40B4-BE49-F238E27FC236}">
                <a16:creationId xmlns:a16="http://schemas.microsoft.com/office/drawing/2014/main" id="{6192A645-7391-6F92-5C00-110CE0BEBCD0}"/>
              </a:ext>
            </a:extLst>
          </p:cNvPr>
          <p:cNvPicPr>
            <a:picLocks noChangeAspect="1"/>
          </p:cNvPicPr>
          <p:nvPr/>
        </p:nvPicPr>
        <p:blipFill>
          <a:blip r:embed="rId3"/>
          <a:stretch>
            <a:fillRect/>
          </a:stretch>
        </p:blipFill>
        <p:spPr>
          <a:xfrm>
            <a:off x="7248525" y="1613694"/>
            <a:ext cx="3028950" cy="1514475"/>
          </a:xfrm>
          <a:prstGeom prst="rect">
            <a:avLst/>
          </a:prstGeom>
        </p:spPr>
      </p:pic>
    </p:spTree>
    <p:extLst>
      <p:ext uri="{BB962C8B-B14F-4D97-AF65-F5344CB8AC3E}">
        <p14:creationId xmlns:p14="http://schemas.microsoft.com/office/powerpoint/2010/main" val="221644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069312" y="5046590"/>
            <a:ext cx="12388108" cy="2585680"/>
          </a:xfrm>
          <a:custGeom>
            <a:avLst/>
            <a:gdLst/>
            <a:ahLst/>
            <a:cxnLst/>
            <a:rect l="l" t="t" r="r" b="b"/>
            <a:pathLst>
              <a:path w="18582162" h="3878520">
                <a:moveTo>
                  <a:pt x="0" y="0"/>
                </a:moveTo>
                <a:lnTo>
                  <a:pt x="18582162" y="0"/>
                </a:lnTo>
                <a:lnTo>
                  <a:pt x="18582162" y="3878520"/>
                </a:lnTo>
                <a:lnTo>
                  <a:pt x="0" y="3878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rot="5400000">
            <a:off x="-2865502" y="3544827"/>
            <a:ext cx="9490491" cy="1755467"/>
          </a:xfrm>
          <a:custGeom>
            <a:avLst/>
            <a:gdLst/>
            <a:ahLst/>
            <a:cxnLst/>
            <a:rect l="l" t="t" r="r" b="b"/>
            <a:pathLst>
              <a:path w="14235737" h="2633200">
                <a:moveTo>
                  <a:pt x="0" y="0"/>
                </a:moveTo>
                <a:lnTo>
                  <a:pt x="14235738" y="0"/>
                </a:lnTo>
                <a:lnTo>
                  <a:pt x="14235738" y="2633200"/>
                </a:lnTo>
                <a:lnTo>
                  <a:pt x="0" y="263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 name="Freeform 4"/>
          <p:cNvSpPr/>
          <p:nvPr/>
        </p:nvSpPr>
        <p:spPr>
          <a:xfrm rot="-3456110">
            <a:off x="1016827" y="-617813"/>
            <a:ext cx="10314370" cy="6921485"/>
          </a:xfrm>
          <a:custGeom>
            <a:avLst/>
            <a:gdLst/>
            <a:ahLst/>
            <a:cxnLst/>
            <a:rect l="l" t="t" r="r" b="b"/>
            <a:pathLst>
              <a:path w="15471555" h="10382228">
                <a:moveTo>
                  <a:pt x="0" y="0"/>
                </a:moveTo>
                <a:lnTo>
                  <a:pt x="15471556" y="0"/>
                </a:lnTo>
                <a:lnTo>
                  <a:pt x="15471556" y="10382228"/>
                </a:lnTo>
                <a:lnTo>
                  <a:pt x="0" y="10382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5" name="Freeform 5"/>
          <p:cNvSpPr/>
          <p:nvPr/>
        </p:nvSpPr>
        <p:spPr>
          <a:xfrm>
            <a:off x="-2244602" y="2411992"/>
            <a:ext cx="7444962" cy="7520417"/>
          </a:xfrm>
          <a:custGeom>
            <a:avLst/>
            <a:gdLst/>
            <a:ahLst/>
            <a:cxnLst/>
            <a:rect l="l" t="t" r="r" b="b"/>
            <a:pathLst>
              <a:path w="11167443" h="11280626">
                <a:moveTo>
                  <a:pt x="0" y="0"/>
                </a:moveTo>
                <a:lnTo>
                  <a:pt x="11167443" y="0"/>
                </a:lnTo>
                <a:lnTo>
                  <a:pt x="11167443" y="11280626"/>
                </a:lnTo>
                <a:lnTo>
                  <a:pt x="0" y="11280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6" name="Freeform 6"/>
          <p:cNvSpPr/>
          <p:nvPr/>
        </p:nvSpPr>
        <p:spPr>
          <a:xfrm>
            <a:off x="3243585" y="-89564"/>
            <a:ext cx="10039563" cy="2268074"/>
          </a:xfrm>
          <a:custGeom>
            <a:avLst/>
            <a:gdLst/>
            <a:ahLst/>
            <a:cxnLst/>
            <a:rect l="l" t="t" r="r" b="b"/>
            <a:pathLst>
              <a:path w="15059344" h="3402111">
                <a:moveTo>
                  <a:pt x="0" y="0"/>
                </a:moveTo>
                <a:lnTo>
                  <a:pt x="15059344" y="0"/>
                </a:lnTo>
                <a:lnTo>
                  <a:pt x="15059344" y="3402111"/>
                </a:lnTo>
                <a:lnTo>
                  <a:pt x="0" y="34021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7" name="Freeform 7"/>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8" name="Freeform 8"/>
          <p:cNvSpPr/>
          <p:nvPr/>
        </p:nvSpPr>
        <p:spPr>
          <a:xfrm>
            <a:off x="-457977" y="-89564"/>
            <a:ext cx="2678373" cy="2269921"/>
          </a:xfrm>
          <a:custGeom>
            <a:avLst/>
            <a:gdLst/>
            <a:ahLst/>
            <a:cxnLst/>
            <a:rect l="l" t="t" r="r" b="b"/>
            <a:pathLst>
              <a:path w="4017559" h="3404882">
                <a:moveTo>
                  <a:pt x="0" y="0"/>
                </a:moveTo>
                <a:lnTo>
                  <a:pt x="4017559" y="0"/>
                </a:lnTo>
                <a:lnTo>
                  <a:pt x="4017559" y="3404881"/>
                </a:lnTo>
                <a:lnTo>
                  <a:pt x="0" y="34048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grpSp>
        <p:nvGrpSpPr>
          <p:cNvPr id="9" name="Group 9"/>
          <p:cNvGrpSpPr/>
          <p:nvPr/>
        </p:nvGrpSpPr>
        <p:grpSpPr>
          <a:xfrm>
            <a:off x="634372" y="439025"/>
            <a:ext cx="10923258" cy="5887132"/>
            <a:chOff x="0" y="0"/>
            <a:chExt cx="2680843" cy="1444851"/>
          </a:xfrm>
        </p:grpSpPr>
        <p:sp>
          <p:nvSpPr>
            <p:cNvPr id="10" name="Freeform 10"/>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11" name="Freeform 11"/>
          <p:cNvSpPr/>
          <p:nvPr/>
        </p:nvSpPr>
        <p:spPr>
          <a:xfrm>
            <a:off x="5579148" y="4422561"/>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2" name="TextBox 12"/>
          <p:cNvSpPr txBox="1"/>
          <p:nvPr/>
        </p:nvSpPr>
        <p:spPr>
          <a:xfrm>
            <a:off x="1209034" y="1162135"/>
            <a:ext cx="9773933" cy="3180358"/>
          </a:xfrm>
          <a:prstGeom prst="rect">
            <a:avLst/>
          </a:prstGeom>
        </p:spPr>
        <p:txBody>
          <a:bodyPr lIns="0" tIns="0" rIns="0" bIns="0" rtlCol="0" anchor="t">
            <a:spAutoFit/>
          </a:bodyPr>
          <a:lstStyle/>
          <a:p>
            <a:pPr algn="ctr">
              <a:lnSpc>
                <a:spcPts val="6156"/>
              </a:lnSpc>
            </a:pPr>
            <a:r>
              <a:rPr lang="en-US" sz="5400" b="1">
                <a:solidFill>
                  <a:srgbClr val="000000"/>
                </a:solidFill>
                <a:latin typeface="Open Sans Semi-Bold"/>
                <a:ea typeface="Open Sans Semi-Bold"/>
                <a:cs typeface="Open Sans Semi-Bold"/>
                <a:sym typeface="Open Sans Semi-Bold"/>
              </a:rPr>
              <a:t>HOW HEALTH INEQUALITY IMPACTS OUR ABILITY TO LEAD HEALTHIER AND MORE ACTIVE LIFESTYLES</a:t>
            </a:r>
          </a:p>
        </p:txBody>
      </p:sp>
      <p:sp>
        <p:nvSpPr>
          <p:cNvPr id="13" name="TextBox 13"/>
          <p:cNvSpPr txBox="1"/>
          <p:nvPr/>
        </p:nvSpPr>
        <p:spPr>
          <a:xfrm>
            <a:off x="854078" y="5331458"/>
            <a:ext cx="10483845" cy="846386"/>
          </a:xfrm>
          <a:prstGeom prst="rect">
            <a:avLst/>
          </a:prstGeom>
        </p:spPr>
        <p:txBody>
          <a:bodyPr lIns="0" tIns="0" rIns="0" bIns="0" rtlCol="0" anchor="t">
            <a:spAutoFit/>
          </a:bodyPr>
          <a:lstStyle/>
          <a:p>
            <a:pPr algn="ctr">
              <a:lnSpc>
                <a:spcPts val="2432"/>
              </a:lnSpc>
            </a:pPr>
            <a:endParaRPr sz="1200"/>
          </a:p>
          <a:p>
            <a:pPr algn="ctr">
              <a:lnSpc>
                <a:spcPts val="2128"/>
              </a:lnSpc>
            </a:pPr>
            <a:r>
              <a:rPr lang="en-US" sz="1867" b="1">
                <a:solidFill>
                  <a:srgbClr val="000000"/>
                </a:solidFill>
                <a:latin typeface="Open Sans Bold"/>
                <a:ea typeface="Open Sans Bold"/>
                <a:cs typeface="Open Sans Bold"/>
                <a:sym typeface="Open Sans Bold"/>
              </a:rPr>
              <a:t>Louise Ballantyne</a:t>
            </a:r>
          </a:p>
          <a:p>
            <a:pPr algn="ctr">
              <a:lnSpc>
                <a:spcPts val="2128"/>
              </a:lnSpc>
            </a:pPr>
            <a:r>
              <a:rPr lang="en-US" sz="1867" b="1">
                <a:solidFill>
                  <a:srgbClr val="000000"/>
                </a:solidFill>
                <a:latin typeface="Open Sans Bold"/>
                <a:ea typeface="Open Sans Bold"/>
                <a:cs typeface="Open Sans Bold"/>
                <a:sym typeface="Open Sans Bold"/>
              </a:rPr>
              <a:t>www.livingomni.com</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84FE-8AF4-8557-5D5A-47E672D6A7D3}"/>
              </a:ext>
            </a:extLst>
          </p:cNvPr>
          <p:cNvSpPr>
            <a:spLocks noGrp="1"/>
          </p:cNvSpPr>
          <p:nvPr>
            <p:ph type="title"/>
          </p:nvPr>
        </p:nvSpPr>
        <p:spPr/>
        <p:txBody>
          <a:bodyPr>
            <a:normAutofit/>
          </a:bodyPr>
          <a:lstStyle/>
          <a:p>
            <a:r>
              <a:rPr lang="en-US" sz="5400" dirty="0">
                <a:solidFill>
                  <a:schemeClr val="accent3"/>
                </a:solidFill>
              </a:rPr>
              <a:t>Summary of process</a:t>
            </a:r>
            <a:endParaRPr lang="en-GB" sz="5400" dirty="0">
              <a:solidFill>
                <a:schemeClr val="accent3"/>
              </a:solidFill>
            </a:endParaRPr>
          </a:p>
        </p:txBody>
      </p:sp>
      <p:sp>
        <p:nvSpPr>
          <p:cNvPr id="5" name="Date Placeholder 4">
            <a:extLst>
              <a:ext uri="{FF2B5EF4-FFF2-40B4-BE49-F238E27FC236}">
                <a16:creationId xmlns:a16="http://schemas.microsoft.com/office/drawing/2014/main" id="{D882C6F0-6A1A-980B-C835-EB91F0763336}"/>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547963CF-BD2E-0798-743F-43AF99D4A823}"/>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D0552E55-EDD8-FD03-F103-9AC81BEA3C18}"/>
              </a:ext>
            </a:extLst>
          </p:cNvPr>
          <p:cNvSpPr>
            <a:spLocks noGrp="1"/>
          </p:cNvSpPr>
          <p:nvPr>
            <p:ph type="sldNum" sz="quarter" idx="12"/>
          </p:nvPr>
        </p:nvSpPr>
        <p:spPr/>
        <p:txBody>
          <a:bodyPr/>
          <a:lstStyle/>
          <a:p>
            <a:fld id="{48F63A3B-78C7-47BE-AE5E-E10140E04643}" type="slidenum">
              <a:rPr lang="en-US" smtClean="0"/>
              <a:t>110</a:t>
            </a:fld>
            <a:endParaRPr lang="en-US" dirty="0"/>
          </a:p>
        </p:txBody>
      </p:sp>
      <p:graphicFrame>
        <p:nvGraphicFramePr>
          <p:cNvPr id="8" name="Content Placeholder 3" descr="timeline">
            <a:extLst>
              <a:ext uri="{FF2B5EF4-FFF2-40B4-BE49-F238E27FC236}">
                <a16:creationId xmlns:a16="http://schemas.microsoft.com/office/drawing/2014/main" id="{93897051-DA8D-4072-A594-51769F8D52F5}"/>
              </a:ext>
            </a:extLst>
          </p:cNvPr>
          <p:cNvGraphicFramePr>
            <a:graphicFrameLocks noGrp="1"/>
          </p:cNvGraphicFramePr>
          <p:nvPr>
            <p:ph sz="half"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1391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34D5-0F66-048A-58BB-933DF1A55B94}"/>
              </a:ext>
            </a:extLst>
          </p:cNvPr>
          <p:cNvSpPr>
            <a:spLocks noGrp="1"/>
          </p:cNvSpPr>
          <p:nvPr>
            <p:ph type="title"/>
          </p:nvPr>
        </p:nvSpPr>
        <p:spPr/>
        <p:txBody>
          <a:bodyPr>
            <a:normAutofit/>
          </a:bodyPr>
          <a:lstStyle/>
          <a:p>
            <a:r>
              <a:rPr lang="en-GB" sz="5400" dirty="0">
                <a:solidFill>
                  <a:schemeClr val="accent6">
                    <a:lumMod val="75000"/>
                  </a:schemeClr>
                </a:solidFill>
                <a:latin typeface="Avenir Next LT Pro" panose="020B0504020202020204" pitchFamily="34" charset="0"/>
              </a:rPr>
              <a:t>Bibliography</a:t>
            </a:r>
          </a:p>
        </p:txBody>
      </p:sp>
      <p:sp>
        <p:nvSpPr>
          <p:cNvPr id="5" name="Content Placeholder 4">
            <a:extLst>
              <a:ext uri="{FF2B5EF4-FFF2-40B4-BE49-F238E27FC236}">
                <a16:creationId xmlns:a16="http://schemas.microsoft.com/office/drawing/2014/main" id="{BB034FCC-B7C4-C859-D8BF-8D74E6125FE5}"/>
              </a:ext>
            </a:extLst>
          </p:cNvPr>
          <p:cNvSpPr>
            <a:spLocks noGrp="1"/>
          </p:cNvSpPr>
          <p:nvPr>
            <p:ph idx="1"/>
          </p:nvPr>
        </p:nvSpPr>
        <p:spPr/>
        <p:txBody>
          <a:bodyPr/>
          <a:lstStyle/>
          <a:p>
            <a:pPr marL="0" indent="0">
              <a:buNone/>
            </a:pPr>
            <a:endParaRPr lang="en-US" dirty="0"/>
          </a:p>
          <a:p>
            <a:endParaRPr lang="en-GB" dirty="0"/>
          </a:p>
        </p:txBody>
      </p:sp>
      <p:sp>
        <p:nvSpPr>
          <p:cNvPr id="4" name="TextBox 3">
            <a:extLst>
              <a:ext uri="{FF2B5EF4-FFF2-40B4-BE49-F238E27FC236}">
                <a16:creationId xmlns:a16="http://schemas.microsoft.com/office/drawing/2014/main" id="{B42C2350-E52C-B233-E831-3A6D7A57DB67}"/>
              </a:ext>
            </a:extLst>
          </p:cNvPr>
          <p:cNvSpPr txBox="1"/>
          <p:nvPr/>
        </p:nvSpPr>
        <p:spPr>
          <a:xfrm>
            <a:off x="838200" y="1690688"/>
            <a:ext cx="10062681" cy="4308872"/>
          </a:xfrm>
          <a:prstGeom prst="rect">
            <a:avLst/>
          </a:prstGeom>
          <a:noFill/>
        </p:spPr>
        <p:txBody>
          <a:bodyPr wrap="square">
            <a:spAutoFit/>
          </a:bodyPr>
          <a:lstStyle/>
          <a:p>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Arnold. K, (2021) Refugee integration loans: a Policy </a:t>
            </a:r>
            <a:r>
              <a:rPr lang="en-GB" sz="1400" kern="100" dirty="0" err="1">
                <a:effectLst/>
                <a:latin typeface="Avenir Next LT Pro" panose="020B0504020202020204" pitchFamily="34" charset="0"/>
                <a:ea typeface="Aptos" panose="020B0004020202020204" pitchFamily="34" charset="0"/>
                <a:cs typeface="Times New Roman" panose="02020603050405020304" pitchFamily="18" charset="0"/>
              </a:rPr>
              <a:t>CoLab</a:t>
            </a: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 case study. </a:t>
            </a:r>
            <a:r>
              <a:rPr lang="en-GB" sz="1400" u="sng" kern="100" dirty="0">
                <a:effectLst/>
                <a:latin typeface="Avenir Next LT Pro" panose="020B05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https://hodigital.blog.gov.uk/2021/12/21/refugee-integration-loans-a-policy-colab-case-study/</a:t>
            </a: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 </a:t>
            </a:r>
            <a:endParaRPr lang="en-US" sz="1400" dirty="0">
              <a:latin typeface="Avenir Next LT Pro" panose="020B0504020202020204" pitchFamily="34" charset="0"/>
            </a:endParaRPr>
          </a:p>
          <a:p>
            <a:endParaRPr lang="en-US" sz="1400" dirty="0">
              <a:latin typeface="Avenir Next LT Pro" panose="020B0504020202020204" pitchFamily="34" charset="0"/>
            </a:endParaRPr>
          </a:p>
          <a:p>
            <a:r>
              <a:rPr lang="en-US" sz="1400" dirty="0" err="1">
                <a:latin typeface="Avenir Next LT Pro" panose="020B0504020202020204" pitchFamily="34" charset="0"/>
              </a:rPr>
              <a:t>Byttebier</a:t>
            </a:r>
            <a:r>
              <a:rPr lang="en-US" sz="1400" dirty="0">
                <a:latin typeface="Avenir Next LT Pro" panose="020B0504020202020204" pitchFamily="34" charset="0"/>
              </a:rPr>
              <a:t>, I. &amp; </a:t>
            </a:r>
            <a:r>
              <a:rPr lang="en-US" sz="1400" dirty="0" err="1">
                <a:latin typeface="Avenir Next LT Pro" panose="020B0504020202020204" pitchFamily="34" charset="0"/>
              </a:rPr>
              <a:t>Vullings</a:t>
            </a:r>
            <a:r>
              <a:rPr lang="en-US" sz="1400" dirty="0">
                <a:latin typeface="Avenir Next LT Pro" panose="020B0504020202020204" pitchFamily="34" charset="0"/>
              </a:rPr>
              <a:t>, R. (2007) </a:t>
            </a:r>
            <a:r>
              <a:rPr lang="en-US" sz="1400" u="sng" dirty="0">
                <a:latin typeface="Avenir Next LT Pro" panose="020B0504020202020204" pitchFamily="34" charset="0"/>
              </a:rPr>
              <a:t>Creativity today: Tools for a Creative Attitude</a:t>
            </a:r>
            <a:r>
              <a:rPr lang="en-US" sz="1400" dirty="0">
                <a:latin typeface="Avenir Next LT Pro" panose="020B0504020202020204" pitchFamily="34" charset="0"/>
              </a:rPr>
              <a:t>. BIS Publishers B.V</a:t>
            </a:r>
          </a:p>
          <a:p>
            <a:endParaRPr lang="en-US" sz="1400" dirty="0">
              <a:latin typeface="Avenir Next LT Pro" panose="020B0504020202020204" pitchFamily="34" charset="0"/>
            </a:endParaRPr>
          </a:p>
          <a:p>
            <a:r>
              <a:rPr lang="en-US" sz="1400" dirty="0">
                <a:latin typeface="Avenir Next LT Pro" panose="020B0504020202020204" pitchFamily="34" charset="0"/>
              </a:rPr>
              <a:t>Dam, R. F. and Teo, Y. S. (2024, February 8). Personas – A Simple Introduction. Interaction Design Foundation - </a:t>
            </a:r>
            <a:r>
              <a:rPr lang="en-US" sz="1400" dirty="0" err="1">
                <a:latin typeface="Avenir Next LT Pro" panose="020B0504020202020204" pitchFamily="34" charset="0"/>
              </a:rPr>
              <a:t>IxDF</a:t>
            </a:r>
            <a:r>
              <a:rPr lang="en-US" sz="1400" dirty="0">
                <a:latin typeface="Avenir Next LT Pro" panose="020B0504020202020204" pitchFamily="34" charset="0"/>
              </a:rPr>
              <a:t>. </a:t>
            </a:r>
            <a:r>
              <a:rPr lang="en-US" sz="1400" dirty="0">
                <a:latin typeface="Avenir Next LT Pro" panose="020B0504020202020204" pitchFamily="34" charset="0"/>
                <a:hlinkClick r:id="rId4">
                  <a:extLst>
                    <a:ext uri="{A12FA001-AC4F-418D-AE19-62706E023703}">
                      <ahyp:hlinkClr xmlns:ahyp="http://schemas.microsoft.com/office/drawing/2018/hyperlinkcolor" val="tx"/>
                    </a:ext>
                  </a:extLst>
                </a:hlinkClick>
              </a:rPr>
              <a:t>https://www.interaction-design.org/literature/article/personas-why-and-how-you-should-use-them</a:t>
            </a:r>
            <a:endParaRPr lang="en-US" sz="1400" dirty="0">
              <a:latin typeface="Avenir Next LT Pro" panose="020B0504020202020204" pitchFamily="34" charset="0"/>
            </a:endParaRPr>
          </a:p>
          <a:p>
            <a:endParaRPr lang="en-US" sz="1400" dirty="0">
              <a:latin typeface="Avenir Next LT Pro" panose="020B0504020202020204" pitchFamily="34" charset="0"/>
            </a:endParaRPr>
          </a:p>
          <a:p>
            <a:r>
              <a:rPr lang="en-US" sz="1400" dirty="0">
                <a:latin typeface="Avenir Next LT Pro" panose="020B0504020202020204" pitchFamily="34" charset="0"/>
              </a:rPr>
              <a:t>Design Council (2024) The Double Diamond - Design Council. </a:t>
            </a:r>
            <a:r>
              <a:rPr lang="en-US" sz="1400" u="sng" dirty="0">
                <a:latin typeface="Avenir Next LT Pro" panose="020B0504020202020204" pitchFamily="34" charset="0"/>
              </a:rPr>
              <a:t>https://www.designcouncil.org.uk/our-resources/the-double-diamond/ </a:t>
            </a:r>
          </a:p>
          <a:p>
            <a:endParaRPr lang="en-US" sz="1400" dirty="0">
              <a:latin typeface="Avenir Next LT Pro" panose="020B0504020202020204" pitchFamily="34" charset="0"/>
            </a:endParaRPr>
          </a:p>
          <a:p>
            <a:r>
              <a:rPr lang="en-US" sz="1400" dirty="0">
                <a:latin typeface="Avenir Next LT Pro" panose="020B0504020202020204" pitchFamily="34" charset="0"/>
              </a:rPr>
              <a:t>Downe, L. (2020) </a:t>
            </a:r>
            <a:r>
              <a:rPr lang="en-US" sz="1400" u="sng" dirty="0">
                <a:latin typeface="Avenir Next LT Pro" panose="020B0504020202020204" pitchFamily="34" charset="0"/>
              </a:rPr>
              <a:t>Good services: Decoding the Mystery of What Makes a Good Service</a:t>
            </a:r>
            <a:r>
              <a:rPr lang="en-US" sz="1400" dirty="0">
                <a:latin typeface="Avenir Next LT Pro" panose="020B0504020202020204" pitchFamily="34" charset="0"/>
              </a:rPr>
              <a:t>. BIS Publishers.</a:t>
            </a:r>
          </a:p>
          <a:p>
            <a:endParaRPr lang="en-US" sz="1400" dirty="0">
              <a:latin typeface="Avenir Next LT Pro" panose="020B0504020202020204" pitchFamily="34" charset="0"/>
            </a:endParaRPr>
          </a:p>
          <a:p>
            <a:r>
              <a:rPr lang="en-US" sz="1400" dirty="0">
                <a:latin typeface="Avenir Next LT Pro" panose="020B0504020202020204" pitchFamily="34" charset="0"/>
              </a:rPr>
              <a:t>Gibbons, S. (2024) Journey Mapping 101. </a:t>
            </a:r>
            <a:r>
              <a:rPr lang="en-US" sz="1400" u="sng" dirty="0">
                <a:latin typeface="Avenir Next LT Pro" panose="020B0504020202020204" pitchFamily="34" charset="0"/>
              </a:rPr>
              <a:t>https://www.nngroup.com/articles/journey-mapping-101/    </a:t>
            </a:r>
          </a:p>
          <a:p>
            <a:endParaRPr lang="en-US" sz="1400" dirty="0">
              <a:latin typeface="Avenir Next LT Pro" panose="020B0504020202020204" pitchFamily="34" charset="0"/>
            </a:endParaRPr>
          </a:p>
          <a:p>
            <a:r>
              <a:rPr lang="en-US" sz="1400" dirty="0">
                <a:latin typeface="Avenir Next LT Pro" panose="020B0504020202020204" pitchFamily="34" charset="0"/>
              </a:rPr>
              <a:t>Griffith Centre for Systems Innovation et al. (2024) Problem Framing Canvas, </a:t>
            </a:r>
            <a:r>
              <a:rPr lang="en-US" sz="1400" dirty="0">
                <a:latin typeface="Avenir Next LT Pro" panose="020B0504020202020204" pitchFamily="34" charset="0"/>
                <a:hlinkClick r:id="rId5">
                  <a:extLst>
                    <a:ext uri="{A12FA001-AC4F-418D-AE19-62706E023703}">
                      <ahyp:hlinkClr xmlns:ahyp="http://schemas.microsoft.com/office/drawing/2018/hyperlinkcolor" val="tx"/>
                    </a:ext>
                  </a:extLst>
                </a:hlinkClick>
              </a:rPr>
              <a:t>https://www.griffith.edu.au/__data/assets/pdf_file/0025/1750570/Problem-Framing-Canvas-Handbook.pdf</a:t>
            </a:r>
            <a:r>
              <a:rPr lang="en-US" sz="1400" dirty="0">
                <a:latin typeface="Avenir Next LT Pro" panose="020B0504020202020204" pitchFamily="34" charset="0"/>
              </a:rPr>
              <a:t>  </a:t>
            </a:r>
          </a:p>
          <a:p>
            <a:endParaRPr lang="en-US" dirty="0">
              <a:latin typeface="Avenir Next LT Pro" panose="020B0504020202020204" pitchFamily="34" charset="0"/>
            </a:endParaRPr>
          </a:p>
          <a:p>
            <a:endParaRPr lang="en-US" dirty="0">
              <a:latin typeface="Avenir Next LT Pro" panose="020B0504020202020204" pitchFamily="34" charset="0"/>
            </a:endParaRPr>
          </a:p>
        </p:txBody>
      </p:sp>
      <p:sp>
        <p:nvSpPr>
          <p:cNvPr id="6" name="Date Placeholder 5">
            <a:extLst>
              <a:ext uri="{FF2B5EF4-FFF2-40B4-BE49-F238E27FC236}">
                <a16:creationId xmlns:a16="http://schemas.microsoft.com/office/drawing/2014/main" id="{4672BACE-14A1-D56E-8F65-B309BAF5F143}"/>
              </a:ext>
            </a:extLst>
          </p:cNvPr>
          <p:cNvSpPr>
            <a:spLocks noGrp="1"/>
          </p:cNvSpPr>
          <p:nvPr>
            <p:ph type="dt" sz="half" idx="10"/>
          </p:nvPr>
        </p:nvSpPr>
        <p:spPr/>
        <p:txBody>
          <a:bodyPr/>
          <a:lstStyle/>
          <a:p>
            <a:fld id="{EA0E0589-3316-4681-8BBE-6354ADAF9444}" type="datetime1">
              <a:rPr lang="en-GB" smtClean="0"/>
              <a:t>24/09/2024</a:t>
            </a:fld>
            <a:endParaRPr lang="en-US" dirty="0"/>
          </a:p>
        </p:txBody>
      </p:sp>
      <p:sp>
        <p:nvSpPr>
          <p:cNvPr id="7" name="Footer Placeholder 6">
            <a:extLst>
              <a:ext uri="{FF2B5EF4-FFF2-40B4-BE49-F238E27FC236}">
                <a16:creationId xmlns:a16="http://schemas.microsoft.com/office/drawing/2014/main" id="{C7237E93-4D62-73FF-62B6-5EB340250B30}"/>
              </a:ext>
            </a:extLst>
          </p:cNvPr>
          <p:cNvSpPr>
            <a:spLocks noGrp="1"/>
          </p:cNvSpPr>
          <p:nvPr>
            <p:ph type="ftr" sz="quarter" idx="11"/>
          </p:nvPr>
        </p:nvSpPr>
        <p:spPr/>
        <p:txBody>
          <a:bodyPr/>
          <a:lstStyle/>
          <a:p>
            <a:r>
              <a:rPr lang="en-US"/>
              <a:t>Tools &amp; Methods (1984751)</a:t>
            </a:r>
            <a:endParaRPr lang="en-US" dirty="0"/>
          </a:p>
        </p:txBody>
      </p:sp>
      <p:sp>
        <p:nvSpPr>
          <p:cNvPr id="8" name="Slide Number Placeholder 7">
            <a:extLst>
              <a:ext uri="{FF2B5EF4-FFF2-40B4-BE49-F238E27FC236}">
                <a16:creationId xmlns:a16="http://schemas.microsoft.com/office/drawing/2014/main" id="{284225B8-375D-E156-4626-B80DB71D40BD}"/>
              </a:ext>
            </a:extLst>
          </p:cNvPr>
          <p:cNvSpPr>
            <a:spLocks noGrp="1"/>
          </p:cNvSpPr>
          <p:nvPr>
            <p:ph type="sldNum" sz="quarter" idx="12"/>
          </p:nvPr>
        </p:nvSpPr>
        <p:spPr/>
        <p:txBody>
          <a:bodyPr/>
          <a:lstStyle/>
          <a:p>
            <a:fld id="{48F63A3B-78C7-47BE-AE5E-E10140E04643}" type="slidenum">
              <a:rPr lang="en-US" smtClean="0"/>
              <a:t>111</a:t>
            </a:fld>
            <a:endParaRPr lang="en-US" dirty="0"/>
          </a:p>
        </p:txBody>
      </p:sp>
    </p:spTree>
    <p:extLst>
      <p:ext uri="{BB962C8B-B14F-4D97-AF65-F5344CB8AC3E}">
        <p14:creationId xmlns:p14="http://schemas.microsoft.com/office/powerpoint/2010/main" val="13518149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34D5-0F66-048A-58BB-933DF1A55B94}"/>
              </a:ext>
            </a:extLst>
          </p:cNvPr>
          <p:cNvSpPr>
            <a:spLocks noGrp="1"/>
          </p:cNvSpPr>
          <p:nvPr>
            <p:ph type="title"/>
          </p:nvPr>
        </p:nvSpPr>
        <p:spPr/>
        <p:txBody>
          <a:bodyPr/>
          <a:lstStyle/>
          <a:p>
            <a:r>
              <a:rPr lang="en-GB" sz="5400" dirty="0">
                <a:solidFill>
                  <a:schemeClr val="accent6">
                    <a:lumMod val="75000"/>
                  </a:schemeClr>
                </a:solidFill>
                <a:latin typeface="Avenir Next LT Pro" panose="020B0504020202020204" pitchFamily="34" charset="0"/>
              </a:rPr>
              <a:t>Bibliography</a:t>
            </a:r>
            <a:r>
              <a:rPr lang="en-GB" dirty="0"/>
              <a:t> </a:t>
            </a:r>
          </a:p>
        </p:txBody>
      </p:sp>
      <p:sp>
        <p:nvSpPr>
          <p:cNvPr id="5" name="Content Placeholder 4">
            <a:extLst>
              <a:ext uri="{FF2B5EF4-FFF2-40B4-BE49-F238E27FC236}">
                <a16:creationId xmlns:a16="http://schemas.microsoft.com/office/drawing/2014/main" id="{BB034FCC-B7C4-C859-D8BF-8D74E6125FE5}"/>
              </a:ext>
            </a:extLst>
          </p:cNvPr>
          <p:cNvSpPr>
            <a:spLocks noGrp="1"/>
          </p:cNvSpPr>
          <p:nvPr>
            <p:ph idx="1"/>
          </p:nvPr>
        </p:nvSpPr>
        <p:spPr/>
        <p:txBody>
          <a:bodyPr>
            <a:normAutofit/>
          </a:bodyPr>
          <a:lstStyle/>
          <a:p>
            <a:pPr marL="0" indent="0">
              <a:lnSpc>
                <a:spcPct val="100000"/>
              </a:lnSpc>
              <a:buNone/>
            </a:pPr>
            <a:r>
              <a:rPr lang="en-US" sz="1400" b="0" i="1" dirty="0">
                <a:effectLst/>
                <a:latin typeface="Avenir Next LT Pro" panose="020B0504020202020204" pitchFamily="34" charset="0"/>
              </a:rPr>
              <a:t>IDEO U </a:t>
            </a:r>
            <a:r>
              <a:rPr lang="en-US" sz="1400" b="0" i="0" dirty="0">
                <a:effectLst/>
                <a:latin typeface="Avenir Next LT Pro" panose="020B0504020202020204" pitchFamily="34" charset="0"/>
              </a:rPr>
              <a:t>(2024). </a:t>
            </a:r>
            <a:r>
              <a:rPr lang="en-US" sz="1400" b="0" i="0" u="sng" dirty="0">
                <a:effectLst/>
                <a:latin typeface="Avenir Next LT Pro" panose="020B0504020202020204" pitchFamily="34" charset="0"/>
              </a:rPr>
              <a:t>https://www.ideou.com/en-gb/pages/design-thinking </a:t>
            </a:r>
          </a:p>
          <a:p>
            <a:pPr marL="0" indent="0">
              <a:lnSpc>
                <a:spcPct val="100000"/>
              </a:lnSpc>
              <a:buNone/>
            </a:pPr>
            <a:r>
              <a:rPr lang="en-US" sz="1400" dirty="0">
                <a:latin typeface="Avenir Next LT Pro" panose="020B0504020202020204" pitchFamily="34" charset="0"/>
              </a:rPr>
              <a:t>Luma Institute, (2012). Innovating for people: </a:t>
            </a:r>
            <a:r>
              <a:rPr lang="en-US" sz="1400" u="sng" dirty="0">
                <a:latin typeface="Avenir Next LT Pro" panose="020B0504020202020204" pitchFamily="34" charset="0"/>
              </a:rPr>
              <a:t>Handbook of Human-Centered Design Methods. </a:t>
            </a:r>
            <a:r>
              <a:rPr lang="en-US" sz="1400" dirty="0">
                <a:latin typeface="Avenir Next LT Pro" panose="020B0504020202020204" pitchFamily="34" charset="0"/>
              </a:rPr>
              <a:t> Luma Institute</a:t>
            </a:r>
            <a:endParaRPr lang="en-US" sz="1400" u="sng" dirty="0">
              <a:latin typeface="Avenir Next LT Pro" panose="020B0504020202020204" pitchFamily="34" charset="0"/>
            </a:endParaRPr>
          </a:p>
          <a:p>
            <a:pPr marL="0" indent="0">
              <a:lnSpc>
                <a:spcPct val="100000"/>
              </a:lnSpc>
              <a:buNone/>
            </a:pPr>
            <a:r>
              <a:rPr lang="en-US" sz="1400" b="0" i="0" dirty="0">
                <a:effectLst/>
                <a:latin typeface="Avenir Next LT Pro" panose="020B0504020202020204" pitchFamily="34" charset="0"/>
              </a:rPr>
              <a:t>Miller &amp; Flowers (2016) </a:t>
            </a:r>
            <a:r>
              <a:rPr lang="en-US" sz="1400" b="0" i="1" dirty="0">
                <a:effectLst/>
                <a:latin typeface="Avenir Next LT Pro" panose="020B0504020202020204" pitchFamily="34" charset="0"/>
              </a:rPr>
              <a:t>The difference between a journey map and a service blueprint</a:t>
            </a:r>
            <a:r>
              <a:rPr lang="en-US" sz="1400" b="0" i="0" dirty="0">
                <a:effectLst/>
                <a:latin typeface="Avenir Next LT Pro" panose="020B0504020202020204" pitchFamily="34" charset="0"/>
              </a:rPr>
              <a:t>. </a:t>
            </a:r>
            <a:r>
              <a:rPr lang="en-US" sz="1400" b="0" i="0" u="sng" dirty="0">
                <a:effectLst/>
                <a:latin typeface="Avenir Next LT Pro" panose="020B0504020202020204" pitchFamily="34" charset="0"/>
              </a:rPr>
              <a:t>https://blog.practicalservicedesign.com/the-difference-between-a-journey-map-and-a-service-blueprint-31a6e24c4a6c </a:t>
            </a:r>
          </a:p>
          <a:p>
            <a:pPr marL="0" indent="0">
              <a:lnSpc>
                <a:spcPct val="100000"/>
              </a:lnSpc>
              <a:buNone/>
            </a:pPr>
            <a:r>
              <a:rPr lang="en-US" sz="1400" b="0" i="0" dirty="0">
                <a:effectLst/>
                <a:latin typeface="Avenir Next LT Pro" panose="020B0504020202020204" pitchFamily="34" charset="0"/>
              </a:rPr>
              <a:t>Morales D. (2017) What is Service Design A tale of two coffee shops. </a:t>
            </a:r>
            <a:r>
              <a:rPr lang="en-US" sz="1400" b="0" i="0" u="sng" dirty="0">
                <a:effectLst/>
                <a:latin typeface="Avenir Next LT Pro" panose="020B0504020202020204" pitchFamily="34" charset="0"/>
                <a:hlinkClick r:id="rId3"/>
              </a:rPr>
              <a:t>https://www.youtube.com/watch?v=HNOY8GLVy_8</a:t>
            </a:r>
            <a:r>
              <a:rPr lang="en-US" sz="1400" b="0" i="0" u="sng" dirty="0">
                <a:effectLst/>
                <a:latin typeface="Avenir Next LT Pro" panose="020B0504020202020204" pitchFamily="34" charset="0"/>
              </a:rPr>
              <a:t>.</a:t>
            </a:r>
          </a:p>
          <a:p>
            <a:pPr marL="0" indent="0">
              <a:lnSpc>
                <a:spcPct val="100000"/>
              </a:lnSpc>
              <a:buNone/>
            </a:pPr>
            <a:r>
              <a:rPr lang="en-US" sz="1400" b="0" i="0" dirty="0" err="1">
                <a:effectLst/>
                <a:latin typeface="Avenir Next LT Pro" panose="020B0504020202020204" pitchFamily="34" charset="0"/>
              </a:rPr>
              <a:t>Pybus</a:t>
            </a:r>
            <a:r>
              <a:rPr lang="en-US" sz="1400" b="0" i="0" dirty="0">
                <a:effectLst/>
                <a:latin typeface="Avenir Next LT Pro" panose="020B0504020202020204" pitchFamily="34" charset="0"/>
              </a:rPr>
              <a:t>, J. (2021) 'Service Design Case Study: Redesigning the Future of Public transport,' Medium, 10 December.</a:t>
            </a:r>
            <a:r>
              <a:rPr lang="en-US" sz="1400" b="0" i="0" u="sng" dirty="0">
                <a:effectLst/>
                <a:latin typeface="Avenir Next LT Pro" panose="020B0504020202020204" pitchFamily="34" charset="0"/>
              </a:rPr>
              <a:t> https://medium.com/swlh/service-design-case-study-redesigning-the-future-of-public-transport-7454275abfa1.</a:t>
            </a:r>
          </a:p>
          <a:p>
            <a:pPr marL="0" indent="0">
              <a:lnSpc>
                <a:spcPct val="100000"/>
              </a:lnSpc>
              <a:buNone/>
            </a:pPr>
            <a:r>
              <a:rPr lang="en-US" sz="1400" dirty="0">
                <a:latin typeface="Avenir Next LT Pro" panose="020B0504020202020204" pitchFamily="34" charset="0"/>
              </a:rPr>
              <a:t>Osterwalder, A. &amp; Pigneur, Y. (2010) </a:t>
            </a:r>
            <a:r>
              <a:rPr lang="en-US" sz="1400" u="sng" dirty="0">
                <a:latin typeface="Avenir Next LT Pro" panose="020B0504020202020204" pitchFamily="34" charset="0"/>
              </a:rPr>
              <a:t>Business model generation: A Handbook for Visionaries, Game Changers, and Challengers. </a:t>
            </a:r>
            <a:r>
              <a:rPr lang="en-US" sz="1400" dirty="0">
                <a:latin typeface="Avenir Next LT Pro" panose="020B0504020202020204" pitchFamily="34" charset="0"/>
              </a:rPr>
              <a:t>John Wiley &amp; Sons.</a:t>
            </a:r>
          </a:p>
          <a:p>
            <a:pPr marL="0" indent="0">
              <a:lnSpc>
                <a:spcPct val="100000"/>
              </a:lnSpc>
              <a:buNone/>
            </a:pPr>
            <a:r>
              <a:rPr lang="en-US" sz="1400" dirty="0" err="1">
                <a:latin typeface="Avenir Next LT Pro" panose="020B0504020202020204" pitchFamily="34" charset="0"/>
              </a:rPr>
              <a:t>Stickdorn</a:t>
            </a:r>
            <a:r>
              <a:rPr lang="en-US" sz="1400" dirty="0">
                <a:latin typeface="Avenir Next LT Pro" panose="020B0504020202020204" pitchFamily="34" charset="0"/>
              </a:rPr>
              <a:t>, M. et al. (2018) </a:t>
            </a:r>
            <a:r>
              <a:rPr lang="en-US" sz="1400" u="sng" dirty="0">
                <a:latin typeface="Avenir Next LT Pro" panose="020B0504020202020204" pitchFamily="34" charset="0"/>
              </a:rPr>
              <a:t>This is service design doing: Applying Service Design Thinking in the Real World: A Practitioners’ Handbook. </a:t>
            </a:r>
            <a:r>
              <a:rPr lang="en-US" sz="1400" dirty="0">
                <a:latin typeface="Avenir Next LT Pro" panose="020B0504020202020204" pitchFamily="34" charset="0"/>
              </a:rPr>
              <a:t>O’Reilly Media.</a:t>
            </a:r>
          </a:p>
          <a:p>
            <a:pPr marL="0" indent="0">
              <a:lnSpc>
                <a:spcPct val="100000"/>
              </a:lnSpc>
              <a:buNone/>
            </a:pPr>
            <a:r>
              <a:rPr lang="en-US" sz="1400" dirty="0" err="1">
                <a:latin typeface="Avenir Next LT Pro" panose="020B0504020202020204" pitchFamily="34" charset="0"/>
              </a:rPr>
              <a:t>Stickdorn</a:t>
            </a:r>
            <a:r>
              <a:rPr lang="en-US" sz="1400" dirty="0">
                <a:latin typeface="Avenir Next LT Pro" panose="020B0504020202020204" pitchFamily="34" charset="0"/>
              </a:rPr>
              <a:t>, M. &amp; Schneider, J. (2012) </a:t>
            </a:r>
            <a:r>
              <a:rPr lang="en-US" sz="1400" u="sng" dirty="0">
                <a:latin typeface="Avenir Next LT Pro" panose="020B0504020202020204" pitchFamily="34" charset="0"/>
              </a:rPr>
              <a:t>This is Service Design Thinking: Basics, Tools</a:t>
            </a:r>
            <a:r>
              <a:rPr lang="en-US" sz="1400" dirty="0">
                <a:latin typeface="Avenir Next LT Pro" panose="020B0504020202020204" pitchFamily="34" charset="0"/>
              </a:rPr>
              <a:t>, Cases. BIS Publishers.</a:t>
            </a:r>
            <a:endParaRPr lang="en-GB" sz="1400" dirty="0">
              <a:latin typeface="Avenir Next LT Pro" panose="020B0504020202020204" pitchFamily="34" charset="0"/>
            </a:endParaRPr>
          </a:p>
          <a:p>
            <a:pPr marL="0" indent="0">
              <a:lnSpc>
                <a:spcPct val="100000"/>
              </a:lnSpc>
              <a:buNone/>
            </a:pPr>
            <a:endParaRPr lang="en-US" sz="1400" dirty="0">
              <a:latin typeface="Avenir Next LT Pro" panose="020B0504020202020204" pitchFamily="34" charset="0"/>
            </a:endParaRPr>
          </a:p>
          <a:p>
            <a:pPr marL="0" indent="0">
              <a:buNone/>
            </a:pPr>
            <a:endParaRPr lang="en-US" dirty="0"/>
          </a:p>
          <a:p>
            <a:pPr marL="0" indent="0">
              <a:buNone/>
            </a:pPr>
            <a:endParaRPr lang="en-GB" dirty="0"/>
          </a:p>
        </p:txBody>
      </p:sp>
      <p:sp>
        <p:nvSpPr>
          <p:cNvPr id="3" name="Date Placeholder 2">
            <a:extLst>
              <a:ext uri="{FF2B5EF4-FFF2-40B4-BE49-F238E27FC236}">
                <a16:creationId xmlns:a16="http://schemas.microsoft.com/office/drawing/2014/main" id="{759388EF-9726-86B8-B5A3-05264CBF8F07}"/>
              </a:ext>
            </a:extLst>
          </p:cNvPr>
          <p:cNvSpPr>
            <a:spLocks noGrp="1"/>
          </p:cNvSpPr>
          <p:nvPr>
            <p:ph type="dt" sz="half" idx="10"/>
          </p:nvPr>
        </p:nvSpPr>
        <p:spPr/>
        <p:txBody>
          <a:bodyPr/>
          <a:lstStyle/>
          <a:p>
            <a:fld id="{3B30EAB8-5859-490C-BB4C-4E8F5D4E5BB7}" type="datetime1">
              <a:rPr lang="en-GB" smtClean="0"/>
              <a:t>24/09/2024</a:t>
            </a:fld>
            <a:endParaRPr lang="en-US" dirty="0"/>
          </a:p>
        </p:txBody>
      </p:sp>
      <p:sp>
        <p:nvSpPr>
          <p:cNvPr id="4" name="Footer Placeholder 3">
            <a:extLst>
              <a:ext uri="{FF2B5EF4-FFF2-40B4-BE49-F238E27FC236}">
                <a16:creationId xmlns:a16="http://schemas.microsoft.com/office/drawing/2014/main" id="{341CA111-1F99-E6D9-32A9-96D9504AB07A}"/>
              </a:ext>
            </a:extLst>
          </p:cNvPr>
          <p:cNvSpPr>
            <a:spLocks noGrp="1"/>
          </p:cNvSpPr>
          <p:nvPr>
            <p:ph type="ftr" sz="quarter" idx="11"/>
          </p:nvPr>
        </p:nvSpPr>
        <p:spPr/>
        <p:txBody>
          <a:bodyPr/>
          <a:lstStyle/>
          <a:p>
            <a:r>
              <a:rPr lang="en-US"/>
              <a:t>Tools &amp; Methods (1984751)</a:t>
            </a:r>
            <a:endParaRPr lang="en-US" dirty="0"/>
          </a:p>
        </p:txBody>
      </p:sp>
      <p:sp>
        <p:nvSpPr>
          <p:cNvPr id="6" name="Slide Number Placeholder 5">
            <a:extLst>
              <a:ext uri="{FF2B5EF4-FFF2-40B4-BE49-F238E27FC236}">
                <a16:creationId xmlns:a16="http://schemas.microsoft.com/office/drawing/2014/main" id="{A52357E2-A07D-0270-12E7-461E8E1399B3}"/>
              </a:ext>
            </a:extLst>
          </p:cNvPr>
          <p:cNvSpPr>
            <a:spLocks noGrp="1"/>
          </p:cNvSpPr>
          <p:nvPr>
            <p:ph type="sldNum" sz="quarter" idx="12"/>
          </p:nvPr>
        </p:nvSpPr>
        <p:spPr/>
        <p:txBody>
          <a:bodyPr/>
          <a:lstStyle/>
          <a:p>
            <a:fld id="{48F63A3B-78C7-47BE-AE5E-E10140E04643}" type="slidenum">
              <a:rPr lang="en-US" smtClean="0"/>
              <a:t>112</a:t>
            </a:fld>
            <a:endParaRPr lang="en-US" dirty="0"/>
          </a:p>
        </p:txBody>
      </p:sp>
    </p:spTree>
    <p:extLst>
      <p:ext uri="{BB962C8B-B14F-4D97-AF65-F5344CB8AC3E}">
        <p14:creationId xmlns:p14="http://schemas.microsoft.com/office/powerpoint/2010/main" val="8839771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sp>
        <p:nvSpPr>
          <p:cNvPr id="10" name="TextBox 9">
            <a:extLst>
              <a:ext uri="{FF2B5EF4-FFF2-40B4-BE49-F238E27FC236}">
                <a16:creationId xmlns:a16="http://schemas.microsoft.com/office/drawing/2014/main" id="{F7F1C975-1002-6306-408D-A13F3F29160A}"/>
              </a:ext>
            </a:extLst>
          </p:cNvPr>
          <p:cNvSpPr txBox="1"/>
          <p:nvPr/>
        </p:nvSpPr>
        <p:spPr>
          <a:xfrm>
            <a:off x="3172626" y="2644056"/>
            <a:ext cx="6189046" cy="923330"/>
          </a:xfrm>
          <a:prstGeom prst="rect">
            <a:avLst/>
          </a:prstGeom>
          <a:noFill/>
        </p:spPr>
        <p:txBody>
          <a:bodyPr wrap="square" rtlCol="0">
            <a:spAutoFit/>
          </a:bodyPr>
          <a:lstStyle/>
          <a:p>
            <a:r>
              <a:rPr lang="en-GB" sz="5400" b="1" dirty="0">
                <a:solidFill>
                  <a:srgbClr val="003E77"/>
                </a:solidFill>
                <a:latin typeface="Poppins" panose="00000500000000000000" pitchFamily="2" charset="0"/>
                <a:cs typeface="Poppins" panose="00000500000000000000" pitchFamily="2" charset="0"/>
              </a:rPr>
              <a:t>Lunch 12.15-1pm</a:t>
            </a:r>
          </a:p>
        </p:txBody>
      </p:sp>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spTree>
    <p:extLst>
      <p:ext uri="{BB962C8B-B14F-4D97-AF65-F5344CB8AC3E}">
        <p14:creationId xmlns:p14="http://schemas.microsoft.com/office/powerpoint/2010/main" val="4841757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F41F-46BB-9B48-B947-46015195BE93}"/>
              </a:ext>
            </a:extLst>
          </p:cNvPr>
          <p:cNvSpPr>
            <a:spLocks noGrp="1"/>
          </p:cNvSpPr>
          <p:nvPr>
            <p:ph type="title"/>
          </p:nvPr>
        </p:nvSpPr>
        <p:spPr/>
        <p:txBody>
          <a:bodyPr/>
          <a:lstStyle/>
          <a:p>
            <a:endParaRPr lang="en-US" dirty="0"/>
          </a:p>
        </p:txBody>
      </p:sp>
      <p:pic>
        <p:nvPicPr>
          <p:cNvPr id="5" name="Content Placeholder 4" descr="A person on stage&#10;&#10;Description automatically generated with low confidence">
            <a:extLst>
              <a:ext uri="{FF2B5EF4-FFF2-40B4-BE49-F238E27FC236}">
                <a16:creationId xmlns:a16="http://schemas.microsoft.com/office/drawing/2014/main" id="{CF2F127A-8653-CB48-8EC5-9DDFAC58F10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1561306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CBFE-37C8-4E4E-8E0D-9258879A341C}"/>
              </a:ext>
            </a:extLst>
          </p:cNvPr>
          <p:cNvSpPr>
            <a:spLocks noGrp="1"/>
          </p:cNvSpPr>
          <p:nvPr>
            <p:ph type="title"/>
          </p:nvPr>
        </p:nvSpPr>
        <p:spPr>
          <a:xfrm>
            <a:off x="838200" y="83560"/>
            <a:ext cx="10515600" cy="1325563"/>
          </a:xfrm>
        </p:spPr>
        <p:txBody>
          <a:bodyPr>
            <a:normAutofit/>
          </a:bodyPr>
          <a:lstStyle/>
          <a:p>
            <a:r>
              <a:rPr lang="en-GB" dirty="0"/>
              <a:t>Let me </a:t>
            </a:r>
            <a:r>
              <a:rPr lang="en-GB" dirty="0" err="1"/>
              <a:t>tAke</a:t>
            </a:r>
            <a:r>
              <a:rPr lang="en-GB" dirty="0"/>
              <a:t> you back…</a:t>
            </a:r>
            <a:endParaRPr lang="en-US" dirty="0"/>
          </a:p>
        </p:txBody>
      </p:sp>
      <p:pic>
        <p:nvPicPr>
          <p:cNvPr id="4" name="Picture 4" descr="Me - 3 years old. Complete innocence!">
            <a:extLst>
              <a:ext uri="{FF2B5EF4-FFF2-40B4-BE49-F238E27FC236}">
                <a16:creationId xmlns:a16="http://schemas.microsoft.com/office/drawing/2014/main" id="{84A9C9A3-03E3-0D42-9C2C-D65A7EBC7F2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1281" y="1269754"/>
            <a:ext cx="3600768" cy="3594100"/>
          </a:xfrm>
          <a:prstGeom prst="rect">
            <a:avLst/>
          </a:prstGeom>
        </p:spPr>
      </p:pic>
      <p:sp>
        <p:nvSpPr>
          <p:cNvPr id="6" name="TextBox 5">
            <a:extLst>
              <a:ext uri="{FF2B5EF4-FFF2-40B4-BE49-F238E27FC236}">
                <a16:creationId xmlns:a16="http://schemas.microsoft.com/office/drawing/2014/main" id="{2A6723FB-4B07-4C42-9D8B-8C0BFC1D19A2}"/>
              </a:ext>
            </a:extLst>
          </p:cNvPr>
          <p:cNvSpPr txBox="1"/>
          <p:nvPr/>
        </p:nvSpPr>
        <p:spPr>
          <a:xfrm>
            <a:off x="881281" y="4904837"/>
            <a:ext cx="4905829" cy="1692771"/>
          </a:xfrm>
          <a:prstGeom prst="rect">
            <a:avLst/>
          </a:prstGeom>
          <a:noFill/>
        </p:spPr>
        <p:txBody>
          <a:bodyPr wrap="square" rtlCol="0">
            <a:spAutoFit/>
          </a:bodyPr>
          <a:lstStyle/>
          <a:p>
            <a:pPr algn="l"/>
            <a:r>
              <a:rPr lang="en-GB" sz="2600" u="sng" dirty="0">
                <a:latin typeface="Bradley Hand ITC" panose="03070402050302030203" pitchFamily="66" charset="77"/>
              </a:rPr>
              <a:t>Look at that face…such a cute child. </a:t>
            </a:r>
          </a:p>
          <a:p>
            <a:pPr algn="l"/>
            <a:r>
              <a:rPr lang="en-GB" sz="2600" u="sng" dirty="0">
                <a:latin typeface="Bradley Hand ITC" panose="03070402050302030203" pitchFamily="66" charset="77"/>
              </a:rPr>
              <a:t> I know you’re thinking it – what happened?! </a:t>
            </a:r>
            <a:endParaRPr lang="en-US" sz="2600" u="sng" dirty="0">
              <a:latin typeface="Bradley Hand ITC" panose="03070402050302030203" pitchFamily="66" charset="77"/>
            </a:endParaRPr>
          </a:p>
        </p:txBody>
      </p:sp>
      <p:sp>
        <p:nvSpPr>
          <p:cNvPr id="7" name="TextBox 6">
            <a:extLst>
              <a:ext uri="{FF2B5EF4-FFF2-40B4-BE49-F238E27FC236}">
                <a16:creationId xmlns:a16="http://schemas.microsoft.com/office/drawing/2014/main" id="{5B9643B6-6FB1-8940-94FE-6D28FAA26A0F}"/>
              </a:ext>
            </a:extLst>
          </p:cNvPr>
          <p:cNvSpPr txBox="1"/>
          <p:nvPr/>
        </p:nvSpPr>
        <p:spPr>
          <a:xfrm>
            <a:off x="5787110" y="1589476"/>
            <a:ext cx="5540829" cy="2954655"/>
          </a:xfrm>
          <a:prstGeom prst="rect">
            <a:avLst/>
          </a:prstGeom>
          <a:noFill/>
        </p:spPr>
        <p:txBody>
          <a:bodyPr wrap="square" rtlCol="0">
            <a:spAutoFit/>
          </a:bodyPr>
          <a:lstStyle/>
          <a:p>
            <a:pPr algn="l"/>
            <a:r>
              <a:rPr lang="en-GB" sz="3100" b="1" dirty="0"/>
              <a:t>Let me introduce you to myself in my most innocent form. When things were easy.</a:t>
            </a:r>
          </a:p>
          <a:p>
            <a:pPr algn="l"/>
            <a:r>
              <a:rPr lang="en-GB" sz="3100" b="1" dirty="0"/>
              <a:t>Only if things were still blissfully innocent!</a:t>
            </a:r>
          </a:p>
        </p:txBody>
      </p:sp>
    </p:spTree>
    <p:extLst>
      <p:ext uri="{BB962C8B-B14F-4D97-AF65-F5344CB8AC3E}">
        <p14:creationId xmlns:p14="http://schemas.microsoft.com/office/powerpoint/2010/main" val="2866816893"/>
      </p:ext>
    </p:extLst>
  </p:cSld>
  <p:clrMapOvr>
    <a:masterClrMapping/>
  </p:clrMapOvr>
  <mc:AlternateContent xmlns:mc="http://schemas.openxmlformats.org/markup-compatibility/2006" xmlns:p14="http://schemas.microsoft.com/office/powerpoint/2010/main">
    <mc:Choice Requires="p14">
      <p:transition spd="slow" p14:dur="2000" advTm="22925"/>
    </mc:Choice>
    <mc:Fallback xmlns="">
      <p:transition spd="slow" advTm="22925"/>
    </mc:Fallback>
  </mc:AlternateContent>
  <p:extLst>
    <p:ext uri="{E180D4A7-C9FB-4DFB-919C-405C955672EB}">
      <p14:showEvtLst xmlns:p14="http://schemas.microsoft.com/office/powerpoint/2010/main">
        <p14:playEvt time="0" objId="3"/>
      </p14:showEvtLst>
    </p:ext>
  </p:extLs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124C-1F42-7E46-B375-77BF82ABAEDE}"/>
              </a:ext>
            </a:extLst>
          </p:cNvPr>
          <p:cNvSpPr>
            <a:spLocks noGrp="1"/>
          </p:cNvSpPr>
          <p:nvPr>
            <p:ph type="title"/>
          </p:nvPr>
        </p:nvSpPr>
        <p:spPr/>
        <p:txBody>
          <a:bodyPr>
            <a:normAutofit/>
          </a:bodyPr>
          <a:lstStyle/>
          <a:p>
            <a:r>
              <a:rPr lang="en-GB" sz="4400" dirty="0"/>
              <a:t>Our family is growing and my innocence is dwindling!</a:t>
            </a:r>
            <a:endParaRPr lang="en-US" sz="4400" dirty="0"/>
          </a:p>
        </p:txBody>
      </p:sp>
      <p:pic>
        <p:nvPicPr>
          <p:cNvPr id="4" name="Picture 4">
            <a:extLst>
              <a:ext uri="{FF2B5EF4-FFF2-40B4-BE49-F238E27FC236}">
                <a16:creationId xmlns:a16="http://schemas.microsoft.com/office/drawing/2014/main" id="{03E9A4F6-9ADF-6743-BBE7-5DD96BED689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75569" y="3624150"/>
            <a:ext cx="2554432" cy="2942328"/>
          </a:xfrm>
          <a:prstGeom prst="rect">
            <a:avLst/>
          </a:prstGeom>
        </p:spPr>
      </p:pic>
      <p:pic>
        <p:nvPicPr>
          <p:cNvPr id="6" name="Picture 6">
            <a:extLst>
              <a:ext uri="{FF2B5EF4-FFF2-40B4-BE49-F238E27FC236}">
                <a16:creationId xmlns:a16="http://schemas.microsoft.com/office/drawing/2014/main" id="{1CCBCC8F-9FF0-3343-923D-ED6149284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432" y="1694316"/>
            <a:ext cx="2611332" cy="2359416"/>
          </a:xfrm>
          <a:prstGeom prst="rect">
            <a:avLst/>
          </a:prstGeom>
        </p:spPr>
      </p:pic>
      <p:sp>
        <p:nvSpPr>
          <p:cNvPr id="8" name="TextBox 7">
            <a:extLst>
              <a:ext uri="{FF2B5EF4-FFF2-40B4-BE49-F238E27FC236}">
                <a16:creationId xmlns:a16="http://schemas.microsoft.com/office/drawing/2014/main" id="{00DD747C-8D40-3B46-A53C-C85411ABF0FF}"/>
              </a:ext>
            </a:extLst>
          </p:cNvPr>
          <p:cNvSpPr txBox="1"/>
          <p:nvPr/>
        </p:nvSpPr>
        <p:spPr>
          <a:xfrm>
            <a:off x="3992690" y="1874517"/>
            <a:ext cx="5672275" cy="1477328"/>
          </a:xfrm>
          <a:prstGeom prst="rect">
            <a:avLst/>
          </a:prstGeom>
          <a:noFill/>
        </p:spPr>
        <p:txBody>
          <a:bodyPr wrap="square" rtlCol="0">
            <a:spAutoFit/>
          </a:bodyPr>
          <a:lstStyle/>
          <a:p>
            <a:pPr algn="l"/>
            <a:r>
              <a:rPr lang="en-GB" sz="3000" dirty="0"/>
              <a:t>The baby boy arrives. We welcomed the sweetest addition to the family. </a:t>
            </a:r>
            <a:endParaRPr lang="en-US" sz="3000" dirty="0"/>
          </a:p>
        </p:txBody>
      </p:sp>
      <p:sp>
        <p:nvSpPr>
          <p:cNvPr id="9" name="TextBox 8">
            <a:extLst>
              <a:ext uri="{FF2B5EF4-FFF2-40B4-BE49-F238E27FC236}">
                <a16:creationId xmlns:a16="http://schemas.microsoft.com/office/drawing/2014/main" id="{D6C48AEE-2758-6C4A-99D3-50CEA9FDB92A}"/>
              </a:ext>
            </a:extLst>
          </p:cNvPr>
          <p:cNvSpPr txBox="1"/>
          <p:nvPr/>
        </p:nvSpPr>
        <p:spPr>
          <a:xfrm>
            <a:off x="931432" y="3749457"/>
            <a:ext cx="7944137" cy="2677656"/>
          </a:xfrm>
          <a:prstGeom prst="rect">
            <a:avLst/>
          </a:prstGeom>
          <a:noFill/>
        </p:spPr>
        <p:txBody>
          <a:bodyPr wrap="square" rtlCol="0">
            <a:spAutoFit/>
          </a:bodyPr>
          <a:lstStyle/>
          <a:p>
            <a:pPr algn="l"/>
            <a:endParaRPr lang="en-GB" sz="2800" dirty="0"/>
          </a:p>
          <a:p>
            <a:pPr algn="l"/>
            <a:r>
              <a:rPr lang="en-GB" sz="2800" dirty="0"/>
              <a:t>A lovely family photo hiding the brutality of drug addiction. </a:t>
            </a:r>
          </a:p>
          <a:p>
            <a:pPr algn="l"/>
            <a:r>
              <a:rPr lang="en-GB" sz="2800" dirty="0"/>
              <a:t>A lovely family photo hiding a 10 year old girl with every ounce of innocence shattered. </a:t>
            </a:r>
          </a:p>
          <a:p>
            <a:pPr algn="l"/>
            <a:r>
              <a:rPr lang="en-GB" sz="2800" dirty="0"/>
              <a:t>But  love glueing us together.</a:t>
            </a:r>
          </a:p>
        </p:txBody>
      </p:sp>
    </p:spTree>
    <p:extLst>
      <p:ext uri="{BB962C8B-B14F-4D97-AF65-F5344CB8AC3E}">
        <p14:creationId xmlns:p14="http://schemas.microsoft.com/office/powerpoint/2010/main" val="3892191835"/>
      </p:ext>
    </p:extLst>
  </p:cSld>
  <p:clrMapOvr>
    <a:masterClrMapping/>
  </p:clrMapOvr>
  <mc:AlternateContent xmlns:mc="http://schemas.openxmlformats.org/markup-compatibility/2006" xmlns:p14="http://schemas.microsoft.com/office/powerpoint/2010/main">
    <mc:Choice Requires="p14">
      <p:transition spd="slow" p14:dur="2000" advTm="22570"/>
    </mc:Choice>
    <mc:Fallback xmlns="">
      <p:transition spd="slow" advTm="2257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DF93-722F-704E-BF70-B1AE20EEFB51}"/>
              </a:ext>
            </a:extLst>
          </p:cNvPr>
          <p:cNvSpPr>
            <a:spLocks noGrp="1"/>
          </p:cNvSpPr>
          <p:nvPr>
            <p:ph type="title"/>
          </p:nvPr>
        </p:nvSpPr>
        <p:spPr>
          <a:xfrm>
            <a:off x="838200" y="-27246"/>
            <a:ext cx="10515600" cy="1325563"/>
          </a:xfrm>
        </p:spPr>
        <p:txBody>
          <a:bodyPr>
            <a:normAutofit/>
          </a:bodyPr>
          <a:lstStyle/>
          <a:p>
            <a:r>
              <a:rPr lang="en-GB" sz="4000" dirty="0"/>
              <a:t>The </a:t>
            </a:r>
            <a:r>
              <a:rPr lang="en-GB" sz="4000" dirty="0" err="1"/>
              <a:t>Camerons</a:t>
            </a:r>
            <a:r>
              <a:rPr lang="en-GB" sz="4000" dirty="0"/>
              <a:t> crumble…(kinship care)</a:t>
            </a:r>
            <a:endParaRPr lang="en-US" sz="4000" dirty="0"/>
          </a:p>
        </p:txBody>
      </p:sp>
      <p:sp>
        <p:nvSpPr>
          <p:cNvPr id="4" name="Oval 3">
            <a:extLst>
              <a:ext uri="{FF2B5EF4-FFF2-40B4-BE49-F238E27FC236}">
                <a16:creationId xmlns:a16="http://schemas.microsoft.com/office/drawing/2014/main" id="{0590B532-52DC-474D-ACB8-2A177C01C000}"/>
              </a:ext>
            </a:extLst>
          </p:cNvPr>
          <p:cNvSpPr/>
          <p:nvPr/>
        </p:nvSpPr>
        <p:spPr>
          <a:xfrm>
            <a:off x="1435224" y="1257167"/>
            <a:ext cx="2044398" cy="2044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37EE4F6C-4FBD-D440-96D3-FECBC82190DA}"/>
              </a:ext>
            </a:extLst>
          </p:cNvPr>
          <p:cNvSpPr/>
          <p:nvPr/>
        </p:nvSpPr>
        <p:spPr>
          <a:xfrm>
            <a:off x="9007788" y="1019353"/>
            <a:ext cx="2422212" cy="208811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801D08-DCF8-C446-B579-3A4924A3E197}"/>
              </a:ext>
            </a:extLst>
          </p:cNvPr>
          <p:cNvSpPr txBox="1"/>
          <p:nvPr/>
        </p:nvSpPr>
        <p:spPr>
          <a:xfrm>
            <a:off x="9322890" y="1792300"/>
            <a:ext cx="1828800" cy="430887"/>
          </a:xfrm>
          <a:prstGeom prst="rect">
            <a:avLst/>
          </a:prstGeom>
          <a:noFill/>
        </p:spPr>
        <p:txBody>
          <a:bodyPr wrap="square" rtlCol="0">
            <a:spAutoFit/>
          </a:bodyPr>
          <a:lstStyle/>
          <a:p>
            <a:pPr algn="l"/>
            <a:r>
              <a:rPr lang="en-GB" sz="2200" dirty="0"/>
              <a:t>DEVASTATED </a:t>
            </a:r>
            <a:endParaRPr lang="en-US" sz="2200" dirty="0"/>
          </a:p>
        </p:txBody>
      </p:sp>
      <p:sp>
        <p:nvSpPr>
          <p:cNvPr id="9" name="TextBox 8">
            <a:extLst>
              <a:ext uri="{FF2B5EF4-FFF2-40B4-BE49-F238E27FC236}">
                <a16:creationId xmlns:a16="http://schemas.microsoft.com/office/drawing/2014/main" id="{53BEB73D-B597-1944-A157-5DAA10E5CFC2}"/>
              </a:ext>
            </a:extLst>
          </p:cNvPr>
          <p:cNvSpPr txBox="1"/>
          <p:nvPr/>
        </p:nvSpPr>
        <p:spPr>
          <a:xfrm>
            <a:off x="1826759" y="2007744"/>
            <a:ext cx="3598334" cy="477054"/>
          </a:xfrm>
          <a:prstGeom prst="rect">
            <a:avLst/>
          </a:prstGeom>
          <a:noFill/>
        </p:spPr>
        <p:txBody>
          <a:bodyPr wrap="square" rtlCol="0">
            <a:spAutoFit/>
          </a:bodyPr>
          <a:lstStyle/>
          <a:p>
            <a:pPr algn="l"/>
            <a:r>
              <a:rPr lang="en-GB" sz="2500" dirty="0"/>
              <a:t>LOST</a:t>
            </a:r>
            <a:endParaRPr lang="en-US" sz="2500" dirty="0"/>
          </a:p>
        </p:txBody>
      </p:sp>
      <p:sp>
        <p:nvSpPr>
          <p:cNvPr id="10" name="Heart 9">
            <a:extLst>
              <a:ext uri="{FF2B5EF4-FFF2-40B4-BE49-F238E27FC236}">
                <a16:creationId xmlns:a16="http://schemas.microsoft.com/office/drawing/2014/main" id="{2799481C-2A52-0541-A176-184F69AC0CEC}"/>
              </a:ext>
            </a:extLst>
          </p:cNvPr>
          <p:cNvSpPr/>
          <p:nvPr/>
        </p:nvSpPr>
        <p:spPr>
          <a:xfrm>
            <a:off x="4853153" y="1019353"/>
            <a:ext cx="2044399" cy="228221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F959987-8FAF-4E45-8D2C-A735C3F08C64}"/>
              </a:ext>
            </a:extLst>
          </p:cNvPr>
          <p:cNvSpPr txBox="1"/>
          <p:nvPr/>
        </p:nvSpPr>
        <p:spPr>
          <a:xfrm>
            <a:off x="4996962" y="1920693"/>
            <a:ext cx="1900590" cy="400110"/>
          </a:xfrm>
          <a:prstGeom prst="rect">
            <a:avLst/>
          </a:prstGeom>
          <a:noFill/>
        </p:spPr>
        <p:txBody>
          <a:bodyPr wrap="square" rtlCol="0">
            <a:spAutoFit/>
          </a:bodyPr>
          <a:lstStyle/>
          <a:p>
            <a:pPr algn="l"/>
            <a:r>
              <a:rPr lang="en-GB" sz="2000" dirty="0"/>
              <a:t>HEARTBREAK</a:t>
            </a:r>
            <a:endParaRPr lang="en-US" sz="2000" dirty="0"/>
          </a:p>
        </p:txBody>
      </p:sp>
      <p:sp>
        <p:nvSpPr>
          <p:cNvPr id="12" name="Rectangle 11">
            <a:extLst>
              <a:ext uri="{FF2B5EF4-FFF2-40B4-BE49-F238E27FC236}">
                <a16:creationId xmlns:a16="http://schemas.microsoft.com/office/drawing/2014/main" id="{2CB9B8B9-869C-314A-8C10-0398910062A6}"/>
              </a:ext>
            </a:extLst>
          </p:cNvPr>
          <p:cNvSpPr/>
          <p:nvPr/>
        </p:nvSpPr>
        <p:spPr>
          <a:xfrm>
            <a:off x="9112024" y="3601450"/>
            <a:ext cx="2039666" cy="2039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CEA4FC-A00A-4C4D-AF24-C3F06F18946E}"/>
              </a:ext>
            </a:extLst>
          </p:cNvPr>
          <p:cNvSpPr txBox="1"/>
          <p:nvPr/>
        </p:nvSpPr>
        <p:spPr>
          <a:xfrm>
            <a:off x="9280934" y="4290841"/>
            <a:ext cx="2016782" cy="477054"/>
          </a:xfrm>
          <a:prstGeom prst="rect">
            <a:avLst/>
          </a:prstGeom>
          <a:noFill/>
        </p:spPr>
        <p:txBody>
          <a:bodyPr wrap="square" rtlCol="0">
            <a:spAutoFit/>
          </a:bodyPr>
          <a:lstStyle/>
          <a:p>
            <a:pPr algn="l"/>
            <a:r>
              <a:rPr lang="en-GB" sz="2500" dirty="0"/>
              <a:t>DISBELIEF </a:t>
            </a:r>
            <a:endParaRPr lang="en-US" sz="2500" dirty="0"/>
          </a:p>
        </p:txBody>
      </p:sp>
      <p:sp>
        <p:nvSpPr>
          <p:cNvPr id="14" name="Rectangle: Rounded Corners 13">
            <a:extLst>
              <a:ext uri="{FF2B5EF4-FFF2-40B4-BE49-F238E27FC236}">
                <a16:creationId xmlns:a16="http://schemas.microsoft.com/office/drawing/2014/main" id="{86973366-AB5F-F24F-BB3C-C2D0AA81129F}"/>
              </a:ext>
            </a:extLst>
          </p:cNvPr>
          <p:cNvSpPr/>
          <p:nvPr/>
        </p:nvSpPr>
        <p:spPr>
          <a:xfrm>
            <a:off x="1251678" y="3754821"/>
            <a:ext cx="2026148" cy="2026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B77B81E-A68B-E74A-8FC2-ED3E34DA64FE}"/>
              </a:ext>
            </a:extLst>
          </p:cNvPr>
          <p:cNvSpPr txBox="1"/>
          <p:nvPr/>
        </p:nvSpPr>
        <p:spPr>
          <a:xfrm>
            <a:off x="1435224" y="4529368"/>
            <a:ext cx="2036419" cy="446276"/>
          </a:xfrm>
          <a:prstGeom prst="rect">
            <a:avLst/>
          </a:prstGeom>
          <a:noFill/>
        </p:spPr>
        <p:txBody>
          <a:bodyPr wrap="square" rtlCol="0">
            <a:spAutoFit/>
          </a:bodyPr>
          <a:lstStyle/>
          <a:p>
            <a:pPr algn="l"/>
            <a:r>
              <a:rPr lang="en-GB" sz="2300" dirty="0"/>
              <a:t>ASHAMED</a:t>
            </a:r>
            <a:endParaRPr lang="en-US" sz="2300" dirty="0"/>
          </a:p>
        </p:txBody>
      </p:sp>
      <p:pic>
        <p:nvPicPr>
          <p:cNvPr id="18" name="Picture 18">
            <a:extLst>
              <a:ext uri="{FF2B5EF4-FFF2-40B4-BE49-F238E27FC236}">
                <a16:creationId xmlns:a16="http://schemas.microsoft.com/office/drawing/2014/main" id="{6FA583DB-3A8A-EE41-AE5A-92CC7153CC43}"/>
              </a:ext>
            </a:extLst>
          </p:cNvPr>
          <p:cNvPicPr>
            <a:picLocks noChangeAspect="1"/>
          </p:cNvPicPr>
          <p:nvPr/>
        </p:nvPicPr>
        <p:blipFill>
          <a:blip r:embed="rId2"/>
          <a:stretch>
            <a:fillRect/>
          </a:stretch>
        </p:blipFill>
        <p:spPr>
          <a:xfrm>
            <a:off x="4002581" y="3346927"/>
            <a:ext cx="4457700" cy="3473450"/>
          </a:xfrm>
          <a:prstGeom prst="rect">
            <a:avLst/>
          </a:prstGeom>
        </p:spPr>
      </p:pic>
    </p:spTree>
    <p:extLst>
      <p:ext uri="{BB962C8B-B14F-4D97-AF65-F5344CB8AC3E}">
        <p14:creationId xmlns:p14="http://schemas.microsoft.com/office/powerpoint/2010/main" val="3297784031"/>
      </p:ext>
    </p:extLst>
  </p:cSld>
  <p:clrMapOvr>
    <a:masterClrMapping/>
  </p:clrMapOvr>
  <mc:AlternateContent xmlns:mc="http://schemas.openxmlformats.org/markup-compatibility/2006" xmlns:p14="http://schemas.microsoft.com/office/powerpoint/2010/main">
    <mc:Choice Requires="p14">
      <p:transition spd="slow" p14:dur="2000" advTm="21709"/>
    </mc:Choice>
    <mc:Fallback xmlns="">
      <p:transition spd="slow" advTm="21709"/>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An open letter that opened doors - the power of social media!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67395" y="1905000"/>
            <a:ext cx="6294811" cy="3505199"/>
          </a:xfrm>
        </p:spPr>
      </p:pic>
      <p:sp>
        <p:nvSpPr>
          <p:cNvPr id="6" name="Cloud Callout 5"/>
          <p:cNvSpPr/>
          <p:nvPr/>
        </p:nvSpPr>
        <p:spPr>
          <a:xfrm>
            <a:off x="8059819" y="1938337"/>
            <a:ext cx="3505200" cy="2743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331281" y="2832883"/>
            <a:ext cx="3200400" cy="954107"/>
          </a:xfrm>
          <a:prstGeom prst="rect">
            <a:avLst/>
          </a:prstGeom>
          <a:noFill/>
        </p:spPr>
        <p:txBody>
          <a:bodyPr wrap="square" rtlCol="0">
            <a:spAutoFit/>
          </a:bodyPr>
          <a:lstStyle/>
          <a:p>
            <a:r>
              <a:rPr lang="en-GB" sz="2800" dirty="0"/>
              <a:t>Why an open letter and why now?</a:t>
            </a:r>
          </a:p>
        </p:txBody>
      </p:sp>
      <p:sp>
        <p:nvSpPr>
          <p:cNvPr id="3" name="TextBox 2">
            <a:extLst>
              <a:ext uri="{FF2B5EF4-FFF2-40B4-BE49-F238E27FC236}">
                <a16:creationId xmlns:a16="http://schemas.microsoft.com/office/drawing/2014/main" id="{5AAAC4E3-03F5-1F4D-8AA3-80D94907DF96}"/>
              </a:ext>
            </a:extLst>
          </p:cNvPr>
          <p:cNvSpPr txBox="1"/>
          <p:nvPr/>
        </p:nvSpPr>
        <p:spPr>
          <a:xfrm>
            <a:off x="4191000" y="5923820"/>
            <a:ext cx="3810000" cy="523220"/>
          </a:xfrm>
          <a:prstGeom prst="rect">
            <a:avLst/>
          </a:prstGeom>
          <a:noFill/>
        </p:spPr>
        <p:txBody>
          <a:bodyPr wrap="square" rtlCol="0">
            <a:spAutoFit/>
          </a:bodyPr>
          <a:lstStyle/>
          <a:p>
            <a:r>
              <a:rPr lang="en-US" sz="2800" dirty="0"/>
              <a:t>CHALLENGE STIGMA</a:t>
            </a:r>
          </a:p>
        </p:txBody>
      </p:sp>
    </p:spTree>
    <p:extLst>
      <p:ext uri="{BB962C8B-B14F-4D97-AF65-F5344CB8AC3E}">
        <p14:creationId xmlns:p14="http://schemas.microsoft.com/office/powerpoint/2010/main" val="330687437"/>
      </p:ext>
    </p:extLst>
  </p:cSld>
  <p:clrMapOvr>
    <a:masterClrMapping/>
  </p:clrMapOvr>
  <mc:AlternateContent xmlns:mc="http://schemas.openxmlformats.org/markup-compatibility/2006" xmlns:p14="http://schemas.microsoft.com/office/powerpoint/2010/main">
    <mc:Choice Requires="p14">
      <p:transition spd="slow" p14:dur="2000" advTm="2054"/>
    </mc:Choice>
    <mc:Fallback xmlns="">
      <p:transition spd="slow" advTm="2054"/>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dancing on a stage&#10;&#10;Description automatically generated with medium confidence">
            <a:extLst>
              <a:ext uri="{FF2B5EF4-FFF2-40B4-BE49-F238E27FC236}">
                <a16:creationId xmlns:a16="http://schemas.microsoft.com/office/drawing/2014/main" id="{76D3C8BB-D155-C148-AE8B-5B2A3E0BA1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99" y="897047"/>
            <a:ext cx="5630333" cy="5927615"/>
          </a:xfrm>
          <a:prstGeom prst="rect">
            <a:avLst/>
          </a:prstGeom>
        </p:spPr>
      </p:pic>
      <p:pic>
        <p:nvPicPr>
          <p:cNvPr id="5" name="Picture 4" descr="A picture containing text, indoor, person, posing&#10;&#10;Description automatically generated">
            <a:extLst>
              <a:ext uri="{FF2B5EF4-FFF2-40B4-BE49-F238E27FC236}">
                <a16:creationId xmlns:a16="http://schemas.microsoft.com/office/drawing/2014/main" id="{524C451A-9F2A-234A-9B46-F9EC83A496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263743" y="1020287"/>
            <a:ext cx="5396213" cy="5681133"/>
          </a:xfrm>
          <a:prstGeom prst="rect">
            <a:avLst/>
          </a:prstGeom>
        </p:spPr>
      </p:pic>
      <p:sp>
        <p:nvSpPr>
          <p:cNvPr id="8" name="TextBox 7">
            <a:extLst>
              <a:ext uri="{FF2B5EF4-FFF2-40B4-BE49-F238E27FC236}">
                <a16:creationId xmlns:a16="http://schemas.microsoft.com/office/drawing/2014/main" id="{F66E3FEA-5D89-AB4E-9B53-C758FA063BCA}"/>
              </a:ext>
            </a:extLst>
          </p:cNvPr>
          <p:cNvSpPr txBox="1"/>
          <p:nvPr/>
        </p:nvSpPr>
        <p:spPr>
          <a:xfrm>
            <a:off x="3962400" y="137168"/>
            <a:ext cx="6934200" cy="523220"/>
          </a:xfrm>
          <a:prstGeom prst="rect">
            <a:avLst/>
          </a:prstGeom>
          <a:noFill/>
        </p:spPr>
        <p:txBody>
          <a:bodyPr wrap="square" rtlCol="0">
            <a:spAutoFit/>
          </a:bodyPr>
          <a:lstStyle/>
          <a:p>
            <a:r>
              <a:rPr lang="en-US" sz="2800" dirty="0"/>
              <a:t>YOUNG SCOT AWARDS</a:t>
            </a:r>
          </a:p>
        </p:txBody>
      </p:sp>
    </p:spTree>
    <p:extLst>
      <p:ext uri="{BB962C8B-B14F-4D97-AF65-F5344CB8AC3E}">
        <p14:creationId xmlns:p14="http://schemas.microsoft.com/office/powerpoint/2010/main" val="212298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069312" y="5046590"/>
            <a:ext cx="12388108" cy="2585680"/>
          </a:xfrm>
          <a:custGeom>
            <a:avLst/>
            <a:gdLst/>
            <a:ahLst/>
            <a:cxnLst/>
            <a:rect l="l" t="t" r="r" b="b"/>
            <a:pathLst>
              <a:path w="18582162" h="3878520">
                <a:moveTo>
                  <a:pt x="0" y="0"/>
                </a:moveTo>
                <a:lnTo>
                  <a:pt x="18582162" y="0"/>
                </a:lnTo>
                <a:lnTo>
                  <a:pt x="18582162" y="3878520"/>
                </a:lnTo>
                <a:lnTo>
                  <a:pt x="0" y="3878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5400000">
            <a:off x="-2865502" y="3544827"/>
            <a:ext cx="9490491" cy="1755467"/>
          </a:xfrm>
          <a:custGeom>
            <a:avLst/>
            <a:gdLst/>
            <a:ahLst/>
            <a:cxnLst/>
            <a:rect l="l" t="t" r="r" b="b"/>
            <a:pathLst>
              <a:path w="14235737" h="2633200">
                <a:moveTo>
                  <a:pt x="0" y="0"/>
                </a:moveTo>
                <a:lnTo>
                  <a:pt x="14235738" y="0"/>
                </a:lnTo>
                <a:lnTo>
                  <a:pt x="14235738" y="2633200"/>
                </a:lnTo>
                <a:lnTo>
                  <a:pt x="0" y="263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4" name="Freeform 4"/>
          <p:cNvSpPr/>
          <p:nvPr/>
        </p:nvSpPr>
        <p:spPr>
          <a:xfrm rot="-3456110">
            <a:off x="1016827" y="-617813"/>
            <a:ext cx="10314370" cy="6921485"/>
          </a:xfrm>
          <a:custGeom>
            <a:avLst/>
            <a:gdLst/>
            <a:ahLst/>
            <a:cxnLst/>
            <a:rect l="l" t="t" r="r" b="b"/>
            <a:pathLst>
              <a:path w="15471555" h="10382228">
                <a:moveTo>
                  <a:pt x="0" y="0"/>
                </a:moveTo>
                <a:lnTo>
                  <a:pt x="15471556" y="0"/>
                </a:lnTo>
                <a:lnTo>
                  <a:pt x="15471556" y="10382228"/>
                </a:lnTo>
                <a:lnTo>
                  <a:pt x="0" y="103822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5" name="Freeform 5"/>
          <p:cNvSpPr/>
          <p:nvPr/>
        </p:nvSpPr>
        <p:spPr>
          <a:xfrm>
            <a:off x="-2244602" y="2411992"/>
            <a:ext cx="7444962" cy="7520417"/>
          </a:xfrm>
          <a:custGeom>
            <a:avLst/>
            <a:gdLst/>
            <a:ahLst/>
            <a:cxnLst/>
            <a:rect l="l" t="t" r="r" b="b"/>
            <a:pathLst>
              <a:path w="11167443" h="11280626">
                <a:moveTo>
                  <a:pt x="0" y="0"/>
                </a:moveTo>
                <a:lnTo>
                  <a:pt x="11167443" y="0"/>
                </a:lnTo>
                <a:lnTo>
                  <a:pt x="11167443" y="11280626"/>
                </a:lnTo>
                <a:lnTo>
                  <a:pt x="0" y="112806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6" name="Freeform 6"/>
          <p:cNvSpPr/>
          <p:nvPr/>
        </p:nvSpPr>
        <p:spPr>
          <a:xfrm>
            <a:off x="3243585" y="-89564"/>
            <a:ext cx="10039563" cy="2268074"/>
          </a:xfrm>
          <a:custGeom>
            <a:avLst/>
            <a:gdLst/>
            <a:ahLst/>
            <a:cxnLst/>
            <a:rect l="l" t="t" r="r" b="b"/>
            <a:pathLst>
              <a:path w="15059344" h="3402111">
                <a:moveTo>
                  <a:pt x="0" y="0"/>
                </a:moveTo>
                <a:lnTo>
                  <a:pt x="15059344" y="0"/>
                </a:lnTo>
                <a:lnTo>
                  <a:pt x="15059344" y="3402111"/>
                </a:lnTo>
                <a:lnTo>
                  <a:pt x="0" y="34021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sp>
        <p:nvSpPr>
          <p:cNvPr id="7" name="Freeform 7"/>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a:p>
        </p:txBody>
      </p:sp>
      <p:sp>
        <p:nvSpPr>
          <p:cNvPr id="8" name="Freeform 8"/>
          <p:cNvSpPr/>
          <p:nvPr/>
        </p:nvSpPr>
        <p:spPr>
          <a:xfrm>
            <a:off x="-457977" y="-89564"/>
            <a:ext cx="2678373" cy="2269921"/>
          </a:xfrm>
          <a:custGeom>
            <a:avLst/>
            <a:gdLst/>
            <a:ahLst/>
            <a:cxnLst/>
            <a:rect l="l" t="t" r="r" b="b"/>
            <a:pathLst>
              <a:path w="4017559" h="3404882">
                <a:moveTo>
                  <a:pt x="0" y="0"/>
                </a:moveTo>
                <a:lnTo>
                  <a:pt x="4017559" y="0"/>
                </a:lnTo>
                <a:lnTo>
                  <a:pt x="4017559" y="3404881"/>
                </a:lnTo>
                <a:lnTo>
                  <a:pt x="0" y="34048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a:p>
        </p:txBody>
      </p:sp>
      <p:grpSp>
        <p:nvGrpSpPr>
          <p:cNvPr id="9" name="Group 9"/>
          <p:cNvGrpSpPr/>
          <p:nvPr/>
        </p:nvGrpSpPr>
        <p:grpSpPr>
          <a:xfrm>
            <a:off x="548260" y="439025"/>
            <a:ext cx="10923258" cy="5887132"/>
            <a:chOff x="0" y="0"/>
            <a:chExt cx="2680843" cy="1444851"/>
          </a:xfrm>
        </p:grpSpPr>
        <p:sp>
          <p:nvSpPr>
            <p:cNvPr id="10" name="Freeform 10"/>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11" name="TextBox 11"/>
          <p:cNvSpPr txBox="1"/>
          <p:nvPr/>
        </p:nvSpPr>
        <p:spPr>
          <a:xfrm>
            <a:off x="1002010" y="1483539"/>
            <a:ext cx="4925420" cy="1606402"/>
          </a:xfrm>
          <a:prstGeom prst="rect">
            <a:avLst/>
          </a:prstGeom>
        </p:spPr>
        <p:txBody>
          <a:bodyPr lIns="0" tIns="0" rIns="0" bIns="0" rtlCol="0" anchor="t">
            <a:spAutoFit/>
          </a:bodyPr>
          <a:lstStyle/>
          <a:p>
            <a:pPr>
              <a:lnSpc>
                <a:spcPts val="4122"/>
              </a:lnSpc>
            </a:pPr>
            <a:r>
              <a:rPr lang="en-US" sz="5497" b="1">
                <a:solidFill>
                  <a:srgbClr val="000000"/>
                </a:solidFill>
                <a:latin typeface="Open Sans Semi-Bold"/>
                <a:ea typeface="Open Sans Semi-Bold"/>
                <a:cs typeface="Open Sans Semi-Bold"/>
                <a:sym typeface="Open Sans Semi-Bold"/>
              </a:rPr>
              <a:t>Welcome!</a:t>
            </a:r>
          </a:p>
          <a:p>
            <a:pPr>
              <a:lnSpc>
                <a:spcPts val="4122"/>
              </a:lnSpc>
            </a:pPr>
            <a:endParaRPr lang="en-US" sz="5497" b="1">
              <a:solidFill>
                <a:srgbClr val="000000"/>
              </a:solidFill>
              <a:latin typeface="Open Sans Semi-Bold"/>
              <a:ea typeface="Open Sans Semi-Bold"/>
              <a:cs typeface="Open Sans Semi-Bold"/>
              <a:sym typeface="Open Sans Semi-Bold"/>
            </a:endParaRPr>
          </a:p>
          <a:p>
            <a:pPr>
              <a:lnSpc>
                <a:spcPts val="4122"/>
              </a:lnSpc>
            </a:pPr>
            <a:r>
              <a:rPr lang="en-US" sz="5497" b="1">
                <a:solidFill>
                  <a:srgbClr val="000000"/>
                </a:solidFill>
                <a:latin typeface="Open Sans Semi-Bold"/>
                <a:ea typeface="Open Sans Semi-Bold"/>
                <a:cs typeface="Open Sans Semi-Bold"/>
                <a:sym typeface="Open Sans Semi-Bold"/>
              </a:rPr>
              <a:t>I’m Louise...</a:t>
            </a:r>
          </a:p>
        </p:txBody>
      </p:sp>
      <p:sp>
        <p:nvSpPr>
          <p:cNvPr id="12" name="TextBox 12"/>
          <p:cNvSpPr txBox="1"/>
          <p:nvPr/>
        </p:nvSpPr>
        <p:spPr>
          <a:xfrm>
            <a:off x="1002010" y="3182271"/>
            <a:ext cx="4260753" cy="2064668"/>
          </a:xfrm>
          <a:prstGeom prst="rect">
            <a:avLst/>
          </a:prstGeom>
        </p:spPr>
        <p:txBody>
          <a:bodyPr lIns="0" tIns="0" rIns="0" bIns="0" rtlCol="0" anchor="t">
            <a:spAutoFit/>
          </a:bodyPr>
          <a:lstStyle/>
          <a:p>
            <a:pPr>
              <a:lnSpc>
                <a:spcPts val="2266"/>
              </a:lnSpc>
            </a:pPr>
            <a:r>
              <a:rPr lang="en-US" sz="2266" b="1" spc="22">
                <a:solidFill>
                  <a:srgbClr val="000000"/>
                </a:solidFill>
                <a:latin typeface="Open Sans Medium"/>
                <a:ea typeface="Open Sans Medium"/>
                <a:cs typeface="Open Sans Medium"/>
                <a:sym typeface="Open Sans Medium"/>
              </a:rPr>
              <a:t>Thank you for having me today...</a:t>
            </a:r>
          </a:p>
          <a:p>
            <a:pPr>
              <a:lnSpc>
                <a:spcPts val="2266"/>
              </a:lnSpc>
            </a:pPr>
            <a:endParaRPr lang="en-US" sz="2266" b="1" spc="22">
              <a:solidFill>
                <a:srgbClr val="000000"/>
              </a:solidFill>
              <a:latin typeface="Open Sans Medium"/>
              <a:ea typeface="Open Sans Medium"/>
              <a:cs typeface="Open Sans Medium"/>
              <a:sym typeface="Open Sans Medium"/>
            </a:endParaRPr>
          </a:p>
          <a:p>
            <a:pPr>
              <a:lnSpc>
                <a:spcPts val="2266"/>
              </a:lnSpc>
            </a:pPr>
            <a:r>
              <a:rPr lang="en-US" sz="2266" b="1" spc="22">
                <a:solidFill>
                  <a:srgbClr val="000000"/>
                </a:solidFill>
                <a:latin typeface="Open Sans Medium"/>
                <a:ea typeface="Open Sans Medium"/>
                <a:cs typeface="Open Sans Medium"/>
                <a:sym typeface="Open Sans Medium"/>
              </a:rPr>
              <a:t>I work with individuals facing barriers which prevent them becoming healthier as a result of health inequality...</a:t>
            </a:r>
          </a:p>
        </p:txBody>
      </p:sp>
      <p:sp>
        <p:nvSpPr>
          <p:cNvPr id="13" name="Freeform 13"/>
          <p:cNvSpPr/>
          <p:nvPr/>
        </p:nvSpPr>
        <p:spPr>
          <a:xfrm>
            <a:off x="5398270" y="447299"/>
            <a:ext cx="6073248" cy="5892131"/>
          </a:xfrm>
          <a:custGeom>
            <a:avLst/>
            <a:gdLst/>
            <a:ahLst/>
            <a:cxnLst/>
            <a:rect l="l" t="t" r="r" b="b"/>
            <a:pathLst>
              <a:path w="9109872" h="8838196">
                <a:moveTo>
                  <a:pt x="0" y="0"/>
                </a:moveTo>
                <a:lnTo>
                  <a:pt x="9109872" y="0"/>
                </a:lnTo>
                <a:lnTo>
                  <a:pt x="9109872" y="8838197"/>
                </a:lnTo>
                <a:lnTo>
                  <a:pt x="0" y="8838197"/>
                </a:lnTo>
                <a:lnTo>
                  <a:pt x="0" y="0"/>
                </a:lnTo>
                <a:close/>
              </a:path>
            </a:pathLst>
          </a:custGeom>
          <a:blipFill>
            <a:blip r:embed="rId17" cstate="screen">
              <a:alphaModFix amt="40000"/>
              <a:extLst>
                <a:ext uri="{28A0092B-C50C-407E-A947-70E740481C1C}">
                  <a14:useLocalDpi xmlns:a14="http://schemas.microsoft.com/office/drawing/2010/main"/>
                </a:ext>
              </a:extLst>
            </a:blip>
            <a:stretch>
              <a:fillRect/>
            </a:stretch>
          </a:blipFill>
        </p:spPr>
        <p:txBody>
          <a:bodyPr/>
          <a:lstStyle/>
          <a:p>
            <a:endParaRPr lang="en-GB" sz="1200"/>
          </a:p>
        </p:txBody>
      </p:sp>
      <p:sp>
        <p:nvSpPr>
          <p:cNvPr id="14" name="Freeform 14"/>
          <p:cNvSpPr/>
          <p:nvPr/>
        </p:nvSpPr>
        <p:spPr>
          <a:xfrm>
            <a:off x="2452480" y="5214989"/>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257F-A937-DA4B-B6A0-7A601580FE1A}"/>
              </a:ext>
            </a:extLst>
          </p:cNvPr>
          <p:cNvSpPr>
            <a:spLocks noGrp="1"/>
          </p:cNvSpPr>
          <p:nvPr>
            <p:ph type="title"/>
          </p:nvPr>
        </p:nvSpPr>
        <p:spPr/>
        <p:txBody>
          <a:bodyPr/>
          <a:lstStyle/>
          <a:p>
            <a:endParaRPr lang="en-US"/>
          </a:p>
        </p:txBody>
      </p:sp>
      <p:pic>
        <p:nvPicPr>
          <p:cNvPr id="6" name="Content Placeholder 4" descr="A group of people standing together&#10;&#10;Description automatically generated with medium confidence">
            <a:extLst>
              <a:ext uri="{FF2B5EF4-FFF2-40B4-BE49-F238E27FC236}">
                <a16:creationId xmlns:a16="http://schemas.microsoft.com/office/drawing/2014/main" id="{06365125-03A8-B04B-8011-1CBE9E9BB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330" y="-1"/>
            <a:ext cx="3422846" cy="4645307"/>
          </a:xfrm>
          <a:prstGeom prst="rect">
            <a:avLst/>
          </a:prstGeom>
        </p:spPr>
      </p:pic>
      <p:pic>
        <p:nvPicPr>
          <p:cNvPr id="14" name="Picture 13" descr="A group of women sitting in chairs&#10;&#10;Description automatically generated with low confidence">
            <a:extLst>
              <a:ext uri="{FF2B5EF4-FFF2-40B4-BE49-F238E27FC236}">
                <a16:creationId xmlns:a16="http://schemas.microsoft.com/office/drawing/2014/main" id="{11D9466D-414D-DC4D-9988-98B887010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863" y="3464551"/>
            <a:ext cx="5100129" cy="3303900"/>
          </a:xfrm>
          <a:prstGeom prst="rect">
            <a:avLst/>
          </a:prstGeom>
        </p:spPr>
      </p:pic>
      <p:pic>
        <p:nvPicPr>
          <p:cNvPr id="17" name="Picture 16" descr="A picture containing text, person, posing, standing&#10;&#10;Description automatically generated">
            <a:extLst>
              <a:ext uri="{FF2B5EF4-FFF2-40B4-BE49-F238E27FC236}">
                <a16:creationId xmlns:a16="http://schemas.microsoft.com/office/drawing/2014/main" id="{771AAE65-532C-C248-A9B6-C18A9800F9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6777" y="-1"/>
            <a:ext cx="4595223" cy="3592993"/>
          </a:xfrm>
          <a:prstGeom prst="rect">
            <a:avLst/>
          </a:prstGeom>
        </p:spPr>
      </p:pic>
      <p:pic>
        <p:nvPicPr>
          <p:cNvPr id="20" name="Picture 19" descr="A picture containing text, sitting, floor, person&#10;&#10;Description automatically generated">
            <a:extLst>
              <a:ext uri="{FF2B5EF4-FFF2-40B4-BE49-F238E27FC236}">
                <a16:creationId xmlns:a16="http://schemas.microsoft.com/office/drawing/2014/main" id="{522191D8-1355-3241-8E50-8A9AEA7E3F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8176" y="-17407"/>
            <a:ext cx="4038601" cy="3509353"/>
          </a:xfrm>
          <a:prstGeom prst="rect">
            <a:avLst/>
          </a:prstGeom>
        </p:spPr>
      </p:pic>
      <p:pic>
        <p:nvPicPr>
          <p:cNvPr id="21" name="Picture 20" descr="A newspaper with a person's face on it&#10;&#10;Description automatically generated with medium confidence">
            <a:extLst>
              <a:ext uri="{FF2B5EF4-FFF2-40B4-BE49-F238E27FC236}">
                <a16:creationId xmlns:a16="http://schemas.microsoft.com/office/drawing/2014/main" id="{7014C13B-5A87-1144-AE64-3DDB5E970D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454563"/>
            <a:ext cx="4038600" cy="3323876"/>
          </a:xfrm>
          <a:prstGeom prst="rect">
            <a:avLst/>
          </a:prstGeom>
        </p:spPr>
      </p:pic>
      <p:pic>
        <p:nvPicPr>
          <p:cNvPr id="25" name="Picture 24" descr="Text&#10;&#10;Description automatically generated">
            <a:extLst>
              <a:ext uri="{FF2B5EF4-FFF2-40B4-BE49-F238E27FC236}">
                <a16:creationId xmlns:a16="http://schemas.microsoft.com/office/drawing/2014/main" id="{DBDBE3C5-4B5B-1A4C-838B-275977ACCD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22215" y="3590138"/>
            <a:ext cx="3469785" cy="3209109"/>
          </a:xfrm>
          <a:prstGeom prst="rect">
            <a:avLst/>
          </a:prstGeom>
        </p:spPr>
      </p:pic>
    </p:spTree>
    <p:extLst>
      <p:ext uri="{BB962C8B-B14F-4D97-AF65-F5344CB8AC3E}">
        <p14:creationId xmlns:p14="http://schemas.microsoft.com/office/powerpoint/2010/main" val="21246606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0840C-FBE7-394B-9C80-CE05A901CE04}"/>
              </a:ext>
            </a:extLst>
          </p:cNvPr>
          <p:cNvSpPr>
            <a:spLocks noGrp="1"/>
          </p:cNvSpPr>
          <p:nvPr>
            <p:ph type="title"/>
          </p:nvPr>
        </p:nvSpPr>
        <p:spPr/>
        <p:txBody>
          <a:bodyPr>
            <a:normAutofit fontScale="90000"/>
          </a:bodyPr>
          <a:lstStyle/>
          <a:p>
            <a:r>
              <a:rPr lang="en-US" sz="4800" dirty="0" err="1"/>
              <a:t>WHAt</a:t>
            </a:r>
            <a:r>
              <a:rPr lang="en-US" sz="4800" dirty="0"/>
              <a:t> Now? Community Champion of Scotland 2023</a:t>
            </a:r>
          </a:p>
        </p:txBody>
      </p:sp>
      <p:pic>
        <p:nvPicPr>
          <p:cNvPr id="5" name="Content Placeholder 4" descr="A person standing in front of a wall with a sign&#10;&#10;Description automatically generated">
            <a:extLst>
              <a:ext uri="{FF2B5EF4-FFF2-40B4-BE49-F238E27FC236}">
                <a16:creationId xmlns:a16="http://schemas.microsoft.com/office/drawing/2014/main" id="{BEEA89EB-6B39-9F45-92E9-FB5E98942BD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32628" y="1963598"/>
            <a:ext cx="4841176" cy="4521542"/>
          </a:xfrm>
        </p:spPr>
      </p:pic>
      <p:pic>
        <p:nvPicPr>
          <p:cNvPr id="7" name="Picture 6" descr="A newspaper article with a picture of a person&#10;&#10;Description automatically generated">
            <a:extLst>
              <a:ext uri="{FF2B5EF4-FFF2-40B4-BE49-F238E27FC236}">
                <a16:creationId xmlns:a16="http://schemas.microsoft.com/office/drawing/2014/main" id="{0D8F32F1-F174-864E-8FEA-60301D4562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6076" y="1925724"/>
            <a:ext cx="5420949" cy="4549891"/>
          </a:xfrm>
          <a:prstGeom prst="rect">
            <a:avLst/>
          </a:prstGeom>
        </p:spPr>
      </p:pic>
    </p:spTree>
    <p:extLst>
      <p:ext uri="{BB962C8B-B14F-4D97-AF65-F5344CB8AC3E}">
        <p14:creationId xmlns:p14="http://schemas.microsoft.com/office/powerpoint/2010/main" val="4275478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Everyone needs a “silent cheerleader”.</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6800" y="1567543"/>
            <a:ext cx="2744074" cy="2362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1680853"/>
            <a:ext cx="2445743" cy="2442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9781" y="1638671"/>
            <a:ext cx="3619500" cy="2413000"/>
          </a:xfrm>
          <a:prstGeom prst="ellipse">
            <a:avLst/>
          </a:prstGeom>
          <a:ln>
            <a:noFill/>
          </a:ln>
          <a:effectLst>
            <a:softEdge rad="112500"/>
          </a:effectLst>
        </p:spPr>
      </p:pic>
      <p:sp>
        <p:nvSpPr>
          <p:cNvPr id="3" name="TextBox 2">
            <a:extLst>
              <a:ext uri="{FF2B5EF4-FFF2-40B4-BE49-F238E27FC236}">
                <a16:creationId xmlns:a16="http://schemas.microsoft.com/office/drawing/2014/main" id="{5C015BEB-9208-9349-815D-11813FE79FC1}"/>
              </a:ext>
            </a:extLst>
          </p:cNvPr>
          <p:cNvSpPr txBox="1"/>
          <p:nvPr/>
        </p:nvSpPr>
        <p:spPr>
          <a:xfrm>
            <a:off x="3017243" y="5075013"/>
            <a:ext cx="7696200" cy="430887"/>
          </a:xfrm>
          <a:prstGeom prst="rect">
            <a:avLst/>
          </a:prstGeom>
          <a:noFill/>
        </p:spPr>
        <p:txBody>
          <a:bodyPr wrap="square" rtlCol="0">
            <a:spAutoFit/>
          </a:bodyPr>
          <a:lstStyle/>
          <a:p>
            <a:r>
              <a:rPr lang="en-US" sz="2200" dirty="0"/>
              <a:t>FIND A CHEERLEADER OR BE A CHEERLEADER </a:t>
            </a:r>
          </a:p>
        </p:txBody>
      </p:sp>
    </p:spTree>
    <p:extLst>
      <p:ext uri="{BB962C8B-B14F-4D97-AF65-F5344CB8AC3E}">
        <p14:creationId xmlns:p14="http://schemas.microsoft.com/office/powerpoint/2010/main" val="1229799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4800" dirty="0"/>
              <a:t>My message to you – first a person then a professional</a:t>
            </a:r>
          </a:p>
        </p:txBody>
      </p:sp>
      <p:sp>
        <p:nvSpPr>
          <p:cNvPr id="3" name="Content Placeholder 2"/>
          <p:cNvSpPr>
            <a:spLocks noGrp="1"/>
          </p:cNvSpPr>
          <p:nvPr>
            <p:ph idx="1"/>
          </p:nvPr>
        </p:nvSpPr>
        <p:spPr/>
        <p:txBody>
          <a:bodyPr>
            <a:noAutofit/>
          </a:bodyPr>
          <a:lstStyle/>
          <a:p>
            <a:r>
              <a:rPr lang="en-GB" sz="4000" dirty="0">
                <a:solidFill>
                  <a:srgbClr val="FF0000"/>
                </a:solidFill>
                <a:latin typeface="Arial Rounded MT Bold" panose="020F0704030504030204" pitchFamily="34" charset="77"/>
              </a:rPr>
              <a:t>NON JUDGEMENTAL PROFESSIONAL APPROACH</a:t>
            </a:r>
          </a:p>
          <a:p>
            <a:r>
              <a:rPr lang="en-GB" sz="4000" dirty="0">
                <a:solidFill>
                  <a:srgbClr val="FF0000"/>
                </a:solidFill>
                <a:latin typeface="Arial Rounded MT Bold" panose="020F0704030504030204" pitchFamily="34" charset="77"/>
              </a:rPr>
              <a:t>SHOW EMPATHY – SEE THE PERSON BEFORE THE PROBLEM</a:t>
            </a:r>
          </a:p>
          <a:p>
            <a:r>
              <a:rPr lang="en-GB" sz="4000" dirty="0">
                <a:solidFill>
                  <a:srgbClr val="FF0000"/>
                </a:solidFill>
                <a:latin typeface="Arial Rounded MT Bold" panose="020F0704030504030204" pitchFamily="34" charset="77"/>
              </a:rPr>
              <a:t>DON’T FEED INTO THE STIGMA NARRATIVE</a:t>
            </a:r>
          </a:p>
          <a:p>
            <a:r>
              <a:rPr lang="en-GB" sz="4000" dirty="0">
                <a:solidFill>
                  <a:srgbClr val="FF0000"/>
                </a:solidFill>
                <a:latin typeface="Arial Rounded MT Bold" panose="020F0704030504030204" pitchFamily="34" charset="77"/>
              </a:rPr>
              <a:t>DON’T DEFINE ANYONE BY THEIR CIRCUMSTANCES</a:t>
            </a:r>
          </a:p>
        </p:txBody>
      </p:sp>
    </p:spTree>
    <p:extLst>
      <p:ext uri="{BB962C8B-B14F-4D97-AF65-F5344CB8AC3E}">
        <p14:creationId xmlns:p14="http://schemas.microsoft.com/office/powerpoint/2010/main" val="37168083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aby&#10;&#10;Description automatically generated with low confidence">
            <a:extLst>
              <a:ext uri="{FF2B5EF4-FFF2-40B4-BE49-F238E27FC236}">
                <a16:creationId xmlns:a16="http://schemas.microsoft.com/office/drawing/2014/main" id="{364F979B-F6A0-5F4F-8473-3335E0E986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4064257" cy="6858001"/>
          </a:xfrm>
          <a:prstGeom prst="rect">
            <a:avLst/>
          </a:prstGeom>
        </p:spPr>
      </p:pic>
      <p:pic>
        <p:nvPicPr>
          <p:cNvPr id="5" name="Content Placeholder 4" descr="A person posing for a picture on a rocky beach&#10;&#10;Description automatically generated with medium confidence">
            <a:extLst>
              <a:ext uri="{FF2B5EF4-FFF2-40B4-BE49-F238E27FC236}">
                <a16:creationId xmlns:a16="http://schemas.microsoft.com/office/drawing/2014/main" id="{55BB35A5-A58F-6446-8212-D93FEB739F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279" y="10"/>
            <a:ext cx="3906925" cy="6857990"/>
          </a:xfrm>
          <a:custGeom>
            <a:avLst/>
            <a:gdLst/>
            <a:ahLst/>
            <a:cxnLst/>
            <a:rect l="l" t="t" r="r" b="b"/>
            <a:pathLst>
              <a:path w="3906925" h="6858000">
                <a:moveTo>
                  <a:pt x="0" y="0"/>
                </a:moveTo>
                <a:lnTo>
                  <a:pt x="3727537" y="0"/>
                </a:lnTo>
                <a:lnTo>
                  <a:pt x="3732300" y="66675"/>
                </a:lnTo>
                <a:lnTo>
                  <a:pt x="3740237" y="122237"/>
                </a:lnTo>
                <a:lnTo>
                  <a:pt x="3749762" y="174625"/>
                </a:lnTo>
                <a:lnTo>
                  <a:pt x="3765637" y="217487"/>
                </a:lnTo>
                <a:lnTo>
                  <a:pt x="3781512" y="260350"/>
                </a:lnTo>
                <a:lnTo>
                  <a:pt x="3800562" y="296862"/>
                </a:lnTo>
                <a:lnTo>
                  <a:pt x="3819612" y="334962"/>
                </a:lnTo>
                <a:lnTo>
                  <a:pt x="3837075" y="369887"/>
                </a:lnTo>
                <a:lnTo>
                  <a:pt x="3854537" y="409575"/>
                </a:lnTo>
                <a:lnTo>
                  <a:pt x="3870412" y="450850"/>
                </a:lnTo>
                <a:lnTo>
                  <a:pt x="3884700" y="496887"/>
                </a:lnTo>
                <a:lnTo>
                  <a:pt x="3895812" y="546100"/>
                </a:lnTo>
                <a:lnTo>
                  <a:pt x="3903750" y="606425"/>
                </a:lnTo>
                <a:lnTo>
                  <a:pt x="3906925" y="673100"/>
                </a:lnTo>
                <a:lnTo>
                  <a:pt x="3903750" y="744537"/>
                </a:lnTo>
                <a:lnTo>
                  <a:pt x="3895812" y="801687"/>
                </a:lnTo>
                <a:lnTo>
                  <a:pt x="3884700" y="854075"/>
                </a:lnTo>
                <a:lnTo>
                  <a:pt x="3870412" y="901700"/>
                </a:lnTo>
                <a:lnTo>
                  <a:pt x="3854537" y="942975"/>
                </a:lnTo>
                <a:lnTo>
                  <a:pt x="3835487" y="981075"/>
                </a:lnTo>
                <a:lnTo>
                  <a:pt x="3816437" y="1017587"/>
                </a:lnTo>
                <a:lnTo>
                  <a:pt x="3797387" y="1055687"/>
                </a:lnTo>
                <a:lnTo>
                  <a:pt x="3779925" y="1095375"/>
                </a:lnTo>
                <a:lnTo>
                  <a:pt x="3762462" y="1136650"/>
                </a:lnTo>
                <a:lnTo>
                  <a:pt x="3748175" y="1182687"/>
                </a:lnTo>
                <a:lnTo>
                  <a:pt x="3738650" y="1235075"/>
                </a:lnTo>
                <a:lnTo>
                  <a:pt x="3729125" y="1295400"/>
                </a:lnTo>
                <a:lnTo>
                  <a:pt x="3727537" y="1363662"/>
                </a:lnTo>
                <a:lnTo>
                  <a:pt x="3729125" y="1431925"/>
                </a:lnTo>
                <a:lnTo>
                  <a:pt x="3738650" y="1492250"/>
                </a:lnTo>
                <a:lnTo>
                  <a:pt x="3748175" y="1544637"/>
                </a:lnTo>
                <a:lnTo>
                  <a:pt x="3762462" y="1589087"/>
                </a:lnTo>
                <a:lnTo>
                  <a:pt x="3779925" y="1631950"/>
                </a:lnTo>
                <a:lnTo>
                  <a:pt x="3797387" y="1671637"/>
                </a:lnTo>
                <a:lnTo>
                  <a:pt x="3816437" y="1708150"/>
                </a:lnTo>
                <a:lnTo>
                  <a:pt x="3835487" y="1743075"/>
                </a:lnTo>
                <a:lnTo>
                  <a:pt x="3854537" y="1782762"/>
                </a:lnTo>
                <a:lnTo>
                  <a:pt x="3870412" y="1824037"/>
                </a:lnTo>
                <a:lnTo>
                  <a:pt x="3884700" y="1870075"/>
                </a:lnTo>
                <a:lnTo>
                  <a:pt x="3895812" y="1922462"/>
                </a:lnTo>
                <a:lnTo>
                  <a:pt x="3903750" y="1982787"/>
                </a:lnTo>
                <a:lnTo>
                  <a:pt x="3906925" y="2051050"/>
                </a:lnTo>
                <a:lnTo>
                  <a:pt x="3903750" y="2119312"/>
                </a:lnTo>
                <a:lnTo>
                  <a:pt x="3895812" y="2179637"/>
                </a:lnTo>
                <a:lnTo>
                  <a:pt x="3884700" y="2232025"/>
                </a:lnTo>
                <a:lnTo>
                  <a:pt x="3870412" y="2278062"/>
                </a:lnTo>
                <a:lnTo>
                  <a:pt x="3854537" y="2319337"/>
                </a:lnTo>
                <a:lnTo>
                  <a:pt x="3835487" y="2359025"/>
                </a:lnTo>
                <a:lnTo>
                  <a:pt x="3816437" y="2395537"/>
                </a:lnTo>
                <a:lnTo>
                  <a:pt x="3797387" y="2433637"/>
                </a:lnTo>
                <a:lnTo>
                  <a:pt x="3779925" y="2471737"/>
                </a:lnTo>
                <a:lnTo>
                  <a:pt x="3762462" y="2513012"/>
                </a:lnTo>
                <a:lnTo>
                  <a:pt x="3748175" y="2560637"/>
                </a:lnTo>
                <a:lnTo>
                  <a:pt x="3738650" y="2613025"/>
                </a:lnTo>
                <a:lnTo>
                  <a:pt x="3729125" y="2671762"/>
                </a:lnTo>
                <a:lnTo>
                  <a:pt x="3727537" y="2741612"/>
                </a:lnTo>
                <a:lnTo>
                  <a:pt x="3729125" y="2809875"/>
                </a:lnTo>
                <a:lnTo>
                  <a:pt x="3738650" y="2868612"/>
                </a:lnTo>
                <a:lnTo>
                  <a:pt x="3748175" y="2922587"/>
                </a:lnTo>
                <a:lnTo>
                  <a:pt x="3762462" y="2967037"/>
                </a:lnTo>
                <a:lnTo>
                  <a:pt x="3779925" y="3009900"/>
                </a:lnTo>
                <a:lnTo>
                  <a:pt x="3797387" y="3046412"/>
                </a:lnTo>
                <a:lnTo>
                  <a:pt x="3816437" y="3084512"/>
                </a:lnTo>
                <a:lnTo>
                  <a:pt x="3835487" y="3121025"/>
                </a:lnTo>
                <a:lnTo>
                  <a:pt x="3854537" y="3160712"/>
                </a:lnTo>
                <a:lnTo>
                  <a:pt x="3870412" y="3201987"/>
                </a:lnTo>
                <a:lnTo>
                  <a:pt x="3884700" y="3248025"/>
                </a:lnTo>
                <a:lnTo>
                  <a:pt x="3895812" y="3300412"/>
                </a:lnTo>
                <a:lnTo>
                  <a:pt x="3903750" y="3360737"/>
                </a:lnTo>
                <a:lnTo>
                  <a:pt x="3906925" y="3427412"/>
                </a:lnTo>
                <a:lnTo>
                  <a:pt x="3903750" y="3497262"/>
                </a:lnTo>
                <a:lnTo>
                  <a:pt x="3895812" y="3557587"/>
                </a:lnTo>
                <a:lnTo>
                  <a:pt x="3884700" y="3609975"/>
                </a:lnTo>
                <a:lnTo>
                  <a:pt x="3870412" y="3656012"/>
                </a:lnTo>
                <a:lnTo>
                  <a:pt x="3854537" y="3697287"/>
                </a:lnTo>
                <a:lnTo>
                  <a:pt x="3835487" y="3736975"/>
                </a:lnTo>
                <a:lnTo>
                  <a:pt x="3797387" y="3811587"/>
                </a:lnTo>
                <a:lnTo>
                  <a:pt x="3779925" y="3848100"/>
                </a:lnTo>
                <a:lnTo>
                  <a:pt x="3762462" y="3890962"/>
                </a:lnTo>
                <a:lnTo>
                  <a:pt x="3748175" y="3935412"/>
                </a:lnTo>
                <a:lnTo>
                  <a:pt x="3738650" y="3987800"/>
                </a:lnTo>
                <a:lnTo>
                  <a:pt x="3729125" y="4048125"/>
                </a:lnTo>
                <a:lnTo>
                  <a:pt x="3727537" y="4116387"/>
                </a:lnTo>
                <a:lnTo>
                  <a:pt x="3729125" y="4186237"/>
                </a:lnTo>
                <a:lnTo>
                  <a:pt x="3738650" y="4244975"/>
                </a:lnTo>
                <a:lnTo>
                  <a:pt x="3748175" y="4297362"/>
                </a:lnTo>
                <a:lnTo>
                  <a:pt x="3762462" y="4343400"/>
                </a:lnTo>
                <a:lnTo>
                  <a:pt x="3779925" y="4386262"/>
                </a:lnTo>
                <a:lnTo>
                  <a:pt x="3797387" y="4424362"/>
                </a:lnTo>
                <a:lnTo>
                  <a:pt x="3835487" y="4498975"/>
                </a:lnTo>
                <a:lnTo>
                  <a:pt x="3854537" y="4537075"/>
                </a:lnTo>
                <a:lnTo>
                  <a:pt x="3870412" y="4579937"/>
                </a:lnTo>
                <a:lnTo>
                  <a:pt x="3884700" y="4625975"/>
                </a:lnTo>
                <a:lnTo>
                  <a:pt x="3895812" y="4678362"/>
                </a:lnTo>
                <a:lnTo>
                  <a:pt x="3903750" y="4738687"/>
                </a:lnTo>
                <a:lnTo>
                  <a:pt x="3906925" y="4806950"/>
                </a:lnTo>
                <a:lnTo>
                  <a:pt x="3903750" y="4875212"/>
                </a:lnTo>
                <a:lnTo>
                  <a:pt x="3895812" y="4935537"/>
                </a:lnTo>
                <a:lnTo>
                  <a:pt x="3884700" y="4987925"/>
                </a:lnTo>
                <a:lnTo>
                  <a:pt x="3870412" y="5033962"/>
                </a:lnTo>
                <a:lnTo>
                  <a:pt x="3854537" y="5075237"/>
                </a:lnTo>
                <a:lnTo>
                  <a:pt x="3835487" y="5114925"/>
                </a:lnTo>
                <a:lnTo>
                  <a:pt x="3816437" y="5149850"/>
                </a:lnTo>
                <a:lnTo>
                  <a:pt x="3797387" y="5186362"/>
                </a:lnTo>
                <a:lnTo>
                  <a:pt x="3779925" y="5226050"/>
                </a:lnTo>
                <a:lnTo>
                  <a:pt x="3762462" y="5268912"/>
                </a:lnTo>
                <a:lnTo>
                  <a:pt x="3748175" y="5313362"/>
                </a:lnTo>
                <a:lnTo>
                  <a:pt x="3738650" y="5365750"/>
                </a:lnTo>
                <a:lnTo>
                  <a:pt x="3729125" y="5426075"/>
                </a:lnTo>
                <a:lnTo>
                  <a:pt x="3727537" y="5494337"/>
                </a:lnTo>
                <a:lnTo>
                  <a:pt x="3729125" y="5562600"/>
                </a:lnTo>
                <a:lnTo>
                  <a:pt x="3738650" y="5622925"/>
                </a:lnTo>
                <a:lnTo>
                  <a:pt x="3748175" y="5675312"/>
                </a:lnTo>
                <a:lnTo>
                  <a:pt x="3762462" y="5721350"/>
                </a:lnTo>
                <a:lnTo>
                  <a:pt x="3779925" y="5762625"/>
                </a:lnTo>
                <a:lnTo>
                  <a:pt x="3797387" y="5802312"/>
                </a:lnTo>
                <a:lnTo>
                  <a:pt x="3816437" y="5840412"/>
                </a:lnTo>
                <a:lnTo>
                  <a:pt x="3835487" y="5876925"/>
                </a:lnTo>
                <a:lnTo>
                  <a:pt x="3854537" y="5915025"/>
                </a:lnTo>
                <a:lnTo>
                  <a:pt x="3870412" y="5956300"/>
                </a:lnTo>
                <a:lnTo>
                  <a:pt x="3884700" y="6003925"/>
                </a:lnTo>
                <a:lnTo>
                  <a:pt x="3895812" y="6056312"/>
                </a:lnTo>
                <a:lnTo>
                  <a:pt x="3903750" y="6113462"/>
                </a:lnTo>
                <a:lnTo>
                  <a:pt x="3906925" y="6183312"/>
                </a:lnTo>
                <a:lnTo>
                  <a:pt x="3903750" y="6251575"/>
                </a:lnTo>
                <a:lnTo>
                  <a:pt x="3895812" y="6311900"/>
                </a:lnTo>
                <a:lnTo>
                  <a:pt x="3884700" y="6361112"/>
                </a:lnTo>
                <a:lnTo>
                  <a:pt x="3870412" y="6407150"/>
                </a:lnTo>
                <a:lnTo>
                  <a:pt x="3854537" y="6448425"/>
                </a:lnTo>
                <a:lnTo>
                  <a:pt x="3837075" y="6488112"/>
                </a:lnTo>
                <a:lnTo>
                  <a:pt x="3819612" y="6523037"/>
                </a:lnTo>
                <a:lnTo>
                  <a:pt x="3800562" y="6561137"/>
                </a:lnTo>
                <a:lnTo>
                  <a:pt x="3781512" y="6597650"/>
                </a:lnTo>
                <a:lnTo>
                  <a:pt x="3765637" y="6640512"/>
                </a:lnTo>
                <a:lnTo>
                  <a:pt x="3749762" y="6683375"/>
                </a:lnTo>
                <a:lnTo>
                  <a:pt x="3740237" y="6735762"/>
                </a:lnTo>
                <a:lnTo>
                  <a:pt x="3732300" y="6791325"/>
                </a:lnTo>
                <a:lnTo>
                  <a:pt x="3727537" y="6858000"/>
                </a:lnTo>
                <a:lnTo>
                  <a:pt x="0" y="6858000"/>
                </a:lnTo>
                <a:close/>
              </a:path>
            </a:pathLst>
          </a:custGeom>
        </p:spPr>
      </p:pic>
      <p:sp>
        <p:nvSpPr>
          <p:cNvPr id="2" name="Title 1">
            <a:extLst>
              <a:ext uri="{FF2B5EF4-FFF2-40B4-BE49-F238E27FC236}">
                <a16:creationId xmlns:a16="http://schemas.microsoft.com/office/drawing/2014/main" id="{4FF40E69-FB57-EA4D-ADA3-3D3C19B9C6F2}"/>
              </a:ext>
            </a:extLst>
          </p:cNvPr>
          <p:cNvSpPr>
            <a:spLocks noGrp="1"/>
          </p:cNvSpPr>
          <p:nvPr>
            <p:ph type="title"/>
          </p:nvPr>
        </p:nvSpPr>
        <p:spPr>
          <a:xfrm>
            <a:off x="8463205" y="382384"/>
            <a:ext cx="3138245" cy="1821185"/>
          </a:xfrm>
        </p:spPr>
        <p:txBody>
          <a:bodyPr anchor="ctr">
            <a:normAutofit fontScale="90000"/>
          </a:bodyPr>
          <a:lstStyle/>
          <a:p>
            <a:r>
              <a:rPr lang="en-US" sz="2800" dirty="0"/>
              <a:t>LIFE IS NOT SUNSHINE AND RAINBOWS BUT LET’S FIND JOY IN THE JOURNEY</a:t>
            </a:r>
          </a:p>
        </p:txBody>
      </p:sp>
      <p:sp>
        <p:nvSpPr>
          <p:cNvPr id="11" name="Content Placeholder 10">
            <a:extLst>
              <a:ext uri="{FF2B5EF4-FFF2-40B4-BE49-F238E27FC236}">
                <a16:creationId xmlns:a16="http://schemas.microsoft.com/office/drawing/2014/main" id="{F4F1F755-E0E8-4236-B42A-9AF79CA32290}"/>
              </a:ext>
            </a:extLst>
          </p:cNvPr>
          <p:cNvSpPr>
            <a:spLocks noGrp="1"/>
          </p:cNvSpPr>
          <p:nvPr>
            <p:ph idx="1"/>
          </p:nvPr>
        </p:nvSpPr>
        <p:spPr>
          <a:xfrm>
            <a:off x="8915400" y="2819401"/>
            <a:ext cx="2686050" cy="2500444"/>
          </a:xfrm>
        </p:spPr>
        <p:txBody>
          <a:bodyPr>
            <a:normAutofit fontScale="92500" lnSpcReduction="20000"/>
          </a:bodyPr>
          <a:lstStyle/>
          <a:p>
            <a:pPr marL="0" indent="0">
              <a:buNone/>
            </a:pPr>
            <a:r>
              <a:rPr lang="en-US" dirty="0">
                <a:solidFill>
                  <a:schemeClr val="tx1"/>
                </a:solidFill>
              </a:rPr>
              <a:t>Personal challenges overwhelm each and everyone of us but let’s find a reason to smile and let that rub off on others</a:t>
            </a:r>
            <a:r>
              <a:rPr lang="en-US" sz="1800" dirty="0">
                <a:solidFill>
                  <a:schemeClr val="tx1"/>
                </a:solidFill>
              </a:rPr>
              <a:t>. </a:t>
            </a:r>
          </a:p>
        </p:txBody>
      </p:sp>
    </p:spTree>
    <p:extLst>
      <p:ext uri="{BB962C8B-B14F-4D97-AF65-F5344CB8AC3E}">
        <p14:creationId xmlns:p14="http://schemas.microsoft.com/office/powerpoint/2010/main" val="6674268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sp>
        <p:nvSpPr>
          <p:cNvPr id="10" name="TextBox 9">
            <a:extLst>
              <a:ext uri="{FF2B5EF4-FFF2-40B4-BE49-F238E27FC236}">
                <a16:creationId xmlns:a16="http://schemas.microsoft.com/office/drawing/2014/main" id="{F7F1C975-1002-6306-408D-A13F3F29160A}"/>
              </a:ext>
            </a:extLst>
          </p:cNvPr>
          <p:cNvSpPr txBox="1"/>
          <p:nvPr/>
        </p:nvSpPr>
        <p:spPr>
          <a:xfrm>
            <a:off x="2054012" y="2265365"/>
            <a:ext cx="10634571" cy="2585323"/>
          </a:xfrm>
          <a:prstGeom prst="rect">
            <a:avLst/>
          </a:prstGeom>
          <a:noFill/>
        </p:spPr>
        <p:txBody>
          <a:bodyPr wrap="square" rtlCol="0">
            <a:spAutoFit/>
          </a:bodyPr>
          <a:lstStyle/>
          <a:p>
            <a:r>
              <a:rPr lang="en-GB" sz="5400" b="1" dirty="0">
                <a:solidFill>
                  <a:srgbClr val="002060"/>
                </a:solidFill>
                <a:effectLst/>
                <a:latin typeface="Poppins" panose="00000500000000000000" pitchFamily="2" charset="0"/>
                <a:cs typeface="Poppins" panose="00000500000000000000" pitchFamily="2" charset="0"/>
              </a:rPr>
              <a:t>Councillor Lynne Short: Inequality in Dundee</a:t>
            </a:r>
          </a:p>
          <a:p>
            <a:endParaRPr lang="en-GB" sz="5400" b="1" u="sng" dirty="0">
              <a:solidFill>
                <a:srgbClr val="002060"/>
              </a:solidFill>
              <a:latin typeface="Poppins" panose="00000500000000000000" pitchFamily="2" charset="0"/>
              <a:cs typeface="Poppins" panose="00000500000000000000" pitchFamily="2" charset="0"/>
            </a:endParaRPr>
          </a:p>
        </p:txBody>
      </p:sp>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spTree>
    <p:extLst>
      <p:ext uri="{BB962C8B-B14F-4D97-AF65-F5344CB8AC3E}">
        <p14:creationId xmlns:p14="http://schemas.microsoft.com/office/powerpoint/2010/main" val="10195120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43060"/>
          </a:solidFill>
        </p:spPr>
        <p:txBody>
          <a:bodyPr wrap="square" lIns="0" tIns="0" rIns="0" bIns="0" rtlCol="0"/>
          <a:lstStyle/>
          <a:p>
            <a:endParaRPr sz="1200"/>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32351" y="417107"/>
            <a:ext cx="2616199" cy="660399"/>
          </a:xfrm>
          <a:prstGeom prst="rect">
            <a:avLst/>
          </a:prstGeom>
        </p:spPr>
      </p:pic>
      <p:sp>
        <p:nvSpPr>
          <p:cNvPr id="4" name="object 4"/>
          <p:cNvSpPr txBox="1">
            <a:spLocks noGrp="1"/>
          </p:cNvSpPr>
          <p:nvPr>
            <p:ph type="title"/>
          </p:nvPr>
        </p:nvSpPr>
        <p:spPr>
          <a:xfrm>
            <a:off x="2482064" y="2422190"/>
            <a:ext cx="8686800" cy="1206142"/>
          </a:xfrm>
          <a:prstGeom prst="rect">
            <a:avLst/>
          </a:prstGeom>
        </p:spPr>
        <p:txBody>
          <a:bodyPr vert="horz" wrap="square" lIns="0" tIns="242993" rIns="0" bIns="0" rtlCol="0" anchor="ctr">
            <a:spAutoFit/>
          </a:bodyPr>
          <a:lstStyle/>
          <a:p>
            <a:pPr marL="2285691" marR="3387" indent="-2277647">
              <a:lnSpc>
                <a:spcPct val="75900"/>
              </a:lnSpc>
              <a:spcBef>
                <a:spcPts val="1913"/>
              </a:spcBef>
            </a:pPr>
            <a:r>
              <a:rPr sz="4000" dirty="0">
                <a:solidFill>
                  <a:srgbClr val="CE5B9F"/>
                </a:solidFill>
              </a:rPr>
              <a:t>THE SOCIAL</a:t>
            </a:r>
            <a:r>
              <a:rPr lang="en-GB" sz="4000" dirty="0">
                <a:solidFill>
                  <a:srgbClr val="CE5B9F"/>
                </a:solidFill>
              </a:rPr>
              <a:t> </a:t>
            </a:r>
            <a:r>
              <a:rPr sz="4000" dirty="0">
                <a:solidFill>
                  <a:srgbClr val="CE5B9F"/>
                </a:solidFill>
              </a:rPr>
              <a:t>REPRODUCTION OF INEQUALITY</a:t>
            </a:r>
            <a:endParaRPr sz="4000" dirty="0"/>
          </a:p>
        </p:txBody>
      </p:sp>
      <p:sp>
        <p:nvSpPr>
          <p:cNvPr id="5" name="object 5"/>
          <p:cNvSpPr txBox="1"/>
          <p:nvPr/>
        </p:nvSpPr>
        <p:spPr>
          <a:xfrm>
            <a:off x="4395893" y="3969078"/>
            <a:ext cx="3400213" cy="880648"/>
          </a:xfrm>
          <a:prstGeom prst="rect">
            <a:avLst/>
          </a:prstGeom>
        </p:spPr>
        <p:txBody>
          <a:bodyPr vert="horz" wrap="square" lIns="0" tIns="8467" rIns="0" bIns="0" rtlCol="0">
            <a:spAutoFit/>
          </a:bodyPr>
          <a:lstStyle/>
          <a:p>
            <a:pPr algn="ctr">
              <a:spcBef>
                <a:spcPts val="67"/>
              </a:spcBef>
            </a:pPr>
            <a:r>
              <a:rPr sz="3000" spc="-83" dirty="0">
                <a:solidFill>
                  <a:srgbClr val="FFFFFF"/>
                </a:solidFill>
                <a:latin typeface="Verdana"/>
                <a:cs typeface="Verdana"/>
              </a:rPr>
              <a:t>Professor</a:t>
            </a:r>
            <a:r>
              <a:rPr sz="3000" spc="-257" dirty="0">
                <a:solidFill>
                  <a:srgbClr val="FFFFFF"/>
                </a:solidFill>
                <a:latin typeface="Verdana"/>
                <a:cs typeface="Verdana"/>
              </a:rPr>
              <a:t> </a:t>
            </a:r>
            <a:r>
              <a:rPr sz="3000" spc="-87" dirty="0">
                <a:solidFill>
                  <a:srgbClr val="FFFFFF"/>
                </a:solidFill>
                <a:latin typeface="Verdana"/>
                <a:cs typeface="Verdana"/>
              </a:rPr>
              <a:t>Alex</a:t>
            </a:r>
            <a:r>
              <a:rPr sz="3000" spc="-257" dirty="0">
                <a:solidFill>
                  <a:srgbClr val="FFFFFF"/>
                </a:solidFill>
                <a:latin typeface="Verdana"/>
                <a:cs typeface="Verdana"/>
              </a:rPr>
              <a:t> </a:t>
            </a:r>
            <a:r>
              <a:rPr sz="3000" spc="-43" dirty="0">
                <a:solidFill>
                  <a:srgbClr val="FFFFFF"/>
                </a:solidFill>
                <a:latin typeface="Verdana"/>
                <a:cs typeface="Verdana"/>
              </a:rPr>
              <a:t>Law</a:t>
            </a:r>
            <a:endParaRPr sz="3000" dirty="0">
              <a:latin typeface="Verdana"/>
              <a:cs typeface="Verdana"/>
            </a:endParaRPr>
          </a:p>
          <a:p>
            <a:pPr algn="ctr">
              <a:spcBef>
                <a:spcPts val="17"/>
              </a:spcBef>
            </a:pPr>
            <a:r>
              <a:rPr sz="2667" spc="50" dirty="0">
                <a:solidFill>
                  <a:srgbClr val="FFFFFF"/>
                </a:solidFill>
                <a:latin typeface="Tahoma"/>
                <a:cs typeface="Tahoma"/>
              </a:rPr>
              <a:t>Abertay</a:t>
            </a:r>
            <a:r>
              <a:rPr sz="2667" spc="-133" dirty="0">
                <a:solidFill>
                  <a:srgbClr val="FFFFFF"/>
                </a:solidFill>
                <a:latin typeface="Tahoma"/>
                <a:cs typeface="Tahoma"/>
              </a:rPr>
              <a:t> </a:t>
            </a:r>
            <a:r>
              <a:rPr sz="2667" spc="37" dirty="0">
                <a:solidFill>
                  <a:srgbClr val="FFFFFF"/>
                </a:solidFill>
                <a:latin typeface="Tahoma"/>
                <a:cs typeface="Tahoma"/>
              </a:rPr>
              <a:t>University</a:t>
            </a:r>
            <a:endParaRPr sz="2667" dirty="0">
              <a:latin typeface="Tahoma"/>
              <a:cs typeface="Tahom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3E77"/>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342441"/>
            <a:ext cx="9756454" cy="685658"/>
          </a:xfrm>
          <a:prstGeom prst="rect">
            <a:avLst/>
          </a:prstGeom>
        </p:spPr>
        <p:txBody>
          <a:bodyPr vert="horz" wrap="square" lIns="0" tIns="8467" rIns="0" bIns="0" rtlCol="0" anchor="ctr">
            <a:spAutoFit/>
          </a:bodyPr>
          <a:lstStyle/>
          <a:p>
            <a:pPr marL="8467">
              <a:lnSpc>
                <a:spcPct val="100000"/>
              </a:lnSpc>
              <a:spcBef>
                <a:spcPts val="67"/>
              </a:spcBef>
            </a:pPr>
            <a:r>
              <a:rPr dirty="0">
                <a:solidFill>
                  <a:schemeClr val="accent5">
                    <a:lumMod val="60000"/>
                    <a:lumOff val="40000"/>
                  </a:schemeClr>
                </a:solidFill>
              </a:rPr>
              <a:t>Why are inequalities worsening over time?</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529191" y="1875252"/>
            <a:ext cx="95250" cy="95249"/>
          </a:xfrm>
          <a:prstGeom prst="rect">
            <a:avLst/>
          </a:prstGeom>
        </p:spPr>
      </p:pic>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529191" y="2700752"/>
            <a:ext cx="95250" cy="95249"/>
          </a:xfrm>
          <a:prstGeom prst="rect">
            <a:avLst/>
          </a:prstGeom>
        </p:spPr>
      </p:pic>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529191" y="3526252"/>
            <a:ext cx="95250" cy="95249"/>
          </a:xfrm>
          <a:prstGeom prst="rect">
            <a:avLst/>
          </a:prstGeom>
        </p:spPr>
      </p:pic>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529191" y="3939002"/>
            <a:ext cx="95250" cy="95249"/>
          </a:xfrm>
          <a:prstGeom prst="rect">
            <a:avLst/>
          </a:prstGeom>
        </p:spPr>
      </p:pic>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529191" y="4351752"/>
            <a:ext cx="95250" cy="95249"/>
          </a:xfrm>
          <a:prstGeom prst="rect">
            <a:avLst/>
          </a:prstGeom>
        </p:spPr>
      </p:pic>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529191" y="4764502"/>
            <a:ext cx="95250" cy="95249"/>
          </a:xfrm>
          <a:prstGeom prst="rect">
            <a:avLst/>
          </a:prstGeom>
        </p:spPr>
      </p:pic>
      <p:sp>
        <p:nvSpPr>
          <p:cNvPr id="9" name="object 9"/>
          <p:cNvSpPr txBox="1">
            <a:spLocks noGrp="1"/>
          </p:cNvSpPr>
          <p:nvPr>
            <p:ph type="body" idx="1"/>
          </p:nvPr>
        </p:nvSpPr>
        <p:spPr>
          <a:xfrm>
            <a:off x="558799" y="1217084"/>
            <a:ext cx="11008760" cy="3703364"/>
          </a:xfrm>
          <a:prstGeom prst="rect">
            <a:avLst/>
          </a:prstGeom>
        </p:spPr>
        <p:txBody>
          <a:bodyPr vert="horz" wrap="square" lIns="0" tIns="8043" rIns="0" bIns="0" rtlCol="0">
            <a:spAutoFit/>
          </a:bodyPr>
          <a:lstStyle/>
          <a:p>
            <a:pPr marL="8467" marR="3387">
              <a:lnSpc>
                <a:spcPct val="116100"/>
              </a:lnSpc>
              <a:spcBef>
                <a:spcPts val="63"/>
              </a:spcBef>
            </a:pPr>
            <a:r>
              <a:rPr spc="30" dirty="0">
                <a:solidFill>
                  <a:schemeClr val="bg1"/>
                </a:solidFill>
              </a:rPr>
              <a:t>Advantages</a:t>
            </a:r>
            <a:r>
              <a:rPr spc="-63" dirty="0">
                <a:solidFill>
                  <a:schemeClr val="bg1"/>
                </a:solidFill>
              </a:rPr>
              <a:t> </a:t>
            </a:r>
            <a:r>
              <a:rPr spc="40" dirty="0">
                <a:solidFill>
                  <a:schemeClr val="bg1"/>
                </a:solidFill>
              </a:rPr>
              <a:t>and</a:t>
            </a:r>
            <a:r>
              <a:rPr spc="-63" dirty="0">
                <a:solidFill>
                  <a:schemeClr val="bg1"/>
                </a:solidFill>
              </a:rPr>
              <a:t> </a:t>
            </a:r>
            <a:r>
              <a:rPr spc="30" dirty="0">
                <a:solidFill>
                  <a:schemeClr val="bg1"/>
                </a:solidFill>
              </a:rPr>
              <a:t>disadvantages</a:t>
            </a:r>
            <a:r>
              <a:rPr spc="-60" dirty="0">
                <a:solidFill>
                  <a:schemeClr val="bg1"/>
                </a:solidFill>
              </a:rPr>
              <a:t> </a:t>
            </a:r>
            <a:r>
              <a:rPr spc="57" dirty="0">
                <a:solidFill>
                  <a:schemeClr val="bg1"/>
                </a:solidFill>
              </a:rPr>
              <a:t>passed</a:t>
            </a:r>
            <a:r>
              <a:rPr spc="-63" dirty="0">
                <a:solidFill>
                  <a:schemeClr val="bg1"/>
                </a:solidFill>
              </a:rPr>
              <a:t> </a:t>
            </a:r>
            <a:r>
              <a:rPr dirty="0">
                <a:solidFill>
                  <a:schemeClr val="bg1"/>
                </a:solidFill>
              </a:rPr>
              <a:t>on</a:t>
            </a:r>
            <a:r>
              <a:rPr spc="-63" dirty="0">
                <a:solidFill>
                  <a:schemeClr val="bg1"/>
                </a:solidFill>
              </a:rPr>
              <a:t> </a:t>
            </a:r>
            <a:r>
              <a:rPr spc="63" dirty="0">
                <a:solidFill>
                  <a:schemeClr val="bg1"/>
                </a:solidFill>
              </a:rPr>
              <a:t>across</a:t>
            </a:r>
            <a:r>
              <a:rPr spc="-60" dirty="0">
                <a:solidFill>
                  <a:schemeClr val="bg1"/>
                </a:solidFill>
              </a:rPr>
              <a:t> </a:t>
            </a:r>
            <a:r>
              <a:rPr dirty="0">
                <a:solidFill>
                  <a:schemeClr val="bg1"/>
                </a:solidFill>
              </a:rPr>
              <a:t>the</a:t>
            </a:r>
            <a:r>
              <a:rPr spc="-63" dirty="0">
                <a:solidFill>
                  <a:schemeClr val="bg1"/>
                </a:solidFill>
              </a:rPr>
              <a:t> </a:t>
            </a:r>
            <a:r>
              <a:rPr dirty="0">
                <a:solidFill>
                  <a:schemeClr val="bg1"/>
                </a:solidFill>
              </a:rPr>
              <a:t>generations</a:t>
            </a:r>
            <a:r>
              <a:rPr spc="-63" dirty="0">
                <a:solidFill>
                  <a:schemeClr val="bg1"/>
                </a:solidFill>
              </a:rPr>
              <a:t> </a:t>
            </a:r>
            <a:r>
              <a:rPr spc="40" dirty="0">
                <a:solidFill>
                  <a:schemeClr val="bg1"/>
                </a:solidFill>
              </a:rPr>
              <a:t>despite </a:t>
            </a:r>
            <a:r>
              <a:rPr dirty="0">
                <a:solidFill>
                  <a:schemeClr val="bg1"/>
                </a:solidFill>
              </a:rPr>
              <a:t>the</a:t>
            </a:r>
            <a:r>
              <a:rPr spc="-50" dirty="0">
                <a:solidFill>
                  <a:schemeClr val="bg1"/>
                </a:solidFill>
              </a:rPr>
              <a:t> </a:t>
            </a:r>
            <a:r>
              <a:rPr dirty="0">
                <a:solidFill>
                  <a:schemeClr val="bg1"/>
                </a:solidFill>
              </a:rPr>
              <a:t>widening</a:t>
            </a:r>
            <a:r>
              <a:rPr spc="-47" dirty="0">
                <a:solidFill>
                  <a:schemeClr val="bg1"/>
                </a:solidFill>
              </a:rPr>
              <a:t> </a:t>
            </a:r>
            <a:r>
              <a:rPr spc="43" dirty="0">
                <a:solidFill>
                  <a:schemeClr val="bg1"/>
                </a:solidFill>
              </a:rPr>
              <a:t>of</a:t>
            </a:r>
            <a:r>
              <a:rPr spc="-50" dirty="0">
                <a:solidFill>
                  <a:schemeClr val="bg1"/>
                </a:solidFill>
              </a:rPr>
              <a:t> </a:t>
            </a:r>
            <a:r>
              <a:rPr spc="50" dirty="0">
                <a:solidFill>
                  <a:schemeClr val="bg1"/>
                </a:solidFill>
              </a:rPr>
              <a:t>educational</a:t>
            </a:r>
            <a:r>
              <a:rPr spc="-47" dirty="0">
                <a:solidFill>
                  <a:schemeClr val="bg1"/>
                </a:solidFill>
              </a:rPr>
              <a:t> </a:t>
            </a:r>
            <a:r>
              <a:rPr spc="33" dirty="0">
                <a:solidFill>
                  <a:schemeClr val="bg1"/>
                </a:solidFill>
              </a:rPr>
              <a:t>opportunities</a:t>
            </a:r>
          </a:p>
          <a:p>
            <a:pPr marL="8467" marR="495748">
              <a:lnSpc>
                <a:spcPts val="3253"/>
              </a:lnSpc>
              <a:spcBef>
                <a:spcPts val="183"/>
              </a:spcBef>
            </a:pPr>
            <a:r>
              <a:rPr spc="83" dirty="0">
                <a:solidFill>
                  <a:schemeClr val="bg1"/>
                </a:solidFill>
              </a:rPr>
              <a:t>Social</a:t>
            </a:r>
            <a:r>
              <a:rPr spc="-103" dirty="0">
                <a:solidFill>
                  <a:schemeClr val="bg1"/>
                </a:solidFill>
              </a:rPr>
              <a:t> </a:t>
            </a:r>
            <a:r>
              <a:rPr spc="30" dirty="0">
                <a:solidFill>
                  <a:schemeClr val="bg1"/>
                </a:solidFill>
              </a:rPr>
              <a:t>suffering</a:t>
            </a:r>
            <a:r>
              <a:rPr spc="-103" dirty="0">
                <a:solidFill>
                  <a:schemeClr val="bg1"/>
                </a:solidFill>
              </a:rPr>
              <a:t> </a:t>
            </a:r>
            <a:r>
              <a:rPr spc="43" dirty="0">
                <a:solidFill>
                  <a:schemeClr val="bg1"/>
                </a:solidFill>
              </a:rPr>
              <a:t>of</a:t>
            </a:r>
            <a:r>
              <a:rPr spc="-103" dirty="0">
                <a:solidFill>
                  <a:schemeClr val="bg1"/>
                </a:solidFill>
              </a:rPr>
              <a:t> </a:t>
            </a:r>
            <a:r>
              <a:rPr dirty="0">
                <a:solidFill>
                  <a:schemeClr val="bg1"/>
                </a:solidFill>
              </a:rPr>
              <a:t>men</a:t>
            </a:r>
            <a:r>
              <a:rPr spc="-103" dirty="0">
                <a:solidFill>
                  <a:schemeClr val="bg1"/>
                </a:solidFill>
              </a:rPr>
              <a:t> </a:t>
            </a:r>
            <a:r>
              <a:rPr spc="40" dirty="0">
                <a:solidFill>
                  <a:schemeClr val="bg1"/>
                </a:solidFill>
              </a:rPr>
              <a:t>and</a:t>
            </a:r>
            <a:r>
              <a:rPr spc="-103" dirty="0">
                <a:solidFill>
                  <a:schemeClr val="bg1"/>
                </a:solidFill>
              </a:rPr>
              <a:t> </a:t>
            </a:r>
            <a:r>
              <a:rPr spc="-13" dirty="0">
                <a:solidFill>
                  <a:schemeClr val="bg1"/>
                </a:solidFill>
              </a:rPr>
              <a:t>women,</a:t>
            </a:r>
            <a:r>
              <a:rPr spc="-103" dirty="0">
                <a:solidFill>
                  <a:schemeClr val="bg1"/>
                </a:solidFill>
              </a:rPr>
              <a:t> </a:t>
            </a:r>
            <a:r>
              <a:rPr dirty="0">
                <a:solidFill>
                  <a:schemeClr val="bg1"/>
                </a:solidFill>
              </a:rPr>
              <a:t>young</a:t>
            </a:r>
            <a:r>
              <a:rPr spc="-103" dirty="0">
                <a:solidFill>
                  <a:schemeClr val="bg1"/>
                </a:solidFill>
              </a:rPr>
              <a:t> </a:t>
            </a:r>
            <a:r>
              <a:rPr spc="40" dirty="0">
                <a:solidFill>
                  <a:schemeClr val="bg1"/>
                </a:solidFill>
              </a:rPr>
              <a:t>and</a:t>
            </a:r>
            <a:r>
              <a:rPr spc="-103" dirty="0">
                <a:solidFill>
                  <a:schemeClr val="bg1"/>
                </a:solidFill>
              </a:rPr>
              <a:t> </a:t>
            </a:r>
            <a:r>
              <a:rPr dirty="0">
                <a:solidFill>
                  <a:schemeClr val="bg1"/>
                </a:solidFill>
              </a:rPr>
              <a:t>old,</a:t>
            </a:r>
            <a:r>
              <a:rPr spc="-103" dirty="0">
                <a:solidFill>
                  <a:schemeClr val="bg1"/>
                </a:solidFill>
              </a:rPr>
              <a:t> </a:t>
            </a:r>
            <a:r>
              <a:rPr dirty="0">
                <a:solidFill>
                  <a:schemeClr val="bg1"/>
                </a:solidFill>
              </a:rPr>
              <a:t>working</a:t>
            </a:r>
            <a:r>
              <a:rPr spc="-103" dirty="0">
                <a:solidFill>
                  <a:schemeClr val="bg1"/>
                </a:solidFill>
              </a:rPr>
              <a:t> </a:t>
            </a:r>
            <a:r>
              <a:rPr spc="93" dirty="0">
                <a:solidFill>
                  <a:schemeClr val="bg1"/>
                </a:solidFill>
              </a:rPr>
              <a:t>class</a:t>
            </a:r>
            <a:r>
              <a:rPr spc="-103" dirty="0">
                <a:solidFill>
                  <a:schemeClr val="bg1"/>
                </a:solidFill>
              </a:rPr>
              <a:t> </a:t>
            </a:r>
            <a:r>
              <a:rPr spc="23" dirty="0">
                <a:solidFill>
                  <a:schemeClr val="bg1"/>
                </a:solidFill>
              </a:rPr>
              <a:t>and </a:t>
            </a:r>
            <a:r>
              <a:rPr spc="47" dirty="0">
                <a:solidFill>
                  <a:schemeClr val="bg1"/>
                </a:solidFill>
              </a:rPr>
              <a:t>middle</a:t>
            </a:r>
            <a:r>
              <a:rPr spc="-67" dirty="0">
                <a:solidFill>
                  <a:schemeClr val="bg1"/>
                </a:solidFill>
              </a:rPr>
              <a:t> </a:t>
            </a:r>
            <a:r>
              <a:rPr spc="60" dirty="0">
                <a:solidFill>
                  <a:schemeClr val="bg1"/>
                </a:solidFill>
              </a:rPr>
              <a:t>class,</a:t>
            </a:r>
            <a:r>
              <a:rPr spc="-63" dirty="0">
                <a:solidFill>
                  <a:schemeClr val="bg1"/>
                </a:solidFill>
              </a:rPr>
              <a:t> </a:t>
            </a:r>
            <a:r>
              <a:rPr dirty="0">
                <a:solidFill>
                  <a:schemeClr val="bg1"/>
                </a:solidFill>
              </a:rPr>
              <a:t>immigrants</a:t>
            </a:r>
            <a:r>
              <a:rPr spc="-63" dirty="0">
                <a:solidFill>
                  <a:schemeClr val="bg1"/>
                </a:solidFill>
              </a:rPr>
              <a:t> </a:t>
            </a:r>
            <a:r>
              <a:rPr spc="40" dirty="0">
                <a:solidFill>
                  <a:schemeClr val="bg1"/>
                </a:solidFill>
              </a:rPr>
              <a:t>and</a:t>
            </a:r>
            <a:r>
              <a:rPr spc="-63" dirty="0">
                <a:solidFill>
                  <a:schemeClr val="bg1"/>
                </a:solidFill>
              </a:rPr>
              <a:t> </a:t>
            </a:r>
            <a:r>
              <a:rPr spc="40" dirty="0">
                <a:solidFill>
                  <a:schemeClr val="bg1"/>
                </a:solidFill>
              </a:rPr>
              <a:t>residents</a:t>
            </a:r>
          </a:p>
          <a:p>
            <a:pPr marL="8467">
              <a:lnSpc>
                <a:spcPct val="100000"/>
              </a:lnSpc>
              <a:spcBef>
                <a:spcPts val="260"/>
              </a:spcBef>
            </a:pPr>
            <a:r>
              <a:rPr spc="43" dirty="0">
                <a:solidFill>
                  <a:schemeClr val="bg1"/>
                </a:solidFill>
              </a:rPr>
              <a:t>Austerity</a:t>
            </a:r>
            <a:r>
              <a:rPr spc="-100" dirty="0">
                <a:solidFill>
                  <a:schemeClr val="bg1"/>
                </a:solidFill>
              </a:rPr>
              <a:t> </a:t>
            </a:r>
            <a:r>
              <a:rPr spc="73" dirty="0">
                <a:solidFill>
                  <a:schemeClr val="bg1"/>
                </a:solidFill>
              </a:rPr>
              <a:t>since</a:t>
            </a:r>
            <a:r>
              <a:rPr spc="-97" dirty="0">
                <a:solidFill>
                  <a:schemeClr val="bg1"/>
                </a:solidFill>
              </a:rPr>
              <a:t> </a:t>
            </a:r>
            <a:r>
              <a:rPr spc="110" dirty="0">
                <a:solidFill>
                  <a:schemeClr val="bg1"/>
                </a:solidFill>
              </a:rPr>
              <a:t>2008</a:t>
            </a:r>
            <a:r>
              <a:rPr spc="-100" dirty="0">
                <a:solidFill>
                  <a:schemeClr val="bg1"/>
                </a:solidFill>
              </a:rPr>
              <a:t> </a:t>
            </a:r>
            <a:r>
              <a:rPr spc="37" dirty="0">
                <a:solidFill>
                  <a:schemeClr val="bg1"/>
                </a:solidFill>
              </a:rPr>
              <a:t>disproportionately</a:t>
            </a:r>
            <a:r>
              <a:rPr spc="-97" dirty="0">
                <a:solidFill>
                  <a:schemeClr val="bg1"/>
                </a:solidFill>
              </a:rPr>
              <a:t> </a:t>
            </a:r>
            <a:r>
              <a:rPr spc="50" dirty="0">
                <a:solidFill>
                  <a:schemeClr val="bg1"/>
                </a:solidFill>
              </a:rPr>
              <a:t>punished</a:t>
            </a:r>
            <a:r>
              <a:rPr spc="-100" dirty="0">
                <a:solidFill>
                  <a:schemeClr val="bg1"/>
                </a:solidFill>
              </a:rPr>
              <a:t> </a:t>
            </a:r>
            <a:r>
              <a:rPr dirty="0">
                <a:solidFill>
                  <a:schemeClr val="bg1"/>
                </a:solidFill>
              </a:rPr>
              <a:t>the</a:t>
            </a:r>
            <a:r>
              <a:rPr spc="-97" dirty="0">
                <a:solidFill>
                  <a:schemeClr val="bg1"/>
                </a:solidFill>
              </a:rPr>
              <a:t> </a:t>
            </a:r>
            <a:r>
              <a:rPr spc="-13" dirty="0">
                <a:solidFill>
                  <a:schemeClr val="bg1"/>
                </a:solidFill>
              </a:rPr>
              <a:t>poor</a:t>
            </a:r>
          </a:p>
          <a:p>
            <a:pPr marL="8467">
              <a:lnSpc>
                <a:spcPct val="100000"/>
              </a:lnSpc>
              <a:spcBef>
                <a:spcPts val="450"/>
              </a:spcBef>
            </a:pPr>
            <a:r>
              <a:rPr spc="47" dirty="0">
                <a:solidFill>
                  <a:schemeClr val="bg1"/>
                </a:solidFill>
              </a:rPr>
              <a:t>Compounded</a:t>
            </a:r>
            <a:r>
              <a:rPr spc="-80" dirty="0">
                <a:solidFill>
                  <a:schemeClr val="bg1"/>
                </a:solidFill>
              </a:rPr>
              <a:t> </a:t>
            </a:r>
            <a:r>
              <a:rPr dirty="0">
                <a:solidFill>
                  <a:schemeClr val="bg1"/>
                </a:solidFill>
              </a:rPr>
              <a:t>by</a:t>
            </a:r>
            <a:r>
              <a:rPr spc="-76" dirty="0">
                <a:solidFill>
                  <a:schemeClr val="bg1"/>
                </a:solidFill>
              </a:rPr>
              <a:t> </a:t>
            </a:r>
            <a:r>
              <a:rPr dirty="0">
                <a:solidFill>
                  <a:schemeClr val="bg1"/>
                </a:solidFill>
              </a:rPr>
              <a:t>the</a:t>
            </a:r>
            <a:r>
              <a:rPr spc="-76" dirty="0">
                <a:solidFill>
                  <a:schemeClr val="bg1"/>
                </a:solidFill>
              </a:rPr>
              <a:t> </a:t>
            </a:r>
            <a:r>
              <a:rPr spc="40" dirty="0">
                <a:solidFill>
                  <a:schemeClr val="bg1"/>
                </a:solidFill>
              </a:rPr>
              <a:t>pandemic</a:t>
            </a:r>
          </a:p>
          <a:p>
            <a:pPr marL="8467" marR="2203560">
              <a:lnSpc>
                <a:spcPts val="3253"/>
              </a:lnSpc>
              <a:spcBef>
                <a:spcPts val="60"/>
              </a:spcBef>
            </a:pPr>
            <a:r>
              <a:rPr spc="47" dirty="0">
                <a:solidFill>
                  <a:schemeClr val="bg1"/>
                </a:solidFill>
              </a:rPr>
              <a:t>Housing</a:t>
            </a:r>
            <a:r>
              <a:rPr spc="-43" dirty="0">
                <a:solidFill>
                  <a:schemeClr val="bg1"/>
                </a:solidFill>
              </a:rPr>
              <a:t> </a:t>
            </a:r>
            <a:r>
              <a:rPr spc="40" dirty="0">
                <a:solidFill>
                  <a:schemeClr val="bg1"/>
                </a:solidFill>
              </a:rPr>
              <a:t>and</a:t>
            </a:r>
            <a:r>
              <a:rPr spc="-40" dirty="0">
                <a:solidFill>
                  <a:schemeClr val="bg1"/>
                </a:solidFill>
              </a:rPr>
              <a:t> </a:t>
            </a:r>
            <a:r>
              <a:rPr dirty="0">
                <a:solidFill>
                  <a:schemeClr val="bg1"/>
                </a:solidFill>
              </a:rPr>
              <a:t>neighbourhood</a:t>
            </a:r>
            <a:r>
              <a:rPr spc="-40" dirty="0">
                <a:solidFill>
                  <a:schemeClr val="bg1"/>
                </a:solidFill>
              </a:rPr>
              <a:t> </a:t>
            </a:r>
            <a:r>
              <a:rPr spc="37" dirty="0">
                <a:solidFill>
                  <a:schemeClr val="bg1"/>
                </a:solidFill>
              </a:rPr>
              <a:t>stigmatisation</a:t>
            </a:r>
            <a:r>
              <a:rPr spc="-40" dirty="0">
                <a:solidFill>
                  <a:schemeClr val="bg1"/>
                </a:solidFill>
              </a:rPr>
              <a:t> </a:t>
            </a:r>
            <a:r>
              <a:rPr spc="43" dirty="0">
                <a:solidFill>
                  <a:schemeClr val="bg1"/>
                </a:solidFill>
              </a:rPr>
              <a:t>of</a:t>
            </a:r>
            <a:r>
              <a:rPr spc="-40" dirty="0">
                <a:solidFill>
                  <a:schemeClr val="bg1"/>
                </a:solidFill>
              </a:rPr>
              <a:t> </a:t>
            </a:r>
            <a:r>
              <a:rPr spc="47" dirty="0">
                <a:solidFill>
                  <a:schemeClr val="bg1"/>
                </a:solidFill>
              </a:rPr>
              <a:t>‘outsiders’ </a:t>
            </a:r>
            <a:r>
              <a:rPr dirty="0">
                <a:solidFill>
                  <a:schemeClr val="bg1"/>
                </a:solidFill>
              </a:rPr>
              <a:t>Isolation,</a:t>
            </a:r>
            <a:r>
              <a:rPr spc="-57" dirty="0">
                <a:solidFill>
                  <a:schemeClr val="bg1"/>
                </a:solidFill>
              </a:rPr>
              <a:t> </a:t>
            </a:r>
            <a:r>
              <a:rPr spc="57" dirty="0">
                <a:solidFill>
                  <a:schemeClr val="bg1"/>
                </a:solidFill>
              </a:rPr>
              <a:t>disability</a:t>
            </a:r>
            <a:r>
              <a:rPr spc="-57" dirty="0">
                <a:solidFill>
                  <a:schemeClr val="bg1"/>
                </a:solidFill>
              </a:rPr>
              <a:t> </a:t>
            </a:r>
            <a:r>
              <a:rPr spc="40" dirty="0">
                <a:solidFill>
                  <a:schemeClr val="bg1"/>
                </a:solidFill>
              </a:rPr>
              <a:t>and</a:t>
            </a:r>
            <a:r>
              <a:rPr spc="-53" dirty="0">
                <a:solidFill>
                  <a:schemeClr val="bg1"/>
                </a:solidFill>
              </a:rPr>
              <a:t> </a:t>
            </a:r>
            <a:r>
              <a:rPr dirty="0">
                <a:solidFill>
                  <a:schemeClr val="bg1"/>
                </a:solidFill>
              </a:rPr>
              <a:t>mental</a:t>
            </a:r>
            <a:r>
              <a:rPr spc="-57" dirty="0">
                <a:solidFill>
                  <a:schemeClr val="bg1"/>
                </a:solidFill>
              </a:rPr>
              <a:t> </a:t>
            </a:r>
            <a:r>
              <a:rPr spc="43" dirty="0">
                <a:solidFill>
                  <a:schemeClr val="bg1"/>
                </a:solidFill>
              </a:rPr>
              <a:t>health</a:t>
            </a:r>
            <a:r>
              <a:rPr spc="-57" dirty="0">
                <a:solidFill>
                  <a:schemeClr val="bg1"/>
                </a:solidFill>
              </a:rPr>
              <a:t> </a:t>
            </a:r>
            <a:r>
              <a:rPr spc="73" dirty="0">
                <a:solidFill>
                  <a:schemeClr val="bg1"/>
                </a:solidFill>
              </a:rPr>
              <a:t>crisis</a:t>
            </a:r>
          </a:p>
        </p:txBody>
      </p:sp>
      <p:pic>
        <p:nvPicPr>
          <p:cNvPr id="10" name="object 3">
            <a:extLst>
              <a:ext uri="{FF2B5EF4-FFF2-40B4-BE49-F238E27FC236}">
                <a16:creationId xmlns:a16="http://schemas.microsoft.com/office/drawing/2014/main" id="{F3DC6622-8E12-4E6B-8BED-3144571AD83E}"/>
              </a:ext>
            </a:extLst>
          </p:cNvPr>
          <p:cNvPicPr/>
          <p:nvPr/>
        </p:nvPicPr>
        <p:blipFill>
          <a:blip r:embed="rId3" cstate="print"/>
          <a:stretch>
            <a:fillRect/>
          </a:stretch>
        </p:blipFill>
        <p:spPr>
          <a:xfrm>
            <a:off x="446507" y="5487998"/>
            <a:ext cx="3924298" cy="990599"/>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3E77"/>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342442"/>
            <a:ext cx="7010400" cy="685658"/>
          </a:xfrm>
          <a:prstGeom prst="rect">
            <a:avLst/>
          </a:prstGeom>
        </p:spPr>
        <p:txBody>
          <a:bodyPr vert="horz" wrap="square" lIns="0" tIns="8467" rIns="0" bIns="0" rtlCol="0" anchor="ctr">
            <a:spAutoFit/>
          </a:bodyPr>
          <a:lstStyle/>
          <a:p>
            <a:pPr marL="8467">
              <a:lnSpc>
                <a:spcPct val="100000"/>
              </a:lnSpc>
              <a:spcBef>
                <a:spcPts val="67"/>
              </a:spcBef>
            </a:pPr>
            <a:r>
              <a:rPr dirty="0">
                <a:solidFill>
                  <a:schemeClr val="accent5">
                    <a:lumMod val="60000"/>
                    <a:lumOff val="40000"/>
                  </a:schemeClr>
                </a:solidFill>
              </a:rPr>
              <a:t>Punishing the poor</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529191" y="1875252"/>
            <a:ext cx="95250" cy="95249"/>
          </a:xfrm>
          <a:prstGeom prst="rect">
            <a:avLst/>
          </a:prstGeom>
        </p:spPr>
      </p:pic>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529191" y="3113502"/>
            <a:ext cx="95250" cy="95249"/>
          </a:xfrm>
          <a:prstGeom prst="rect">
            <a:avLst/>
          </a:prstGeom>
        </p:spPr>
      </p:pic>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529191" y="4351752"/>
            <a:ext cx="95250" cy="95249"/>
          </a:xfrm>
          <a:prstGeom prst="rect">
            <a:avLst/>
          </a:prstGeom>
        </p:spPr>
      </p:pic>
      <p:sp>
        <p:nvSpPr>
          <p:cNvPr id="6" name="object 6"/>
          <p:cNvSpPr txBox="1"/>
          <p:nvPr/>
        </p:nvSpPr>
        <p:spPr>
          <a:xfrm>
            <a:off x="706010" y="1516472"/>
            <a:ext cx="9796357" cy="3758828"/>
          </a:xfrm>
          <a:prstGeom prst="rect">
            <a:avLst/>
          </a:prstGeom>
        </p:spPr>
        <p:txBody>
          <a:bodyPr vert="horz" wrap="square" lIns="0" tIns="8043" rIns="0" bIns="0" rtlCol="0">
            <a:spAutoFit/>
          </a:bodyPr>
          <a:lstStyle/>
          <a:p>
            <a:pPr marL="49532" marR="175692">
              <a:lnSpc>
                <a:spcPct val="116100"/>
              </a:lnSpc>
              <a:spcBef>
                <a:spcPts val="63"/>
              </a:spcBef>
            </a:pPr>
            <a:r>
              <a:rPr sz="2333" spc="-76" dirty="0">
                <a:solidFill>
                  <a:schemeClr val="bg1"/>
                </a:solidFill>
                <a:latin typeface="Tahoma"/>
                <a:cs typeface="Tahoma"/>
              </a:rPr>
              <a:t>In</a:t>
            </a:r>
            <a:r>
              <a:rPr sz="2333" spc="-103" dirty="0">
                <a:solidFill>
                  <a:schemeClr val="bg1"/>
                </a:solidFill>
                <a:latin typeface="Tahoma"/>
                <a:cs typeface="Tahoma"/>
              </a:rPr>
              <a:t> </a:t>
            </a:r>
            <a:r>
              <a:rPr sz="2333" spc="83" dirty="0">
                <a:solidFill>
                  <a:schemeClr val="bg1"/>
                </a:solidFill>
                <a:latin typeface="Tahoma"/>
                <a:cs typeface="Tahoma"/>
              </a:rPr>
              <a:t>2020-</a:t>
            </a:r>
            <a:r>
              <a:rPr sz="2333" dirty="0">
                <a:solidFill>
                  <a:schemeClr val="bg1"/>
                </a:solidFill>
                <a:latin typeface="Tahoma"/>
                <a:cs typeface="Tahoma"/>
              </a:rPr>
              <a:t>23</a:t>
            </a:r>
            <a:r>
              <a:rPr sz="2333" spc="-100" dirty="0">
                <a:solidFill>
                  <a:schemeClr val="bg1"/>
                </a:solidFill>
                <a:latin typeface="Tahoma"/>
                <a:cs typeface="Tahoma"/>
              </a:rPr>
              <a:t> </a:t>
            </a:r>
            <a:r>
              <a:rPr sz="2333" dirty="0">
                <a:solidFill>
                  <a:schemeClr val="bg1"/>
                </a:solidFill>
                <a:latin typeface="Tahoma"/>
                <a:cs typeface="Tahoma"/>
              </a:rPr>
              <a:t>the</a:t>
            </a:r>
            <a:r>
              <a:rPr sz="2333" spc="-100" dirty="0">
                <a:solidFill>
                  <a:schemeClr val="bg1"/>
                </a:solidFill>
                <a:latin typeface="Tahoma"/>
                <a:cs typeface="Tahoma"/>
              </a:rPr>
              <a:t> </a:t>
            </a:r>
            <a:r>
              <a:rPr sz="2333" spc="33" dirty="0">
                <a:solidFill>
                  <a:schemeClr val="bg1"/>
                </a:solidFill>
                <a:latin typeface="Tahoma"/>
                <a:cs typeface="Tahoma"/>
              </a:rPr>
              <a:t>top</a:t>
            </a:r>
            <a:r>
              <a:rPr sz="2333" spc="-100" dirty="0">
                <a:solidFill>
                  <a:schemeClr val="bg1"/>
                </a:solidFill>
                <a:latin typeface="Tahoma"/>
                <a:cs typeface="Tahoma"/>
              </a:rPr>
              <a:t> </a:t>
            </a:r>
            <a:r>
              <a:rPr sz="2333" spc="-210" dirty="0">
                <a:solidFill>
                  <a:schemeClr val="bg1"/>
                </a:solidFill>
                <a:latin typeface="Tahoma"/>
                <a:cs typeface="Tahoma"/>
              </a:rPr>
              <a:t>10%</a:t>
            </a:r>
            <a:r>
              <a:rPr sz="2333" spc="-100" dirty="0">
                <a:solidFill>
                  <a:schemeClr val="bg1"/>
                </a:solidFill>
                <a:latin typeface="Tahoma"/>
                <a:cs typeface="Tahoma"/>
              </a:rPr>
              <a:t> </a:t>
            </a:r>
            <a:r>
              <a:rPr sz="2333" spc="43" dirty="0">
                <a:solidFill>
                  <a:schemeClr val="bg1"/>
                </a:solidFill>
                <a:latin typeface="Tahoma"/>
                <a:cs typeface="Tahoma"/>
              </a:rPr>
              <a:t>of</a:t>
            </a:r>
            <a:r>
              <a:rPr sz="2333" spc="-100" dirty="0">
                <a:solidFill>
                  <a:schemeClr val="bg1"/>
                </a:solidFill>
                <a:latin typeface="Tahoma"/>
                <a:cs typeface="Tahoma"/>
              </a:rPr>
              <a:t> </a:t>
            </a:r>
            <a:r>
              <a:rPr sz="2333" dirty="0">
                <a:solidFill>
                  <a:schemeClr val="bg1"/>
                </a:solidFill>
                <a:latin typeface="Tahoma"/>
                <a:cs typeface="Tahoma"/>
              </a:rPr>
              <a:t>the</a:t>
            </a:r>
            <a:r>
              <a:rPr sz="2333" spc="-103" dirty="0">
                <a:solidFill>
                  <a:schemeClr val="bg1"/>
                </a:solidFill>
                <a:latin typeface="Tahoma"/>
                <a:cs typeface="Tahoma"/>
              </a:rPr>
              <a:t> </a:t>
            </a:r>
            <a:r>
              <a:rPr sz="2333" spc="43" dirty="0">
                <a:solidFill>
                  <a:schemeClr val="bg1"/>
                </a:solidFill>
                <a:latin typeface="Tahoma"/>
                <a:cs typeface="Tahoma"/>
              </a:rPr>
              <a:t>population</a:t>
            </a:r>
            <a:r>
              <a:rPr sz="2333" spc="-100" dirty="0">
                <a:solidFill>
                  <a:schemeClr val="bg1"/>
                </a:solidFill>
                <a:latin typeface="Tahoma"/>
                <a:cs typeface="Tahoma"/>
              </a:rPr>
              <a:t> </a:t>
            </a:r>
            <a:r>
              <a:rPr sz="2333" spc="43" dirty="0">
                <a:solidFill>
                  <a:schemeClr val="bg1"/>
                </a:solidFill>
                <a:latin typeface="Tahoma"/>
                <a:cs typeface="Tahoma"/>
              </a:rPr>
              <a:t>had</a:t>
            </a:r>
            <a:r>
              <a:rPr sz="2333" spc="-100" dirty="0">
                <a:solidFill>
                  <a:schemeClr val="bg1"/>
                </a:solidFill>
                <a:latin typeface="Tahoma"/>
                <a:cs typeface="Tahoma"/>
              </a:rPr>
              <a:t> </a:t>
            </a:r>
            <a:r>
              <a:rPr sz="2333" spc="-123" dirty="0">
                <a:solidFill>
                  <a:schemeClr val="bg1"/>
                </a:solidFill>
                <a:latin typeface="Tahoma"/>
                <a:cs typeface="Tahoma"/>
              </a:rPr>
              <a:t>34%</a:t>
            </a:r>
            <a:r>
              <a:rPr sz="2333" spc="-100" dirty="0">
                <a:solidFill>
                  <a:schemeClr val="bg1"/>
                </a:solidFill>
                <a:latin typeface="Tahoma"/>
                <a:cs typeface="Tahoma"/>
              </a:rPr>
              <a:t> </a:t>
            </a:r>
            <a:r>
              <a:rPr sz="2333" dirty="0">
                <a:solidFill>
                  <a:schemeClr val="bg1"/>
                </a:solidFill>
                <a:latin typeface="Tahoma"/>
                <a:cs typeface="Tahoma"/>
              </a:rPr>
              <a:t>more</a:t>
            </a:r>
            <a:r>
              <a:rPr sz="2333" spc="-100" dirty="0">
                <a:solidFill>
                  <a:schemeClr val="bg1"/>
                </a:solidFill>
                <a:latin typeface="Tahoma"/>
                <a:cs typeface="Tahoma"/>
              </a:rPr>
              <a:t> </a:t>
            </a:r>
            <a:r>
              <a:rPr sz="2333" spc="43" dirty="0">
                <a:solidFill>
                  <a:schemeClr val="bg1"/>
                </a:solidFill>
                <a:latin typeface="Tahoma"/>
                <a:cs typeface="Tahoma"/>
              </a:rPr>
              <a:t>income</a:t>
            </a:r>
            <a:r>
              <a:rPr sz="2333" spc="-100" dirty="0">
                <a:solidFill>
                  <a:schemeClr val="bg1"/>
                </a:solidFill>
                <a:latin typeface="Tahoma"/>
                <a:cs typeface="Tahoma"/>
              </a:rPr>
              <a:t> </a:t>
            </a:r>
            <a:r>
              <a:rPr sz="2333" spc="-7" dirty="0">
                <a:solidFill>
                  <a:schemeClr val="bg1"/>
                </a:solidFill>
                <a:latin typeface="Tahoma"/>
                <a:cs typeface="Tahoma"/>
              </a:rPr>
              <a:t>(before </a:t>
            </a:r>
            <a:r>
              <a:rPr sz="2333" spc="33" dirty="0">
                <a:solidFill>
                  <a:schemeClr val="bg1"/>
                </a:solidFill>
                <a:latin typeface="Tahoma"/>
                <a:cs typeface="Tahoma"/>
              </a:rPr>
              <a:t>housing</a:t>
            </a:r>
            <a:r>
              <a:rPr sz="2333" spc="-73" dirty="0">
                <a:solidFill>
                  <a:schemeClr val="bg1"/>
                </a:solidFill>
                <a:latin typeface="Tahoma"/>
                <a:cs typeface="Tahoma"/>
              </a:rPr>
              <a:t> </a:t>
            </a:r>
            <a:r>
              <a:rPr sz="2333" spc="37" dirty="0">
                <a:solidFill>
                  <a:schemeClr val="bg1"/>
                </a:solidFill>
                <a:latin typeface="Tahoma"/>
                <a:cs typeface="Tahoma"/>
              </a:rPr>
              <a:t>costs)</a:t>
            </a:r>
            <a:r>
              <a:rPr sz="2333" spc="-73" dirty="0">
                <a:solidFill>
                  <a:schemeClr val="bg1"/>
                </a:solidFill>
                <a:latin typeface="Tahoma"/>
                <a:cs typeface="Tahoma"/>
              </a:rPr>
              <a:t> </a:t>
            </a:r>
            <a:r>
              <a:rPr sz="2333" spc="33" dirty="0">
                <a:solidFill>
                  <a:schemeClr val="bg1"/>
                </a:solidFill>
                <a:latin typeface="Tahoma"/>
                <a:cs typeface="Tahoma"/>
              </a:rPr>
              <a:t>than</a:t>
            </a:r>
            <a:r>
              <a:rPr sz="2333" spc="-73" dirty="0">
                <a:solidFill>
                  <a:schemeClr val="bg1"/>
                </a:solidFill>
                <a:latin typeface="Tahoma"/>
                <a:cs typeface="Tahoma"/>
              </a:rPr>
              <a:t> </a:t>
            </a:r>
            <a:r>
              <a:rPr sz="2333" dirty="0">
                <a:solidFill>
                  <a:schemeClr val="bg1"/>
                </a:solidFill>
                <a:latin typeface="Tahoma"/>
                <a:cs typeface="Tahoma"/>
              </a:rPr>
              <a:t>the</a:t>
            </a:r>
            <a:r>
              <a:rPr sz="2333" spc="-73" dirty="0">
                <a:solidFill>
                  <a:schemeClr val="bg1"/>
                </a:solidFill>
                <a:latin typeface="Tahoma"/>
                <a:cs typeface="Tahoma"/>
              </a:rPr>
              <a:t> </a:t>
            </a:r>
            <a:r>
              <a:rPr sz="2333" dirty="0">
                <a:solidFill>
                  <a:schemeClr val="bg1"/>
                </a:solidFill>
                <a:latin typeface="Tahoma"/>
                <a:cs typeface="Tahoma"/>
              </a:rPr>
              <a:t>bottom</a:t>
            </a:r>
            <a:r>
              <a:rPr sz="2333" spc="-73" dirty="0">
                <a:solidFill>
                  <a:schemeClr val="bg1"/>
                </a:solidFill>
                <a:latin typeface="Tahoma"/>
                <a:cs typeface="Tahoma"/>
              </a:rPr>
              <a:t> </a:t>
            </a:r>
            <a:r>
              <a:rPr sz="2333" spc="-70" dirty="0">
                <a:solidFill>
                  <a:schemeClr val="bg1"/>
                </a:solidFill>
                <a:latin typeface="Tahoma"/>
                <a:cs typeface="Tahoma"/>
              </a:rPr>
              <a:t>40%</a:t>
            </a:r>
            <a:r>
              <a:rPr sz="2333" spc="-73" dirty="0">
                <a:solidFill>
                  <a:schemeClr val="bg1"/>
                </a:solidFill>
                <a:latin typeface="Tahoma"/>
                <a:cs typeface="Tahoma"/>
              </a:rPr>
              <a:t> </a:t>
            </a:r>
            <a:r>
              <a:rPr sz="2333" spc="23" dirty="0">
                <a:solidFill>
                  <a:schemeClr val="bg1"/>
                </a:solidFill>
                <a:latin typeface="Tahoma"/>
                <a:cs typeface="Tahoma"/>
              </a:rPr>
              <a:t>combined.</a:t>
            </a:r>
            <a:endParaRPr sz="2333" dirty="0">
              <a:solidFill>
                <a:schemeClr val="bg1"/>
              </a:solidFill>
              <a:latin typeface="Tahoma"/>
              <a:cs typeface="Tahoma"/>
            </a:endParaRPr>
          </a:p>
          <a:p>
            <a:pPr marL="8467">
              <a:spcBef>
                <a:spcPts val="400"/>
              </a:spcBef>
            </a:pPr>
            <a:r>
              <a:rPr sz="2333" i="1" spc="-110" dirty="0">
                <a:solidFill>
                  <a:schemeClr val="bg1"/>
                </a:solidFill>
                <a:latin typeface="Verdana"/>
                <a:cs typeface="Verdana"/>
              </a:rPr>
              <a:t>(Scottish</a:t>
            </a:r>
            <a:r>
              <a:rPr sz="2333" i="1" spc="-180" dirty="0">
                <a:solidFill>
                  <a:schemeClr val="bg1"/>
                </a:solidFill>
                <a:latin typeface="Verdana"/>
                <a:cs typeface="Verdana"/>
              </a:rPr>
              <a:t> </a:t>
            </a:r>
            <a:r>
              <a:rPr sz="2333" i="1" spc="-163" dirty="0">
                <a:solidFill>
                  <a:schemeClr val="bg1"/>
                </a:solidFill>
                <a:latin typeface="Verdana"/>
                <a:cs typeface="Verdana"/>
              </a:rPr>
              <a:t>Government</a:t>
            </a:r>
            <a:r>
              <a:rPr sz="2333" i="1" spc="-180" dirty="0">
                <a:solidFill>
                  <a:schemeClr val="bg1"/>
                </a:solidFill>
                <a:latin typeface="Verdana"/>
                <a:cs typeface="Verdana"/>
              </a:rPr>
              <a:t> </a:t>
            </a:r>
            <a:r>
              <a:rPr sz="2333" i="1" spc="-120" dirty="0">
                <a:solidFill>
                  <a:schemeClr val="bg1"/>
                </a:solidFill>
                <a:latin typeface="Verdana"/>
                <a:cs typeface="Verdana"/>
              </a:rPr>
              <a:t>income</a:t>
            </a:r>
            <a:r>
              <a:rPr sz="2333" i="1" spc="-180" dirty="0">
                <a:solidFill>
                  <a:schemeClr val="bg1"/>
                </a:solidFill>
                <a:latin typeface="Verdana"/>
                <a:cs typeface="Verdana"/>
              </a:rPr>
              <a:t> </a:t>
            </a:r>
            <a:r>
              <a:rPr sz="2333" i="1" spc="-117" dirty="0">
                <a:solidFill>
                  <a:schemeClr val="bg1"/>
                </a:solidFill>
                <a:latin typeface="Verdana"/>
                <a:cs typeface="Verdana"/>
              </a:rPr>
              <a:t>equality</a:t>
            </a:r>
            <a:r>
              <a:rPr sz="2333" i="1" spc="-180" dirty="0">
                <a:solidFill>
                  <a:schemeClr val="bg1"/>
                </a:solidFill>
                <a:latin typeface="Verdana"/>
                <a:cs typeface="Verdana"/>
              </a:rPr>
              <a:t> </a:t>
            </a:r>
            <a:r>
              <a:rPr sz="2333" i="1" spc="-20" dirty="0">
                <a:solidFill>
                  <a:schemeClr val="bg1"/>
                </a:solidFill>
                <a:latin typeface="Verdana"/>
                <a:cs typeface="Verdana"/>
              </a:rPr>
              <a:t>statistics)</a:t>
            </a:r>
            <a:endParaRPr sz="2333" dirty="0">
              <a:solidFill>
                <a:schemeClr val="bg1"/>
              </a:solidFill>
              <a:latin typeface="Verdana"/>
              <a:cs typeface="Verdana"/>
            </a:endParaRPr>
          </a:p>
          <a:p>
            <a:pPr marL="8467" marR="640959" indent="41065">
              <a:lnSpc>
                <a:spcPct val="115199"/>
              </a:lnSpc>
              <a:spcBef>
                <a:spcPts val="76"/>
              </a:spcBef>
            </a:pPr>
            <a:r>
              <a:rPr sz="2333" spc="-210" dirty="0">
                <a:solidFill>
                  <a:schemeClr val="bg1"/>
                </a:solidFill>
                <a:latin typeface="Tahoma"/>
                <a:cs typeface="Tahoma"/>
              </a:rPr>
              <a:t>10%</a:t>
            </a:r>
            <a:r>
              <a:rPr sz="2333" spc="-107" dirty="0">
                <a:solidFill>
                  <a:schemeClr val="bg1"/>
                </a:solidFill>
                <a:latin typeface="Tahoma"/>
                <a:cs typeface="Tahoma"/>
              </a:rPr>
              <a:t> </a:t>
            </a:r>
            <a:r>
              <a:rPr sz="2333" spc="43" dirty="0">
                <a:solidFill>
                  <a:schemeClr val="bg1"/>
                </a:solidFill>
                <a:latin typeface="Tahoma"/>
                <a:cs typeface="Tahoma"/>
              </a:rPr>
              <a:t>of</a:t>
            </a:r>
            <a:r>
              <a:rPr sz="2333" spc="-107" dirty="0">
                <a:solidFill>
                  <a:schemeClr val="bg1"/>
                </a:solidFill>
                <a:latin typeface="Tahoma"/>
                <a:cs typeface="Tahoma"/>
              </a:rPr>
              <a:t> </a:t>
            </a:r>
            <a:r>
              <a:rPr sz="2333" dirty="0">
                <a:solidFill>
                  <a:schemeClr val="bg1"/>
                </a:solidFill>
                <a:latin typeface="Tahoma"/>
                <a:cs typeface="Tahoma"/>
              </a:rPr>
              <a:t>the</a:t>
            </a:r>
            <a:r>
              <a:rPr sz="2333" spc="-107" dirty="0">
                <a:solidFill>
                  <a:schemeClr val="bg1"/>
                </a:solidFill>
                <a:latin typeface="Tahoma"/>
                <a:cs typeface="Tahoma"/>
              </a:rPr>
              <a:t> </a:t>
            </a:r>
            <a:r>
              <a:rPr sz="2333" spc="40" dirty="0">
                <a:solidFill>
                  <a:schemeClr val="bg1"/>
                </a:solidFill>
                <a:latin typeface="Tahoma"/>
                <a:cs typeface="Tahoma"/>
              </a:rPr>
              <a:t>wealthiest</a:t>
            </a:r>
            <a:r>
              <a:rPr sz="2333" spc="-103" dirty="0">
                <a:solidFill>
                  <a:schemeClr val="bg1"/>
                </a:solidFill>
                <a:latin typeface="Tahoma"/>
                <a:cs typeface="Tahoma"/>
              </a:rPr>
              <a:t> </a:t>
            </a:r>
            <a:r>
              <a:rPr sz="2333" spc="53" dirty="0">
                <a:solidFill>
                  <a:schemeClr val="bg1"/>
                </a:solidFill>
                <a:latin typeface="Tahoma"/>
                <a:cs typeface="Tahoma"/>
              </a:rPr>
              <a:t>households</a:t>
            </a:r>
            <a:r>
              <a:rPr sz="2333" spc="-107" dirty="0">
                <a:solidFill>
                  <a:schemeClr val="bg1"/>
                </a:solidFill>
                <a:latin typeface="Tahoma"/>
                <a:cs typeface="Tahoma"/>
              </a:rPr>
              <a:t> </a:t>
            </a:r>
            <a:r>
              <a:rPr sz="2333" spc="53" dirty="0">
                <a:solidFill>
                  <a:schemeClr val="bg1"/>
                </a:solidFill>
                <a:latin typeface="Tahoma"/>
                <a:cs typeface="Tahoma"/>
              </a:rPr>
              <a:t>typically</a:t>
            </a:r>
            <a:r>
              <a:rPr sz="2333" spc="-107" dirty="0">
                <a:solidFill>
                  <a:schemeClr val="bg1"/>
                </a:solidFill>
                <a:latin typeface="Tahoma"/>
                <a:cs typeface="Tahoma"/>
              </a:rPr>
              <a:t> </a:t>
            </a:r>
            <a:r>
              <a:rPr sz="2333" dirty="0">
                <a:solidFill>
                  <a:schemeClr val="bg1"/>
                </a:solidFill>
                <a:latin typeface="Tahoma"/>
                <a:cs typeface="Tahoma"/>
              </a:rPr>
              <a:t>own</a:t>
            </a:r>
            <a:r>
              <a:rPr sz="2333" spc="-103" dirty="0">
                <a:solidFill>
                  <a:schemeClr val="bg1"/>
                </a:solidFill>
                <a:latin typeface="Tahoma"/>
                <a:cs typeface="Tahoma"/>
              </a:rPr>
              <a:t> </a:t>
            </a:r>
            <a:r>
              <a:rPr sz="2333" spc="-123" dirty="0">
                <a:solidFill>
                  <a:schemeClr val="bg1"/>
                </a:solidFill>
                <a:latin typeface="Tahoma"/>
                <a:cs typeface="Tahoma"/>
              </a:rPr>
              <a:t>£1.7</a:t>
            </a:r>
            <a:r>
              <a:rPr sz="2333" spc="-107" dirty="0">
                <a:solidFill>
                  <a:schemeClr val="bg1"/>
                </a:solidFill>
                <a:latin typeface="Tahoma"/>
                <a:cs typeface="Tahoma"/>
              </a:rPr>
              <a:t> </a:t>
            </a:r>
            <a:r>
              <a:rPr sz="2333" spc="57" dirty="0">
                <a:solidFill>
                  <a:schemeClr val="bg1"/>
                </a:solidFill>
                <a:latin typeface="Tahoma"/>
                <a:cs typeface="Tahoma"/>
              </a:rPr>
              <a:t>million</a:t>
            </a:r>
            <a:r>
              <a:rPr sz="2333" spc="-107" dirty="0">
                <a:solidFill>
                  <a:schemeClr val="bg1"/>
                </a:solidFill>
                <a:latin typeface="Tahoma"/>
                <a:cs typeface="Tahoma"/>
              </a:rPr>
              <a:t> </a:t>
            </a:r>
            <a:r>
              <a:rPr sz="2333" spc="57" dirty="0">
                <a:solidFill>
                  <a:schemeClr val="bg1"/>
                </a:solidFill>
                <a:latin typeface="Tahoma"/>
                <a:cs typeface="Tahoma"/>
              </a:rPr>
              <a:t>in</a:t>
            </a:r>
            <a:r>
              <a:rPr sz="2333" spc="-103" dirty="0">
                <a:solidFill>
                  <a:schemeClr val="bg1"/>
                </a:solidFill>
                <a:latin typeface="Tahoma"/>
                <a:cs typeface="Tahoma"/>
              </a:rPr>
              <a:t> </a:t>
            </a:r>
            <a:r>
              <a:rPr sz="2333" spc="37" dirty="0">
                <a:solidFill>
                  <a:schemeClr val="bg1"/>
                </a:solidFill>
                <a:latin typeface="Tahoma"/>
                <a:cs typeface="Tahoma"/>
              </a:rPr>
              <a:t>total </a:t>
            </a:r>
            <a:r>
              <a:rPr sz="2333" dirty="0">
                <a:solidFill>
                  <a:schemeClr val="bg1"/>
                </a:solidFill>
                <a:latin typeface="Tahoma"/>
                <a:cs typeface="Tahoma"/>
              </a:rPr>
              <a:t>wealth,</a:t>
            </a:r>
            <a:r>
              <a:rPr sz="2333" spc="-83" dirty="0">
                <a:solidFill>
                  <a:schemeClr val="bg1"/>
                </a:solidFill>
                <a:latin typeface="Tahoma"/>
                <a:cs typeface="Tahoma"/>
              </a:rPr>
              <a:t> </a:t>
            </a:r>
            <a:r>
              <a:rPr sz="2333" spc="33" dirty="0">
                <a:solidFill>
                  <a:schemeClr val="bg1"/>
                </a:solidFill>
                <a:latin typeface="Tahoma"/>
                <a:cs typeface="Tahoma"/>
              </a:rPr>
              <a:t>compared</a:t>
            </a:r>
            <a:r>
              <a:rPr sz="2333" spc="-80" dirty="0">
                <a:solidFill>
                  <a:schemeClr val="bg1"/>
                </a:solidFill>
                <a:latin typeface="Tahoma"/>
                <a:cs typeface="Tahoma"/>
              </a:rPr>
              <a:t> </a:t>
            </a:r>
            <a:r>
              <a:rPr sz="2333" dirty="0">
                <a:solidFill>
                  <a:schemeClr val="bg1"/>
                </a:solidFill>
                <a:latin typeface="Tahoma"/>
                <a:cs typeface="Tahoma"/>
              </a:rPr>
              <a:t>to</a:t>
            </a:r>
            <a:r>
              <a:rPr sz="2333" spc="-83" dirty="0">
                <a:solidFill>
                  <a:schemeClr val="bg1"/>
                </a:solidFill>
                <a:latin typeface="Tahoma"/>
                <a:cs typeface="Tahoma"/>
              </a:rPr>
              <a:t> </a:t>
            </a:r>
            <a:r>
              <a:rPr sz="2333" spc="53" dirty="0">
                <a:solidFill>
                  <a:schemeClr val="bg1"/>
                </a:solidFill>
                <a:latin typeface="Tahoma"/>
                <a:cs typeface="Tahoma"/>
              </a:rPr>
              <a:t>£7,600</a:t>
            </a:r>
            <a:r>
              <a:rPr sz="2333" spc="-80" dirty="0">
                <a:solidFill>
                  <a:schemeClr val="bg1"/>
                </a:solidFill>
                <a:latin typeface="Tahoma"/>
                <a:cs typeface="Tahoma"/>
              </a:rPr>
              <a:t> </a:t>
            </a:r>
            <a:r>
              <a:rPr sz="2333" spc="57" dirty="0">
                <a:solidFill>
                  <a:schemeClr val="bg1"/>
                </a:solidFill>
                <a:latin typeface="Tahoma"/>
                <a:cs typeface="Tahoma"/>
              </a:rPr>
              <a:t>in</a:t>
            </a:r>
            <a:r>
              <a:rPr sz="2333" spc="-83" dirty="0">
                <a:solidFill>
                  <a:schemeClr val="bg1"/>
                </a:solidFill>
                <a:latin typeface="Tahoma"/>
                <a:cs typeface="Tahoma"/>
              </a:rPr>
              <a:t> </a:t>
            </a:r>
            <a:r>
              <a:rPr sz="2333" dirty="0">
                <a:solidFill>
                  <a:schemeClr val="bg1"/>
                </a:solidFill>
                <a:latin typeface="Tahoma"/>
                <a:cs typeface="Tahoma"/>
              </a:rPr>
              <a:t>the</a:t>
            </a:r>
            <a:r>
              <a:rPr sz="2333" spc="-80" dirty="0">
                <a:solidFill>
                  <a:schemeClr val="bg1"/>
                </a:solidFill>
                <a:latin typeface="Tahoma"/>
                <a:cs typeface="Tahoma"/>
              </a:rPr>
              <a:t> </a:t>
            </a:r>
            <a:r>
              <a:rPr sz="2333" spc="53" dirty="0">
                <a:solidFill>
                  <a:schemeClr val="bg1"/>
                </a:solidFill>
                <a:latin typeface="Tahoma"/>
                <a:cs typeface="Tahoma"/>
              </a:rPr>
              <a:t>least</a:t>
            </a:r>
            <a:r>
              <a:rPr sz="2333" spc="-83" dirty="0">
                <a:solidFill>
                  <a:schemeClr val="bg1"/>
                </a:solidFill>
                <a:latin typeface="Tahoma"/>
                <a:cs typeface="Tahoma"/>
              </a:rPr>
              <a:t> </a:t>
            </a:r>
            <a:r>
              <a:rPr sz="2333" dirty="0">
                <a:solidFill>
                  <a:schemeClr val="bg1"/>
                </a:solidFill>
                <a:latin typeface="Tahoma"/>
                <a:cs typeface="Tahoma"/>
              </a:rPr>
              <a:t>wealthy</a:t>
            </a:r>
            <a:r>
              <a:rPr sz="2333" spc="-80" dirty="0">
                <a:solidFill>
                  <a:schemeClr val="bg1"/>
                </a:solidFill>
                <a:latin typeface="Tahoma"/>
                <a:cs typeface="Tahoma"/>
              </a:rPr>
              <a:t> </a:t>
            </a:r>
            <a:r>
              <a:rPr sz="2333" spc="-210" dirty="0">
                <a:solidFill>
                  <a:schemeClr val="bg1"/>
                </a:solidFill>
                <a:latin typeface="Tahoma"/>
                <a:cs typeface="Tahoma"/>
              </a:rPr>
              <a:t>10%</a:t>
            </a:r>
            <a:r>
              <a:rPr sz="2333" spc="-83" dirty="0">
                <a:solidFill>
                  <a:schemeClr val="bg1"/>
                </a:solidFill>
                <a:latin typeface="Tahoma"/>
                <a:cs typeface="Tahoma"/>
              </a:rPr>
              <a:t> </a:t>
            </a:r>
            <a:r>
              <a:rPr sz="2333" spc="43" dirty="0">
                <a:solidFill>
                  <a:schemeClr val="bg1"/>
                </a:solidFill>
                <a:latin typeface="Tahoma"/>
                <a:cs typeface="Tahoma"/>
              </a:rPr>
              <a:t>of</a:t>
            </a:r>
            <a:r>
              <a:rPr sz="2333" spc="-80" dirty="0">
                <a:solidFill>
                  <a:schemeClr val="bg1"/>
                </a:solidFill>
                <a:latin typeface="Tahoma"/>
                <a:cs typeface="Tahoma"/>
              </a:rPr>
              <a:t> </a:t>
            </a:r>
            <a:r>
              <a:rPr sz="2333" spc="30" dirty="0">
                <a:solidFill>
                  <a:schemeClr val="bg1"/>
                </a:solidFill>
                <a:latin typeface="Tahoma"/>
                <a:cs typeface="Tahoma"/>
              </a:rPr>
              <a:t>households. </a:t>
            </a:r>
            <a:r>
              <a:rPr sz="2333" i="1" spc="-110" dirty="0">
                <a:solidFill>
                  <a:schemeClr val="bg1"/>
                </a:solidFill>
                <a:latin typeface="Verdana"/>
                <a:cs typeface="Verdana"/>
              </a:rPr>
              <a:t>(Scottish</a:t>
            </a:r>
            <a:r>
              <a:rPr sz="2333" i="1" spc="-180" dirty="0">
                <a:solidFill>
                  <a:schemeClr val="bg1"/>
                </a:solidFill>
                <a:latin typeface="Verdana"/>
                <a:cs typeface="Verdana"/>
              </a:rPr>
              <a:t> </a:t>
            </a:r>
            <a:r>
              <a:rPr sz="2333" i="1" spc="-163" dirty="0">
                <a:solidFill>
                  <a:schemeClr val="bg1"/>
                </a:solidFill>
                <a:latin typeface="Verdana"/>
                <a:cs typeface="Verdana"/>
              </a:rPr>
              <a:t>Government</a:t>
            </a:r>
            <a:r>
              <a:rPr sz="2333" i="1" spc="-177" dirty="0">
                <a:solidFill>
                  <a:schemeClr val="bg1"/>
                </a:solidFill>
                <a:latin typeface="Verdana"/>
                <a:cs typeface="Verdana"/>
              </a:rPr>
              <a:t> </a:t>
            </a:r>
            <a:r>
              <a:rPr sz="2333" i="1" spc="-123" dirty="0">
                <a:solidFill>
                  <a:schemeClr val="bg1"/>
                </a:solidFill>
                <a:latin typeface="Verdana"/>
                <a:cs typeface="Verdana"/>
              </a:rPr>
              <a:t>wealth</a:t>
            </a:r>
            <a:r>
              <a:rPr sz="2333" i="1" spc="-180" dirty="0">
                <a:solidFill>
                  <a:schemeClr val="bg1"/>
                </a:solidFill>
                <a:latin typeface="Verdana"/>
                <a:cs typeface="Verdana"/>
              </a:rPr>
              <a:t> </a:t>
            </a:r>
            <a:r>
              <a:rPr sz="2333" i="1" spc="-23" dirty="0">
                <a:solidFill>
                  <a:schemeClr val="bg1"/>
                </a:solidFill>
                <a:latin typeface="Verdana"/>
                <a:cs typeface="Verdana"/>
              </a:rPr>
              <a:t>statistics)</a:t>
            </a:r>
            <a:endParaRPr sz="2333" dirty="0">
              <a:solidFill>
                <a:schemeClr val="bg1"/>
              </a:solidFill>
              <a:latin typeface="Verdana"/>
              <a:cs typeface="Verdana"/>
            </a:endParaRPr>
          </a:p>
          <a:p>
            <a:pPr marL="49532" marR="3387">
              <a:lnSpc>
                <a:spcPct val="116100"/>
              </a:lnSpc>
              <a:spcBef>
                <a:spcPts val="50"/>
              </a:spcBef>
            </a:pPr>
            <a:r>
              <a:rPr sz="2333" spc="97" dirty="0">
                <a:solidFill>
                  <a:schemeClr val="bg1"/>
                </a:solidFill>
                <a:latin typeface="Tahoma"/>
                <a:cs typeface="Tahoma"/>
              </a:rPr>
              <a:t>Men</a:t>
            </a:r>
            <a:r>
              <a:rPr sz="2333" spc="-67" dirty="0">
                <a:solidFill>
                  <a:schemeClr val="bg1"/>
                </a:solidFill>
                <a:latin typeface="Tahoma"/>
                <a:cs typeface="Tahoma"/>
              </a:rPr>
              <a:t> </a:t>
            </a:r>
            <a:r>
              <a:rPr sz="2333" spc="57" dirty="0">
                <a:solidFill>
                  <a:schemeClr val="bg1"/>
                </a:solidFill>
                <a:latin typeface="Tahoma"/>
                <a:cs typeface="Tahoma"/>
              </a:rPr>
              <a:t>in</a:t>
            </a:r>
            <a:r>
              <a:rPr sz="2333" spc="-67" dirty="0">
                <a:solidFill>
                  <a:schemeClr val="bg1"/>
                </a:solidFill>
                <a:latin typeface="Tahoma"/>
                <a:cs typeface="Tahoma"/>
              </a:rPr>
              <a:t> </a:t>
            </a:r>
            <a:r>
              <a:rPr sz="2333" dirty="0">
                <a:solidFill>
                  <a:schemeClr val="bg1"/>
                </a:solidFill>
                <a:latin typeface="Tahoma"/>
                <a:cs typeface="Tahoma"/>
              </a:rPr>
              <a:t>the</a:t>
            </a:r>
            <a:r>
              <a:rPr sz="2333" spc="-67" dirty="0">
                <a:solidFill>
                  <a:schemeClr val="bg1"/>
                </a:solidFill>
                <a:latin typeface="Tahoma"/>
                <a:cs typeface="Tahoma"/>
              </a:rPr>
              <a:t> </a:t>
            </a:r>
            <a:r>
              <a:rPr sz="2333" spc="33" dirty="0">
                <a:solidFill>
                  <a:schemeClr val="bg1"/>
                </a:solidFill>
                <a:latin typeface="Tahoma"/>
                <a:cs typeface="Tahoma"/>
              </a:rPr>
              <a:t>most</a:t>
            </a:r>
            <a:r>
              <a:rPr sz="2333" spc="-63" dirty="0">
                <a:solidFill>
                  <a:schemeClr val="bg1"/>
                </a:solidFill>
                <a:latin typeface="Tahoma"/>
                <a:cs typeface="Tahoma"/>
              </a:rPr>
              <a:t> </a:t>
            </a:r>
            <a:r>
              <a:rPr sz="2333" dirty="0">
                <a:solidFill>
                  <a:schemeClr val="bg1"/>
                </a:solidFill>
                <a:latin typeface="Tahoma"/>
                <a:cs typeface="Tahoma"/>
              </a:rPr>
              <a:t>deprived</a:t>
            </a:r>
            <a:r>
              <a:rPr sz="2333" spc="-67" dirty="0">
                <a:solidFill>
                  <a:schemeClr val="bg1"/>
                </a:solidFill>
                <a:latin typeface="Tahoma"/>
                <a:cs typeface="Tahoma"/>
              </a:rPr>
              <a:t> </a:t>
            </a:r>
            <a:r>
              <a:rPr sz="2333" dirty="0">
                <a:solidFill>
                  <a:schemeClr val="bg1"/>
                </a:solidFill>
                <a:latin typeface="Tahoma"/>
                <a:cs typeface="Tahoma"/>
              </a:rPr>
              <a:t>areas</a:t>
            </a:r>
            <a:r>
              <a:rPr sz="2333" spc="-67" dirty="0">
                <a:solidFill>
                  <a:schemeClr val="bg1"/>
                </a:solidFill>
                <a:latin typeface="Tahoma"/>
                <a:cs typeface="Tahoma"/>
              </a:rPr>
              <a:t> </a:t>
            </a:r>
            <a:r>
              <a:rPr sz="2333" spc="43" dirty="0">
                <a:solidFill>
                  <a:schemeClr val="bg1"/>
                </a:solidFill>
                <a:latin typeface="Tahoma"/>
                <a:cs typeface="Tahoma"/>
              </a:rPr>
              <a:t>of</a:t>
            </a:r>
            <a:r>
              <a:rPr sz="2333" spc="-63" dirty="0">
                <a:solidFill>
                  <a:schemeClr val="bg1"/>
                </a:solidFill>
                <a:latin typeface="Tahoma"/>
                <a:cs typeface="Tahoma"/>
              </a:rPr>
              <a:t> </a:t>
            </a:r>
            <a:r>
              <a:rPr sz="2333" spc="67" dirty="0">
                <a:solidFill>
                  <a:schemeClr val="bg1"/>
                </a:solidFill>
                <a:latin typeface="Tahoma"/>
                <a:cs typeface="Tahoma"/>
              </a:rPr>
              <a:t>Scotland</a:t>
            </a:r>
            <a:r>
              <a:rPr sz="2333" spc="-67" dirty="0">
                <a:solidFill>
                  <a:schemeClr val="bg1"/>
                </a:solidFill>
                <a:latin typeface="Tahoma"/>
                <a:cs typeface="Tahoma"/>
              </a:rPr>
              <a:t> </a:t>
            </a:r>
            <a:r>
              <a:rPr sz="2333" dirty="0">
                <a:solidFill>
                  <a:schemeClr val="bg1"/>
                </a:solidFill>
                <a:latin typeface="Tahoma"/>
                <a:cs typeface="Tahoma"/>
              </a:rPr>
              <a:t>live</a:t>
            </a:r>
            <a:r>
              <a:rPr sz="2333" spc="-67" dirty="0">
                <a:solidFill>
                  <a:schemeClr val="bg1"/>
                </a:solidFill>
                <a:latin typeface="Tahoma"/>
                <a:cs typeface="Tahoma"/>
              </a:rPr>
              <a:t> </a:t>
            </a:r>
            <a:r>
              <a:rPr sz="2333" dirty="0">
                <a:solidFill>
                  <a:schemeClr val="bg1"/>
                </a:solidFill>
                <a:latin typeface="Tahoma"/>
                <a:cs typeface="Tahoma"/>
              </a:rPr>
              <a:t>26</a:t>
            </a:r>
            <a:r>
              <a:rPr sz="2333" spc="-63" dirty="0">
                <a:solidFill>
                  <a:schemeClr val="bg1"/>
                </a:solidFill>
                <a:latin typeface="Tahoma"/>
                <a:cs typeface="Tahoma"/>
              </a:rPr>
              <a:t> </a:t>
            </a:r>
            <a:r>
              <a:rPr sz="2333" dirty="0">
                <a:solidFill>
                  <a:schemeClr val="bg1"/>
                </a:solidFill>
                <a:latin typeface="Tahoma"/>
                <a:cs typeface="Tahoma"/>
              </a:rPr>
              <a:t>years</a:t>
            </a:r>
            <a:r>
              <a:rPr sz="2333" spc="-67" dirty="0">
                <a:solidFill>
                  <a:schemeClr val="bg1"/>
                </a:solidFill>
                <a:latin typeface="Tahoma"/>
                <a:cs typeface="Tahoma"/>
              </a:rPr>
              <a:t> </a:t>
            </a:r>
            <a:r>
              <a:rPr sz="2333" spc="76" dirty="0">
                <a:solidFill>
                  <a:schemeClr val="bg1"/>
                </a:solidFill>
                <a:latin typeface="Tahoma"/>
                <a:cs typeface="Tahoma"/>
              </a:rPr>
              <a:t>less</a:t>
            </a:r>
            <a:r>
              <a:rPr sz="2333" spc="-67" dirty="0">
                <a:solidFill>
                  <a:schemeClr val="bg1"/>
                </a:solidFill>
                <a:latin typeface="Tahoma"/>
                <a:cs typeface="Tahoma"/>
              </a:rPr>
              <a:t> </a:t>
            </a:r>
            <a:r>
              <a:rPr sz="2333" spc="40" dirty="0">
                <a:solidFill>
                  <a:schemeClr val="bg1"/>
                </a:solidFill>
                <a:latin typeface="Tahoma"/>
                <a:cs typeface="Tahoma"/>
              </a:rPr>
              <a:t>and</a:t>
            </a:r>
            <a:r>
              <a:rPr sz="2333" spc="-67" dirty="0">
                <a:solidFill>
                  <a:schemeClr val="bg1"/>
                </a:solidFill>
                <a:latin typeface="Tahoma"/>
                <a:cs typeface="Tahoma"/>
              </a:rPr>
              <a:t> </a:t>
            </a:r>
            <a:r>
              <a:rPr sz="2333" spc="37" dirty="0">
                <a:solidFill>
                  <a:schemeClr val="bg1"/>
                </a:solidFill>
                <a:latin typeface="Tahoma"/>
                <a:cs typeface="Tahoma"/>
              </a:rPr>
              <a:t>almost </a:t>
            </a:r>
            <a:r>
              <a:rPr sz="2333" dirty="0">
                <a:solidFill>
                  <a:schemeClr val="bg1"/>
                </a:solidFill>
                <a:latin typeface="Tahoma"/>
                <a:cs typeface="Tahoma"/>
              </a:rPr>
              <a:t>25</a:t>
            </a:r>
            <a:r>
              <a:rPr sz="2333" spc="-67" dirty="0">
                <a:solidFill>
                  <a:schemeClr val="bg1"/>
                </a:solidFill>
                <a:latin typeface="Tahoma"/>
                <a:cs typeface="Tahoma"/>
              </a:rPr>
              <a:t> </a:t>
            </a:r>
            <a:r>
              <a:rPr sz="2333" dirty="0">
                <a:solidFill>
                  <a:schemeClr val="bg1"/>
                </a:solidFill>
                <a:latin typeface="Tahoma"/>
                <a:cs typeface="Tahoma"/>
              </a:rPr>
              <a:t>years</a:t>
            </a:r>
            <a:r>
              <a:rPr sz="2333" spc="-63" dirty="0">
                <a:solidFill>
                  <a:schemeClr val="bg1"/>
                </a:solidFill>
                <a:latin typeface="Tahoma"/>
                <a:cs typeface="Tahoma"/>
              </a:rPr>
              <a:t> </a:t>
            </a:r>
            <a:r>
              <a:rPr sz="2333" spc="76" dirty="0">
                <a:solidFill>
                  <a:schemeClr val="bg1"/>
                </a:solidFill>
                <a:latin typeface="Tahoma"/>
                <a:cs typeface="Tahoma"/>
              </a:rPr>
              <a:t>less</a:t>
            </a:r>
            <a:r>
              <a:rPr sz="2333" spc="-67" dirty="0">
                <a:solidFill>
                  <a:schemeClr val="bg1"/>
                </a:solidFill>
                <a:latin typeface="Tahoma"/>
                <a:cs typeface="Tahoma"/>
              </a:rPr>
              <a:t> </a:t>
            </a:r>
            <a:r>
              <a:rPr sz="2333" dirty="0">
                <a:solidFill>
                  <a:schemeClr val="bg1"/>
                </a:solidFill>
                <a:latin typeface="Tahoma"/>
                <a:cs typeface="Tahoma"/>
              </a:rPr>
              <a:t>for</a:t>
            </a:r>
            <a:r>
              <a:rPr sz="2333" spc="-63" dirty="0">
                <a:solidFill>
                  <a:schemeClr val="bg1"/>
                </a:solidFill>
                <a:latin typeface="Tahoma"/>
                <a:cs typeface="Tahoma"/>
              </a:rPr>
              <a:t> </a:t>
            </a:r>
            <a:r>
              <a:rPr sz="2333" dirty="0">
                <a:solidFill>
                  <a:schemeClr val="bg1"/>
                </a:solidFill>
                <a:latin typeface="Tahoma"/>
                <a:cs typeface="Tahoma"/>
              </a:rPr>
              <a:t>women</a:t>
            </a:r>
            <a:r>
              <a:rPr sz="2333" spc="-67" dirty="0">
                <a:solidFill>
                  <a:schemeClr val="bg1"/>
                </a:solidFill>
                <a:latin typeface="Tahoma"/>
                <a:cs typeface="Tahoma"/>
              </a:rPr>
              <a:t> </a:t>
            </a:r>
            <a:r>
              <a:rPr sz="2333" spc="33" dirty="0">
                <a:solidFill>
                  <a:schemeClr val="bg1"/>
                </a:solidFill>
                <a:latin typeface="Tahoma"/>
                <a:cs typeface="Tahoma"/>
              </a:rPr>
              <a:t>than</a:t>
            </a:r>
            <a:r>
              <a:rPr sz="2333" spc="-63" dirty="0">
                <a:solidFill>
                  <a:schemeClr val="bg1"/>
                </a:solidFill>
                <a:latin typeface="Tahoma"/>
                <a:cs typeface="Tahoma"/>
              </a:rPr>
              <a:t> </a:t>
            </a:r>
            <a:r>
              <a:rPr sz="2333" dirty="0">
                <a:solidFill>
                  <a:schemeClr val="bg1"/>
                </a:solidFill>
                <a:latin typeface="Tahoma"/>
                <a:cs typeface="Tahoma"/>
              </a:rPr>
              <a:t>the</a:t>
            </a:r>
            <a:r>
              <a:rPr sz="2333" spc="-67" dirty="0">
                <a:solidFill>
                  <a:schemeClr val="bg1"/>
                </a:solidFill>
                <a:latin typeface="Tahoma"/>
                <a:cs typeface="Tahoma"/>
              </a:rPr>
              <a:t> </a:t>
            </a:r>
            <a:r>
              <a:rPr sz="2333" spc="53" dirty="0">
                <a:solidFill>
                  <a:schemeClr val="bg1"/>
                </a:solidFill>
                <a:latin typeface="Tahoma"/>
                <a:cs typeface="Tahoma"/>
              </a:rPr>
              <a:t>least</a:t>
            </a:r>
            <a:r>
              <a:rPr sz="2333" spc="-63" dirty="0">
                <a:solidFill>
                  <a:schemeClr val="bg1"/>
                </a:solidFill>
                <a:latin typeface="Tahoma"/>
                <a:cs typeface="Tahoma"/>
              </a:rPr>
              <a:t> </a:t>
            </a:r>
            <a:r>
              <a:rPr sz="2333" dirty="0">
                <a:solidFill>
                  <a:schemeClr val="bg1"/>
                </a:solidFill>
                <a:latin typeface="Tahoma"/>
                <a:cs typeface="Tahoma"/>
              </a:rPr>
              <a:t>deprived</a:t>
            </a:r>
            <a:r>
              <a:rPr sz="2333" spc="-67" dirty="0">
                <a:solidFill>
                  <a:schemeClr val="bg1"/>
                </a:solidFill>
                <a:latin typeface="Tahoma"/>
                <a:cs typeface="Tahoma"/>
              </a:rPr>
              <a:t> </a:t>
            </a:r>
            <a:r>
              <a:rPr sz="2333" spc="-7" dirty="0">
                <a:solidFill>
                  <a:schemeClr val="bg1"/>
                </a:solidFill>
                <a:latin typeface="Tahoma"/>
                <a:cs typeface="Tahoma"/>
              </a:rPr>
              <a:t>areas.</a:t>
            </a:r>
            <a:endParaRPr sz="2333" dirty="0">
              <a:solidFill>
                <a:schemeClr val="bg1"/>
              </a:solidFill>
              <a:latin typeface="Tahoma"/>
              <a:cs typeface="Tahoma"/>
            </a:endParaRPr>
          </a:p>
          <a:p>
            <a:pPr marL="8467">
              <a:spcBef>
                <a:spcPts val="400"/>
              </a:spcBef>
            </a:pPr>
            <a:r>
              <a:rPr sz="2333" i="1" spc="-117" dirty="0">
                <a:solidFill>
                  <a:schemeClr val="bg1"/>
                </a:solidFill>
                <a:latin typeface="Verdana"/>
                <a:cs typeface="Verdana"/>
              </a:rPr>
              <a:t>(National</a:t>
            </a:r>
            <a:r>
              <a:rPr sz="2333" i="1" spc="-180" dirty="0">
                <a:solidFill>
                  <a:schemeClr val="bg1"/>
                </a:solidFill>
                <a:latin typeface="Verdana"/>
                <a:cs typeface="Verdana"/>
              </a:rPr>
              <a:t> </a:t>
            </a:r>
            <a:r>
              <a:rPr sz="2333" i="1" spc="-93" dirty="0">
                <a:solidFill>
                  <a:schemeClr val="bg1"/>
                </a:solidFill>
                <a:latin typeface="Verdana"/>
                <a:cs typeface="Verdana"/>
              </a:rPr>
              <a:t>Records</a:t>
            </a:r>
            <a:r>
              <a:rPr sz="2333" i="1" spc="-180" dirty="0">
                <a:solidFill>
                  <a:schemeClr val="bg1"/>
                </a:solidFill>
                <a:latin typeface="Verdana"/>
                <a:cs typeface="Verdana"/>
              </a:rPr>
              <a:t> </a:t>
            </a:r>
            <a:r>
              <a:rPr sz="2333" i="1" spc="-60" dirty="0">
                <a:solidFill>
                  <a:schemeClr val="bg1"/>
                </a:solidFill>
                <a:latin typeface="Verdana"/>
                <a:cs typeface="Verdana"/>
              </a:rPr>
              <a:t>of</a:t>
            </a:r>
            <a:r>
              <a:rPr sz="2333" i="1" spc="-177" dirty="0">
                <a:solidFill>
                  <a:schemeClr val="bg1"/>
                </a:solidFill>
                <a:latin typeface="Verdana"/>
                <a:cs typeface="Verdana"/>
              </a:rPr>
              <a:t> </a:t>
            </a:r>
            <a:r>
              <a:rPr sz="2333" i="1" spc="-33" dirty="0">
                <a:solidFill>
                  <a:schemeClr val="bg1"/>
                </a:solidFill>
                <a:latin typeface="Verdana"/>
                <a:cs typeface="Verdana"/>
              </a:rPr>
              <a:t>Scotland)</a:t>
            </a:r>
            <a:endParaRPr sz="2333" dirty="0">
              <a:solidFill>
                <a:schemeClr val="bg1"/>
              </a:solidFill>
              <a:latin typeface="Verdana"/>
              <a:cs typeface="Verdana"/>
            </a:endParaRPr>
          </a:p>
        </p:txBody>
      </p:sp>
      <p:pic>
        <p:nvPicPr>
          <p:cNvPr id="7" name="object 3">
            <a:extLst>
              <a:ext uri="{FF2B5EF4-FFF2-40B4-BE49-F238E27FC236}">
                <a16:creationId xmlns:a16="http://schemas.microsoft.com/office/drawing/2014/main" id="{9877F776-2B65-853C-0FFE-0BA9F3C6C974}"/>
              </a:ext>
            </a:extLst>
          </p:cNvPr>
          <p:cNvPicPr/>
          <p:nvPr/>
        </p:nvPicPr>
        <p:blipFill>
          <a:blip r:embed="rId3" cstate="print"/>
          <a:stretch>
            <a:fillRect/>
          </a:stretch>
        </p:blipFill>
        <p:spPr>
          <a:xfrm>
            <a:off x="247834" y="5763673"/>
            <a:ext cx="3924298" cy="990599"/>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3E77"/>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342442"/>
            <a:ext cx="7010400" cy="685658"/>
          </a:xfrm>
          <a:prstGeom prst="rect">
            <a:avLst/>
          </a:prstGeom>
        </p:spPr>
        <p:txBody>
          <a:bodyPr vert="horz" wrap="square" lIns="0" tIns="8467" rIns="0" bIns="0" rtlCol="0" anchor="ctr">
            <a:spAutoFit/>
          </a:bodyPr>
          <a:lstStyle/>
          <a:p>
            <a:pPr marL="8467">
              <a:lnSpc>
                <a:spcPct val="100000"/>
              </a:lnSpc>
              <a:spcBef>
                <a:spcPts val="67"/>
              </a:spcBef>
            </a:pPr>
            <a:r>
              <a:rPr dirty="0">
                <a:solidFill>
                  <a:schemeClr val="accent5">
                    <a:lumMod val="60000"/>
                    <a:lumOff val="40000"/>
                  </a:schemeClr>
                </a:solidFill>
              </a:rPr>
              <a:t>Perpetuating social suffering</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529191" y="1875252"/>
            <a:ext cx="95250" cy="95249"/>
          </a:xfrm>
          <a:prstGeom prst="rect">
            <a:avLst/>
          </a:prstGeom>
        </p:spPr>
      </p:pic>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529191" y="2700752"/>
            <a:ext cx="95250" cy="95249"/>
          </a:xfrm>
          <a:prstGeom prst="rect">
            <a:avLst/>
          </a:prstGeom>
        </p:spPr>
      </p:pic>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529191" y="3526252"/>
            <a:ext cx="95250" cy="95249"/>
          </a:xfrm>
          <a:prstGeom prst="rect">
            <a:avLst/>
          </a:prstGeom>
        </p:spPr>
      </p:pic>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529191" y="4764502"/>
            <a:ext cx="95250" cy="95249"/>
          </a:xfrm>
          <a:prstGeom prst="rect">
            <a:avLst/>
          </a:prstGeom>
        </p:spPr>
      </p:pic>
      <p:sp>
        <p:nvSpPr>
          <p:cNvPr id="7" name="object 7"/>
          <p:cNvSpPr txBox="1">
            <a:spLocks noGrp="1"/>
          </p:cNvSpPr>
          <p:nvPr>
            <p:ph type="body" idx="1"/>
          </p:nvPr>
        </p:nvSpPr>
        <p:spPr>
          <a:xfrm>
            <a:off x="757758" y="1240391"/>
            <a:ext cx="10512993" cy="3858150"/>
          </a:xfrm>
          <a:prstGeom prst="rect">
            <a:avLst/>
          </a:prstGeom>
        </p:spPr>
        <p:txBody>
          <a:bodyPr vert="horz" wrap="square" lIns="0" tIns="8043" rIns="0" bIns="0" rtlCol="0">
            <a:spAutoFit/>
          </a:bodyPr>
          <a:lstStyle/>
          <a:p>
            <a:pPr marL="8467" marR="3387">
              <a:lnSpc>
                <a:spcPct val="116100"/>
              </a:lnSpc>
              <a:spcBef>
                <a:spcPts val="63"/>
              </a:spcBef>
            </a:pPr>
            <a:r>
              <a:rPr sz="2400" spc="30" dirty="0">
                <a:solidFill>
                  <a:schemeClr val="bg1"/>
                </a:solidFill>
              </a:rPr>
              <a:t>Disadvantaged</a:t>
            </a:r>
            <a:r>
              <a:rPr sz="2400" spc="-90" dirty="0">
                <a:solidFill>
                  <a:schemeClr val="bg1"/>
                </a:solidFill>
              </a:rPr>
              <a:t> </a:t>
            </a:r>
            <a:r>
              <a:rPr sz="2400" dirty="0">
                <a:solidFill>
                  <a:schemeClr val="bg1"/>
                </a:solidFill>
              </a:rPr>
              <a:t>youth</a:t>
            </a:r>
            <a:r>
              <a:rPr sz="2400" spc="-87" dirty="0">
                <a:solidFill>
                  <a:schemeClr val="bg1"/>
                </a:solidFill>
              </a:rPr>
              <a:t> </a:t>
            </a:r>
            <a:r>
              <a:rPr sz="2400" spc="60" dirty="0">
                <a:solidFill>
                  <a:schemeClr val="bg1"/>
                </a:solidFill>
              </a:rPr>
              <a:t>face</a:t>
            </a:r>
            <a:r>
              <a:rPr sz="2400" spc="-87" dirty="0">
                <a:solidFill>
                  <a:schemeClr val="bg1"/>
                </a:solidFill>
              </a:rPr>
              <a:t> </a:t>
            </a:r>
            <a:r>
              <a:rPr sz="2400" dirty="0">
                <a:solidFill>
                  <a:schemeClr val="bg1"/>
                </a:solidFill>
              </a:rPr>
              <a:t>a</a:t>
            </a:r>
            <a:r>
              <a:rPr sz="2400" spc="-87" dirty="0">
                <a:solidFill>
                  <a:schemeClr val="bg1"/>
                </a:solidFill>
              </a:rPr>
              <a:t> </a:t>
            </a:r>
            <a:r>
              <a:rPr sz="2400" spc="57" dirty="0">
                <a:solidFill>
                  <a:schemeClr val="bg1"/>
                </a:solidFill>
              </a:rPr>
              <a:t>stressful</a:t>
            </a:r>
            <a:r>
              <a:rPr sz="2400" spc="-87" dirty="0">
                <a:solidFill>
                  <a:schemeClr val="bg1"/>
                </a:solidFill>
              </a:rPr>
              <a:t> </a:t>
            </a:r>
            <a:r>
              <a:rPr sz="2400" spc="40" dirty="0">
                <a:solidFill>
                  <a:schemeClr val="bg1"/>
                </a:solidFill>
              </a:rPr>
              <a:t>and</a:t>
            </a:r>
            <a:r>
              <a:rPr sz="2400" spc="-87" dirty="0">
                <a:solidFill>
                  <a:schemeClr val="bg1"/>
                </a:solidFill>
              </a:rPr>
              <a:t> </a:t>
            </a:r>
            <a:r>
              <a:rPr sz="2400" spc="40" dirty="0">
                <a:solidFill>
                  <a:schemeClr val="bg1"/>
                </a:solidFill>
              </a:rPr>
              <a:t>precarious</a:t>
            </a:r>
            <a:r>
              <a:rPr sz="2400" spc="-87" dirty="0">
                <a:solidFill>
                  <a:schemeClr val="bg1"/>
                </a:solidFill>
              </a:rPr>
              <a:t> </a:t>
            </a:r>
            <a:r>
              <a:rPr sz="2400" dirty="0">
                <a:solidFill>
                  <a:schemeClr val="bg1"/>
                </a:solidFill>
              </a:rPr>
              <a:t>world</a:t>
            </a:r>
            <a:r>
              <a:rPr sz="2400" spc="-87" dirty="0">
                <a:solidFill>
                  <a:schemeClr val="bg1"/>
                </a:solidFill>
              </a:rPr>
              <a:t> </a:t>
            </a:r>
            <a:r>
              <a:rPr sz="2400" spc="43" dirty="0">
                <a:solidFill>
                  <a:schemeClr val="bg1"/>
                </a:solidFill>
              </a:rPr>
              <a:t>of</a:t>
            </a:r>
            <a:r>
              <a:rPr sz="2400" spc="-87" dirty="0">
                <a:solidFill>
                  <a:schemeClr val="bg1"/>
                </a:solidFill>
              </a:rPr>
              <a:t> </a:t>
            </a:r>
            <a:r>
              <a:rPr sz="2400" spc="27" dirty="0">
                <a:solidFill>
                  <a:schemeClr val="bg1"/>
                </a:solidFill>
              </a:rPr>
              <a:t>uncertainty </a:t>
            </a:r>
            <a:r>
              <a:rPr sz="2400" dirty="0">
                <a:solidFill>
                  <a:schemeClr val="bg1"/>
                </a:solidFill>
              </a:rPr>
              <a:t>about</a:t>
            </a:r>
            <a:r>
              <a:rPr sz="2400" spc="7" dirty="0">
                <a:solidFill>
                  <a:schemeClr val="bg1"/>
                </a:solidFill>
              </a:rPr>
              <a:t> </a:t>
            </a:r>
            <a:r>
              <a:rPr sz="2400" dirty="0">
                <a:solidFill>
                  <a:schemeClr val="bg1"/>
                </a:solidFill>
              </a:rPr>
              <a:t>the</a:t>
            </a:r>
            <a:r>
              <a:rPr sz="2400" spc="7" dirty="0">
                <a:solidFill>
                  <a:schemeClr val="bg1"/>
                </a:solidFill>
              </a:rPr>
              <a:t> </a:t>
            </a:r>
            <a:r>
              <a:rPr sz="2400" spc="-7" dirty="0">
                <a:solidFill>
                  <a:schemeClr val="bg1"/>
                </a:solidFill>
              </a:rPr>
              <a:t>future</a:t>
            </a:r>
          </a:p>
          <a:p>
            <a:pPr marL="8467" marR="420391">
              <a:lnSpc>
                <a:spcPts val="3253"/>
              </a:lnSpc>
              <a:spcBef>
                <a:spcPts val="183"/>
              </a:spcBef>
            </a:pPr>
            <a:r>
              <a:rPr sz="2400" spc="76" dirty="0">
                <a:solidFill>
                  <a:schemeClr val="bg1"/>
                </a:solidFill>
              </a:rPr>
              <a:t>School</a:t>
            </a:r>
            <a:r>
              <a:rPr sz="2400" spc="-97" dirty="0">
                <a:solidFill>
                  <a:schemeClr val="bg1"/>
                </a:solidFill>
              </a:rPr>
              <a:t> </a:t>
            </a:r>
            <a:r>
              <a:rPr sz="2400" spc="50" dirty="0">
                <a:solidFill>
                  <a:schemeClr val="bg1"/>
                </a:solidFill>
              </a:rPr>
              <a:t>raises</a:t>
            </a:r>
            <a:r>
              <a:rPr sz="2400" spc="-97" dirty="0">
                <a:solidFill>
                  <a:schemeClr val="bg1"/>
                </a:solidFill>
              </a:rPr>
              <a:t> </a:t>
            </a:r>
            <a:r>
              <a:rPr sz="2400" spc="47" dirty="0">
                <a:solidFill>
                  <a:schemeClr val="bg1"/>
                </a:solidFill>
              </a:rPr>
              <a:t>aspirations</a:t>
            </a:r>
            <a:r>
              <a:rPr sz="2400" spc="-97" dirty="0">
                <a:solidFill>
                  <a:schemeClr val="bg1"/>
                </a:solidFill>
              </a:rPr>
              <a:t> </a:t>
            </a:r>
            <a:r>
              <a:rPr sz="2400" spc="33" dirty="0">
                <a:solidFill>
                  <a:schemeClr val="bg1"/>
                </a:solidFill>
              </a:rPr>
              <a:t>that</a:t>
            </a:r>
            <a:r>
              <a:rPr sz="2400" spc="-97" dirty="0">
                <a:solidFill>
                  <a:schemeClr val="bg1"/>
                </a:solidFill>
              </a:rPr>
              <a:t> </a:t>
            </a:r>
            <a:r>
              <a:rPr sz="2400" spc="67" dirty="0">
                <a:solidFill>
                  <a:schemeClr val="bg1"/>
                </a:solidFill>
              </a:rPr>
              <a:t>can</a:t>
            </a:r>
            <a:r>
              <a:rPr sz="2400" spc="-97" dirty="0">
                <a:solidFill>
                  <a:schemeClr val="bg1"/>
                </a:solidFill>
              </a:rPr>
              <a:t> </a:t>
            </a:r>
            <a:r>
              <a:rPr sz="2400" spc="76" dirty="0">
                <a:solidFill>
                  <a:schemeClr val="bg1"/>
                </a:solidFill>
              </a:rPr>
              <a:t>conflict</a:t>
            </a:r>
            <a:r>
              <a:rPr sz="2400" spc="-97" dirty="0">
                <a:solidFill>
                  <a:schemeClr val="bg1"/>
                </a:solidFill>
              </a:rPr>
              <a:t> </a:t>
            </a:r>
            <a:r>
              <a:rPr sz="2400" dirty="0">
                <a:solidFill>
                  <a:schemeClr val="bg1"/>
                </a:solidFill>
              </a:rPr>
              <a:t>with</a:t>
            </a:r>
            <a:r>
              <a:rPr sz="2400" spc="-97" dirty="0">
                <a:solidFill>
                  <a:schemeClr val="bg1"/>
                </a:solidFill>
              </a:rPr>
              <a:t> </a:t>
            </a:r>
            <a:r>
              <a:rPr sz="2400" spc="37" dirty="0">
                <a:solidFill>
                  <a:schemeClr val="bg1"/>
                </a:solidFill>
              </a:rPr>
              <a:t>lived</a:t>
            </a:r>
            <a:r>
              <a:rPr sz="2400" spc="-97" dirty="0">
                <a:solidFill>
                  <a:schemeClr val="bg1"/>
                </a:solidFill>
              </a:rPr>
              <a:t> </a:t>
            </a:r>
            <a:r>
              <a:rPr sz="2400" spc="47" dirty="0">
                <a:solidFill>
                  <a:schemeClr val="bg1"/>
                </a:solidFill>
              </a:rPr>
              <a:t>realities</a:t>
            </a:r>
            <a:r>
              <a:rPr sz="2400" spc="-97" dirty="0">
                <a:solidFill>
                  <a:schemeClr val="bg1"/>
                </a:solidFill>
              </a:rPr>
              <a:t> </a:t>
            </a:r>
            <a:r>
              <a:rPr sz="2400" dirty="0">
                <a:solidFill>
                  <a:schemeClr val="bg1"/>
                </a:solidFill>
              </a:rPr>
              <a:t>at</a:t>
            </a:r>
            <a:r>
              <a:rPr sz="2400" spc="-93" dirty="0">
                <a:solidFill>
                  <a:schemeClr val="bg1"/>
                </a:solidFill>
              </a:rPr>
              <a:t> </a:t>
            </a:r>
            <a:r>
              <a:rPr sz="2400" spc="-13" dirty="0">
                <a:solidFill>
                  <a:schemeClr val="bg1"/>
                </a:solidFill>
              </a:rPr>
              <a:t>home, </a:t>
            </a:r>
            <a:r>
              <a:rPr sz="2400" spc="47" dirty="0">
                <a:solidFill>
                  <a:schemeClr val="bg1"/>
                </a:solidFill>
              </a:rPr>
              <a:t>online</a:t>
            </a:r>
            <a:r>
              <a:rPr sz="2400" spc="-123" dirty="0">
                <a:solidFill>
                  <a:schemeClr val="bg1"/>
                </a:solidFill>
              </a:rPr>
              <a:t> </a:t>
            </a:r>
            <a:r>
              <a:rPr sz="2400" spc="40" dirty="0">
                <a:solidFill>
                  <a:schemeClr val="bg1"/>
                </a:solidFill>
              </a:rPr>
              <a:t>and</a:t>
            </a:r>
            <a:r>
              <a:rPr sz="2400" spc="-120" dirty="0">
                <a:solidFill>
                  <a:schemeClr val="bg1"/>
                </a:solidFill>
              </a:rPr>
              <a:t> </a:t>
            </a:r>
            <a:r>
              <a:rPr lang="en-GB" sz="2400" spc="57" dirty="0">
                <a:solidFill>
                  <a:schemeClr val="bg1"/>
                </a:solidFill>
              </a:rPr>
              <a:t>on the</a:t>
            </a:r>
            <a:r>
              <a:rPr sz="2400" spc="-120" dirty="0">
                <a:solidFill>
                  <a:schemeClr val="bg1"/>
                </a:solidFill>
              </a:rPr>
              <a:t> </a:t>
            </a:r>
            <a:r>
              <a:rPr sz="2400" spc="-7" dirty="0">
                <a:solidFill>
                  <a:schemeClr val="bg1"/>
                </a:solidFill>
              </a:rPr>
              <a:t>street</a:t>
            </a:r>
          </a:p>
          <a:p>
            <a:pPr marL="8467">
              <a:lnSpc>
                <a:spcPct val="100000"/>
              </a:lnSpc>
              <a:spcBef>
                <a:spcPts val="260"/>
              </a:spcBef>
            </a:pPr>
            <a:r>
              <a:rPr sz="2400" spc="83" dirty="0">
                <a:solidFill>
                  <a:schemeClr val="bg1"/>
                </a:solidFill>
              </a:rPr>
              <a:t>Social</a:t>
            </a:r>
            <a:r>
              <a:rPr sz="2400" spc="-100" dirty="0">
                <a:solidFill>
                  <a:schemeClr val="bg1"/>
                </a:solidFill>
              </a:rPr>
              <a:t> </a:t>
            </a:r>
            <a:r>
              <a:rPr sz="2400" spc="30" dirty="0">
                <a:solidFill>
                  <a:schemeClr val="bg1"/>
                </a:solidFill>
              </a:rPr>
              <a:t>suffering</a:t>
            </a:r>
            <a:r>
              <a:rPr sz="2400" spc="-97" dirty="0">
                <a:solidFill>
                  <a:schemeClr val="bg1"/>
                </a:solidFill>
              </a:rPr>
              <a:t> </a:t>
            </a:r>
            <a:r>
              <a:rPr sz="2400" spc="90" dirty="0">
                <a:solidFill>
                  <a:schemeClr val="bg1"/>
                </a:solidFill>
              </a:rPr>
              <a:t>is</a:t>
            </a:r>
            <a:r>
              <a:rPr sz="2400" spc="-97" dirty="0">
                <a:solidFill>
                  <a:schemeClr val="bg1"/>
                </a:solidFill>
              </a:rPr>
              <a:t> </a:t>
            </a:r>
            <a:r>
              <a:rPr sz="2400" spc="76" dirty="0">
                <a:solidFill>
                  <a:schemeClr val="bg1"/>
                </a:solidFill>
              </a:rPr>
              <a:t>all</a:t>
            </a:r>
            <a:r>
              <a:rPr sz="2400" spc="-97" dirty="0">
                <a:solidFill>
                  <a:schemeClr val="bg1"/>
                </a:solidFill>
              </a:rPr>
              <a:t> </a:t>
            </a:r>
            <a:r>
              <a:rPr sz="2400" dirty="0">
                <a:solidFill>
                  <a:schemeClr val="bg1"/>
                </a:solidFill>
              </a:rPr>
              <a:t>the</a:t>
            </a:r>
            <a:r>
              <a:rPr sz="2400" spc="-97" dirty="0">
                <a:solidFill>
                  <a:schemeClr val="bg1"/>
                </a:solidFill>
              </a:rPr>
              <a:t> </a:t>
            </a:r>
            <a:r>
              <a:rPr sz="2400" dirty="0">
                <a:solidFill>
                  <a:schemeClr val="bg1"/>
                </a:solidFill>
              </a:rPr>
              <a:t>more</a:t>
            </a:r>
            <a:r>
              <a:rPr sz="2400" spc="-97" dirty="0">
                <a:solidFill>
                  <a:schemeClr val="bg1"/>
                </a:solidFill>
              </a:rPr>
              <a:t> </a:t>
            </a:r>
            <a:r>
              <a:rPr sz="2400" spc="53" dirty="0">
                <a:solidFill>
                  <a:schemeClr val="bg1"/>
                </a:solidFill>
              </a:rPr>
              <a:t>painful</a:t>
            </a:r>
            <a:r>
              <a:rPr sz="2400" spc="-97" dirty="0">
                <a:solidFill>
                  <a:schemeClr val="bg1"/>
                </a:solidFill>
              </a:rPr>
              <a:t> </a:t>
            </a:r>
            <a:r>
              <a:rPr sz="2400" dirty="0">
                <a:solidFill>
                  <a:schemeClr val="bg1"/>
                </a:solidFill>
              </a:rPr>
              <a:t>when</a:t>
            </a:r>
            <a:r>
              <a:rPr sz="2400" spc="-97" dirty="0">
                <a:solidFill>
                  <a:schemeClr val="bg1"/>
                </a:solidFill>
              </a:rPr>
              <a:t> </a:t>
            </a:r>
            <a:r>
              <a:rPr sz="2400" spc="40" dirty="0">
                <a:solidFill>
                  <a:schemeClr val="bg1"/>
                </a:solidFill>
              </a:rPr>
              <a:t>people</a:t>
            </a:r>
            <a:r>
              <a:rPr sz="2400" spc="-97" dirty="0">
                <a:solidFill>
                  <a:schemeClr val="bg1"/>
                </a:solidFill>
              </a:rPr>
              <a:t> </a:t>
            </a:r>
            <a:r>
              <a:rPr sz="2400" dirty="0">
                <a:solidFill>
                  <a:schemeClr val="bg1"/>
                </a:solidFill>
              </a:rPr>
              <a:t>are</a:t>
            </a:r>
            <a:r>
              <a:rPr sz="2400" spc="-97" dirty="0">
                <a:solidFill>
                  <a:schemeClr val="bg1"/>
                </a:solidFill>
              </a:rPr>
              <a:t> </a:t>
            </a:r>
            <a:r>
              <a:rPr sz="2400" dirty="0">
                <a:solidFill>
                  <a:schemeClr val="bg1"/>
                </a:solidFill>
              </a:rPr>
              <a:t>made</a:t>
            </a:r>
            <a:r>
              <a:rPr sz="2400" spc="-97" dirty="0">
                <a:solidFill>
                  <a:schemeClr val="bg1"/>
                </a:solidFill>
              </a:rPr>
              <a:t> </a:t>
            </a:r>
            <a:r>
              <a:rPr sz="2400" dirty="0">
                <a:solidFill>
                  <a:schemeClr val="bg1"/>
                </a:solidFill>
              </a:rPr>
              <a:t>to</a:t>
            </a:r>
            <a:r>
              <a:rPr sz="2400" spc="-100" dirty="0">
                <a:solidFill>
                  <a:schemeClr val="bg1"/>
                </a:solidFill>
              </a:rPr>
              <a:t> </a:t>
            </a:r>
            <a:r>
              <a:rPr sz="2400" spc="47" dirty="0">
                <a:solidFill>
                  <a:schemeClr val="bg1"/>
                </a:solidFill>
              </a:rPr>
              <a:t>feel</a:t>
            </a:r>
            <a:r>
              <a:rPr sz="2400" spc="-97" dirty="0">
                <a:solidFill>
                  <a:schemeClr val="bg1"/>
                </a:solidFill>
              </a:rPr>
              <a:t> </a:t>
            </a:r>
            <a:r>
              <a:rPr sz="2400" spc="20" dirty="0">
                <a:solidFill>
                  <a:schemeClr val="bg1"/>
                </a:solidFill>
              </a:rPr>
              <a:t>that</a:t>
            </a:r>
          </a:p>
          <a:p>
            <a:pPr marL="8467" marR="864067">
              <a:lnSpc>
                <a:spcPts val="3253"/>
              </a:lnSpc>
              <a:spcBef>
                <a:spcPts val="183"/>
              </a:spcBef>
            </a:pPr>
            <a:r>
              <a:rPr sz="2400" dirty="0">
                <a:solidFill>
                  <a:schemeClr val="bg1"/>
                </a:solidFill>
              </a:rPr>
              <a:t>their</a:t>
            </a:r>
            <a:r>
              <a:rPr sz="2400" spc="-80" dirty="0">
                <a:solidFill>
                  <a:schemeClr val="bg1"/>
                </a:solidFill>
              </a:rPr>
              <a:t> </a:t>
            </a:r>
            <a:r>
              <a:rPr sz="2400" dirty="0">
                <a:solidFill>
                  <a:schemeClr val="bg1"/>
                </a:solidFill>
              </a:rPr>
              <a:t>low</a:t>
            </a:r>
            <a:r>
              <a:rPr sz="2400" spc="-76" dirty="0">
                <a:solidFill>
                  <a:schemeClr val="bg1"/>
                </a:solidFill>
              </a:rPr>
              <a:t> </a:t>
            </a:r>
            <a:r>
              <a:rPr sz="2400" spc="37" dirty="0">
                <a:solidFill>
                  <a:schemeClr val="bg1"/>
                </a:solidFill>
              </a:rPr>
              <a:t>standing</a:t>
            </a:r>
            <a:r>
              <a:rPr sz="2400" spc="-76" dirty="0">
                <a:solidFill>
                  <a:schemeClr val="bg1"/>
                </a:solidFill>
              </a:rPr>
              <a:t> </a:t>
            </a:r>
            <a:r>
              <a:rPr sz="2400" spc="90" dirty="0">
                <a:solidFill>
                  <a:schemeClr val="bg1"/>
                </a:solidFill>
              </a:rPr>
              <a:t>is</a:t>
            </a:r>
            <a:r>
              <a:rPr sz="2400" spc="-76" dirty="0">
                <a:solidFill>
                  <a:schemeClr val="bg1"/>
                </a:solidFill>
              </a:rPr>
              <a:t> </a:t>
            </a:r>
            <a:r>
              <a:rPr sz="2400" dirty="0">
                <a:solidFill>
                  <a:schemeClr val="bg1"/>
                </a:solidFill>
              </a:rPr>
              <a:t>a</a:t>
            </a:r>
            <a:r>
              <a:rPr sz="2400" spc="-76" dirty="0">
                <a:solidFill>
                  <a:schemeClr val="bg1"/>
                </a:solidFill>
              </a:rPr>
              <a:t> </a:t>
            </a:r>
            <a:r>
              <a:rPr sz="2400" spc="43" dirty="0">
                <a:solidFill>
                  <a:schemeClr val="bg1"/>
                </a:solidFill>
              </a:rPr>
              <a:t>result</a:t>
            </a:r>
            <a:r>
              <a:rPr sz="2400" spc="-76" dirty="0">
                <a:solidFill>
                  <a:schemeClr val="bg1"/>
                </a:solidFill>
              </a:rPr>
              <a:t> </a:t>
            </a:r>
            <a:r>
              <a:rPr sz="2400" spc="43" dirty="0">
                <a:solidFill>
                  <a:schemeClr val="bg1"/>
                </a:solidFill>
              </a:rPr>
              <a:t>of</a:t>
            </a:r>
            <a:r>
              <a:rPr sz="2400" spc="-76" dirty="0">
                <a:solidFill>
                  <a:schemeClr val="bg1"/>
                </a:solidFill>
              </a:rPr>
              <a:t> </a:t>
            </a:r>
            <a:r>
              <a:rPr sz="2400" spc="40" dirty="0">
                <a:solidFill>
                  <a:schemeClr val="bg1"/>
                </a:solidFill>
              </a:rPr>
              <a:t>personal</a:t>
            </a:r>
            <a:r>
              <a:rPr sz="2400" spc="-76" dirty="0">
                <a:solidFill>
                  <a:schemeClr val="bg1"/>
                </a:solidFill>
              </a:rPr>
              <a:t> </a:t>
            </a:r>
            <a:r>
              <a:rPr sz="2400" spc="50" dirty="0">
                <a:solidFill>
                  <a:schemeClr val="bg1"/>
                </a:solidFill>
              </a:rPr>
              <a:t>failings</a:t>
            </a:r>
            <a:r>
              <a:rPr sz="2400" spc="-76" dirty="0">
                <a:solidFill>
                  <a:schemeClr val="bg1"/>
                </a:solidFill>
              </a:rPr>
              <a:t> </a:t>
            </a:r>
            <a:r>
              <a:rPr sz="2400" dirty="0">
                <a:solidFill>
                  <a:schemeClr val="bg1"/>
                </a:solidFill>
              </a:rPr>
              <a:t>not</a:t>
            </a:r>
            <a:r>
              <a:rPr sz="2400" spc="-76" dirty="0">
                <a:solidFill>
                  <a:schemeClr val="bg1"/>
                </a:solidFill>
              </a:rPr>
              <a:t> </a:t>
            </a:r>
            <a:r>
              <a:rPr sz="2400" dirty="0">
                <a:solidFill>
                  <a:schemeClr val="bg1"/>
                </a:solidFill>
              </a:rPr>
              <a:t>the</a:t>
            </a:r>
            <a:r>
              <a:rPr sz="2400" spc="-76" dirty="0">
                <a:solidFill>
                  <a:schemeClr val="bg1"/>
                </a:solidFill>
              </a:rPr>
              <a:t> </a:t>
            </a:r>
            <a:r>
              <a:rPr sz="2400" spc="-7" dirty="0">
                <a:solidFill>
                  <a:schemeClr val="bg1"/>
                </a:solidFill>
              </a:rPr>
              <a:t>underlying </a:t>
            </a:r>
            <a:r>
              <a:rPr sz="2400" spc="60" dirty="0">
                <a:solidFill>
                  <a:schemeClr val="bg1"/>
                </a:solidFill>
              </a:rPr>
              <a:t>conditions</a:t>
            </a:r>
            <a:r>
              <a:rPr sz="2400" spc="-113" dirty="0">
                <a:solidFill>
                  <a:schemeClr val="bg1"/>
                </a:solidFill>
              </a:rPr>
              <a:t> </a:t>
            </a:r>
            <a:r>
              <a:rPr sz="2400" spc="43" dirty="0">
                <a:solidFill>
                  <a:schemeClr val="bg1"/>
                </a:solidFill>
              </a:rPr>
              <a:t>of</a:t>
            </a:r>
            <a:r>
              <a:rPr sz="2400" spc="-113" dirty="0">
                <a:solidFill>
                  <a:schemeClr val="bg1"/>
                </a:solidFill>
              </a:rPr>
              <a:t> </a:t>
            </a:r>
            <a:r>
              <a:rPr sz="2400" spc="76" dirty="0">
                <a:solidFill>
                  <a:schemeClr val="bg1"/>
                </a:solidFill>
              </a:rPr>
              <a:t>social</a:t>
            </a:r>
            <a:r>
              <a:rPr sz="2400" spc="-110" dirty="0">
                <a:solidFill>
                  <a:schemeClr val="bg1"/>
                </a:solidFill>
              </a:rPr>
              <a:t> </a:t>
            </a:r>
            <a:r>
              <a:rPr sz="2400" spc="-7" dirty="0">
                <a:solidFill>
                  <a:schemeClr val="bg1"/>
                </a:solidFill>
              </a:rPr>
              <a:t>disadvantage</a:t>
            </a:r>
          </a:p>
          <a:p>
            <a:pPr marL="8467">
              <a:lnSpc>
                <a:spcPct val="100000"/>
              </a:lnSpc>
              <a:spcBef>
                <a:spcPts val="260"/>
              </a:spcBef>
            </a:pPr>
            <a:r>
              <a:rPr sz="2400" spc="83" dirty="0">
                <a:solidFill>
                  <a:schemeClr val="bg1"/>
                </a:solidFill>
              </a:rPr>
              <a:t>Social</a:t>
            </a:r>
            <a:r>
              <a:rPr sz="2400" spc="-87" dirty="0">
                <a:solidFill>
                  <a:schemeClr val="bg1"/>
                </a:solidFill>
              </a:rPr>
              <a:t> </a:t>
            </a:r>
            <a:r>
              <a:rPr sz="2400" spc="30" dirty="0">
                <a:solidFill>
                  <a:schemeClr val="bg1"/>
                </a:solidFill>
              </a:rPr>
              <a:t>suffering</a:t>
            </a:r>
            <a:r>
              <a:rPr sz="2400" spc="-83" dirty="0">
                <a:solidFill>
                  <a:schemeClr val="bg1"/>
                </a:solidFill>
              </a:rPr>
              <a:t> </a:t>
            </a:r>
            <a:r>
              <a:rPr sz="2400" spc="30" dirty="0">
                <a:solidFill>
                  <a:schemeClr val="bg1"/>
                </a:solidFill>
              </a:rPr>
              <a:t>(</a:t>
            </a:r>
            <a:r>
              <a:rPr lang="en-GB" sz="2400" spc="30" dirty="0">
                <a:solidFill>
                  <a:schemeClr val="bg1"/>
                </a:solidFill>
              </a:rPr>
              <a:t>relative</a:t>
            </a:r>
            <a:r>
              <a:rPr sz="2400" spc="-83" dirty="0">
                <a:solidFill>
                  <a:schemeClr val="bg1"/>
                </a:solidFill>
              </a:rPr>
              <a:t> </a:t>
            </a:r>
            <a:r>
              <a:rPr sz="2400" spc="-17" dirty="0">
                <a:solidFill>
                  <a:schemeClr val="bg1"/>
                </a:solidFill>
              </a:rPr>
              <a:t>poverty)</a:t>
            </a:r>
            <a:r>
              <a:rPr sz="2400" spc="-83" dirty="0">
                <a:solidFill>
                  <a:schemeClr val="bg1"/>
                </a:solidFill>
              </a:rPr>
              <a:t> </a:t>
            </a:r>
            <a:r>
              <a:rPr sz="2400" spc="90" dirty="0">
                <a:solidFill>
                  <a:schemeClr val="bg1"/>
                </a:solidFill>
              </a:rPr>
              <a:t>is</a:t>
            </a:r>
            <a:r>
              <a:rPr sz="2400" spc="-87" dirty="0">
                <a:solidFill>
                  <a:schemeClr val="bg1"/>
                </a:solidFill>
              </a:rPr>
              <a:t> </a:t>
            </a:r>
            <a:r>
              <a:rPr sz="2400" spc="33" dirty="0">
                <a:solidFill>
                  <a:schemeClr val="bg1"/>
                </a:solidFill>
              </a:rPr>
              <a:t>often</a:t>
            </a:r>
            <a:r>
              <a:rPr sz="2400" spc="-83" dirty="0">
                <a:solidFill>
                  <a:schemeClr val="bg1"/>
                </a:solidFill>
              </a:rPr>
              <a:t> </a:t>
            </a:r>
            <a:r>
              <a:rPr sz="2400" dirty="0">
                <a:solidFill>
                  <a:schemeClr val="bg1"/>
                </a:solidFill>
              </a:rPr>
              <a:t>relegated</a:t>
            </a:r>
            <a:r>
              <a:rPr sz="2400" spc="-83" dirty="0">
                <a:solidFill>
                  <a:schemeClr val="bg1"/>
                </a:solidFill>
              </a:rPr>
              <a:t> </a:t>
            </a:r>
            <a:r>
              <a:rPr sz="2400" spc="43" dirty="0">
                <a:solidFill>
                  <a:schemeClr val="bg1"/>
                </a:solidFill>
              </a:rPr>
              <a:t>well</a:t>
            </a:r>
            <a:r>
              <a:rPr sz="2400" spc="-83" dirty="0">
                <a:solidFill>
                  <a:schemeClr val="bg1"/>
                </a:solidFill>
              </a:rPr>
              <a:t> </a:t>
            </a:r>
            <a:r>
              <a:rPr sz="2400" dirty="0">
                <a:solidFill>
                  <a:schemeClr val="bg1"/>
                </a:solidFill>
              </a:rPr>
              <a:t>below</a:t>
            </a:r>
            <a:r>
              <a:rPr sz="2400" spc="-83" dirty="0">
                <a:solidFill>
                  <a:schemeClr val="bg1"/>
                </a:solidFill>
              </a:rPr>
              <a:t> </a:t>
            </a:r>
            <a:r>
              <a:rPr sz="2400" spc="-7" dirty="0">
                <a:solidFill>
                  <a:schemeClr val="bg1"/>
                </a:solidFill>
              </a:rPr>
              <a:t>material</a:t>
            </a:r>
          </a:p>
          <a:p>
            <a:pPr marL="8467">
              <a:lnSpc>
                <a:spcPct val="100000"/>
              </a:lnSpc>
              <a:spcBef>
                <a:spcPts val="450"/>
              </a:spcBef>
            </a:pPr>
            <a:r>
              <a:rPr sz="2400" spc="30" dirty="0">
                <a:solidFill>
                  <a:schemeClr val="bg1"/>
                </a:solidFill>
              </a:rPr>
              <a:t>suffering</a:t>
            </a:r>
            <a:r>
              <a:rPr sz="2400" spc="-13" dirty="0">
                <a:solidFill>
                  <a:schemeClr val="bg1"/>
                </a:solidFill>
              </a:rPr>
              <a:t> </a:t>
            </a:r>
            <a:r>
              <a:rPr sz="2400" dirty="0">
                <a:solidFill>
                  <a:schemeClr val="bg1"/>
                </a:solidFill>
              </a:rPr>
              <a:t>(absolute</a:t>
            </a:r>
            <a:r>
              <a:rPr sz="2400" spc="-13" dirty="0">
                <a:solidFill>
                  <a:schemeClr val="bg1"/>
                </a:solidFill>
              </a:rPr>
              <a:t> </a:t>
            </a:r>
            <a:r>
              <a:rPr sz="2400" spc="-7" dirty="0">
                <a:solidFill>
                  <a:schemeClr val="bg1"/>
                </a:solidFill>
              </a:rPr>
              <a:t>poverty)</a:t>
            </a:r>
          </a:p>
        </p:txBody>
      </p:sp>
      <p:pic>
        <p:nvPicPr>
          <p:cNvPr id="8" name="object 3">
            <a:extLst>
              <a:ext uri="{FF2B5EF4-FFF2-40B4-BE49-F238E27FC236}">
                <a16:creationId xmlns:a16="http://schemas.microsoft.com/office/drawing/2014/main" id="{94253854-F696-0367-6103-B9352DF20F2E}"/>
              </a:ext>
            </a:extLst>
          </p:cNvPr>
          <p:cNvPicPr/>
          <p:nvPr/>
        </p:nvPicPr>
        <p:blipFill>
          <a:blip r:embed="rId3" cstate="print"/>
          <a:stretch>
            <a:fillRect/>
          </a:stretch>
        </p:blipFill>
        <p:spPr>
          <a:xfrm>
            <a:off x="297652" y="5478810"/>
            <a:ext cx="3924298" cy="9905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731" y="-284603"/>
            <a:ext cx="11912599" cy="10185399"/>
          </a:xfrm>
          <a:custGeom>
            <a:avLst/>
            <a:gdLst/>
            <a:ahLst/>
            <a:cxnLst/>
            <a:rect l="l" t="t" r="r" b="b"/>
            <a:pathLst>
              <a:path w="17868899" h="15278099">
                <a:moveTo>
                  <a:pt x="0" y="0"/>
                </a:moveTo>
                <a:lnTo>
                  <a:pt x="17868899" y="0"/>
                </a:lnTo>
                <a:lnTo>
                  <a:pt x="17868899" y="15278099"/>
                </a:lnTo>
                <a:lnTo>
                  <a:pt x="0" y="15278099"/>
                </a:lnTo>
                <a:lnTo>
                  <a:pt x="0" y="0"/>
                </a:lnTo>
                <a:close/>
              </a:path>
            </a:pathLst>
          </a:custGeom>
          <a:blipFill>
            <a:blip r:embed="rId3">
              <a:extLst>
                <a:ext uri="{96DAC541-7B7A-43D3-8B79-37D633B846F1}">
                  <asvg:svgBlip xmlns:asvg="http://schemas.microsoft.com/office/drawing/2016/SVG/main" r:embed="rId4"/>
                </a:ext>
              </a:extLst>
            </a:blip>
            <a:stretch>
              <a:fillRect l="-5513" t="-29162" r="-5278" b="-1726"/>
            </a:stretch>
          </a:blipFill>
        </p:spPr>
        <p:txBody>
          <a:bodyPr/>
          <a:lstStyle/>
          <a:p>
            <a:endParaRPr lang="en-GB" sz="1200"/>
          </a:p>
        </p:txBody>
      </p:sp>
      <p:grpSp>
        <p:nvGrpSpPr>
          <p:cNvPr id="3" name="Group 3"/>
          <p:cNvGrpSpPr/>
          <p:nvPr/>
        </p:nvGrpSpPr>
        <p:grpSpPr>
          <a:xfrm>
            <a:off x="685800" y="513152"/>
            <a:ext cx="10820400" cy="5831696"/>
            <a:chOff x="0" y="0"/>
            <a:chExt cx="2680843" cy="1444851"/>
          </a:xfrm>
        </p:grpSpPr>
        <p:sp>
          <p:nvSpPr>
            <p:cNvPr id="4" name="Freeform 4"/>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5" name="AutoShape 5"/>
          <p:cNvSpPr/>
          <p:nvPr/>
        </p:nvSpPr>
        <p:spPr>
          <a:xfrm flipH="1" flipV="1">
            <a:off x="6096000" y="513152"/>
            <a:ext cx="0" cy="5831696"/>
          </a:xfrm>
          <a:prstGeom prst="line">
            <a:avLst/>
          </a:prstGeom>
          <a:ln w="38100" cap="flat">
            <a:solidFill>
              <a:srgbClr val="0F904B"/>
            </a:solidFill>
            <a:prstDash val="solid"/>
            <a:headEnd type="none" w="sm" len="sm"/>
            <a:tailEnd type="none" w="sm" len="sm"/>
          </a:ln>
        </p:spPr>
        <p:txBody>
          <a:bodyPr/>
          <a:lstStyle/>
          <a:p>
            <a:endParaRPr lang="en-GB" sz="1200"/>
          </a:p>
        </p:txBody>
      </p:sp>
      <p:sp>
        <p:nvSpPr>
          <p:cNvPr id="6" name="TextBox 6"/>
          <p:cNvSpPr txBox="1"/>
          <p:nvPr/>
        </p:nvSpPr>
        <p:spPr>
          <a:xfrm>
            <a:off x="811095" y="2499076"/>
            <a:ext cx="5284905" cy="2114810"/>
          </a:xfrm>
          <a:prstGeom prst="rect">
            <a:avLst/>
          </a:prstGeom>
        </p:spPr>
        <p:txBody>
          <a:bodyPr lIns="0" tIns="0" rIns="0" bIns="0" rtlCol="0" anchor="t">
            <a:spAutoFit/>
          </a:bodyPr>
          <a:lstStyle/>
          <a:p>
            <a:pPr algn="ctr">
              <a:lnSpc>
                <a:spcPts val="5408"/>
              </a:lnSpc>
            </a:pPr>
            <a:r>
              <a:rPr lang="en-US" sz="7210" b="1">
                <a:solidFill>
                  <a:srgbClr val="000000"/>
                </a:solidFill>
                <a:latin typeface="Open Sans Semi-Bold"/>
                <a:ea typeface="Open Sans Semi-Bold"/>
                <a:cs typeface="Open Sans Semi-Bold"/>
                <a:sym typeface="Open Sans Semi-Bold"/>
              </a:rPr>
              <a:t>What is Health Inequality?</a:t>
            </a:r>
          </a:p>
        </p:txBody>
      </p:sp>
      <p:sp>
        <p:nvSpPr>
          <p:cNvPr id="7" name="TextBox 7"/>
          <p:cNvSpPr txBox="1"/>
          <p:nvPr/>
        </p:nvSpPr>
        <p:spPr>
          <a:xfrm>
            <a:off x="6704057" y="1158664"/>
            <a:ext cx="4200317" cy="4129336"/>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 NOT just some abstract concept.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Harsh reality that your health is often determined by your postcode, your income, or even your background.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These inequalities are unfair and avoidable, yet they affect millions of people every single day.</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p:txBody>
      </p:sp>
      <p:sp>
        <p:nvSpPr>
          <p:cNvPr id="8" name="Freeform 8"/>
          <p:cNvSpPr/>
          <p:nvPr/>
        </p:nvSpPr>
        <p:spPr>
          <a:xfrm>
            <a:off x="2936695" y="5265182"/>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3E77"/>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87733" y="355931"/>
            <a:ext cx="4312471" cy="593325"/>
          </a:xfrm>
          <a:prstGeom prst="rect">
            <a:avLst/>
          </a:prstGeom>
        </p:spPr>
        <p:txBody>
          <a:bodyPr vert="horz" wrap="square" lIns="0" tIns="8467" rIns="0" bIns="0" rtlCol="0" anchor="ctr">
            <a:spAutoFit/>
          </a:bodyPr>
          <a:lstStyle/>
          <a:p>
            <a:pPr marL="8467">
              <a:lnSpc>
                <a:spcPct val="100000"/>
              </a:lnSpc>
              <a:spcBef>
                <a:spcPts val="67"/>
              </a:spcBef>
            </a:pPr>
            <a:r>
              <a:rPr sz="3800" dirty="0">
                <a:solidFill>
                  <a:schemeClr val="accent5">
                    <a:lumMod val="60000"/>
                    <a:lumOff val="40000"/>
                  </a:schemeClr>
                </a:solidFill>
              </a:rPr>
              <a:t>Danny Dorling</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95684" y="2508534"/>
            <a:ext cx="92049" cy="92049"/>
          </a:xfrm>
          <a:prstGeom prst="rect">
            <a:avLst/>
          </a:prstGeom>
        </p:spPr>
      </p:pic>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95684" y="2882870"/>
            <a:ext cx="92049" cy="92049"/>
          </a:xfrm>
          <a:prstGeom prst="rect">
            <a:avLst/>
          </a:prstGeom>
        </p:spPr>
      </p:pic>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495684" y="3631543"/>
            <a:ext cx="92049" cy="92049"/>
          </a:xfrm>
          <a:prstGeom prst="rect">
            <a:avLst/>
          </a:prstGeom>
        </p:spPr>
      </p:pic>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501821" y="4374079"/>
            <a:ext cx="85913" cy="85913"/>
          </a:xfrm>
          <a:prstGeom prst="rect">
            <a:avLst/>
          </a:prstGeom>
        </p:spPr>
      </p:pic>
      <p:sp>
        <p:nvSpPr>
          <p:cNvPr id="7" name="object 7"/>
          <p:cNvSpPr txBox="1"/>
          <p:nvPr/>
        </p:nvSpPr>
        <p:spPr>
          <a:xfrm>
            <a:off x="411929" y="1100176"/>
            <a:ext cx="11146790" cy="4211752"/>
          </a:xfrm>
          <a:prstGeom prst="rect">
            <a:avLst/>
          </a:prstGeom>
        </p:spPr>
        <p:txBody>
          <a:bodyPr vert="horz" wrap="square" lIns="0" tIns="8467" rIns="0" bIns="0" rtlCol="0">
            <a:spAutoFit/>
          </a:bodyPr>
          <a:lstStyle/>
          <a:p>
            <a:pPr marL="8467">
              <a:lnSpc>
                <a:spcPts val="4070"/>
              </a:lnSpc>
              <a:spcBef>
                <a:spcPts val="67"/>
              </a:spcBef>
            </a:pPr>
            <a:r>
              <a:rPr sz="2933" b="1" dirty="0">
                <a:solidFill>
                  <a:schemeClr val="accent5">
                    <a:lumMod val="60000"/>
                    <a:lumOff val="40000"/>
                  </a:schemeClr>
                </a:solidFill>
                <a:latin typeface="Tahoma"/>
                <a:cs typeface="Tahoma"/>
              </a:rPr>
              <a:t>Seven Children: Inequality and Britain’s Next Generation</a:t>
            </a:r>
            <a:endParaRPr sz="2933" dirty="0">
              <a:solidFill>
                <a:schemeClr val="accent5">
                  <a:lumMod val="60000"/>
                  <a:lumOff val="40000"/>
                </a:schemeClr>
              </a:solidFill>
              <a:latin typeface="Tahoma"/>
              <a:cs typeface="Tahoma"/>
            </a:endParaRPr>
          </a:p>
          <a:p>
            <a:pPr marL="8467">
              <a:lnSpc>
                <a:spcPts val="3190"/>
              </a:lnSpc>
            </a:pPr>
            <a:r>
              <a:rPr sz="2667" spc="-123" dirty="0">
                <a:solidFill>
                  <a:schemeClr val="accent5">
                    <a:lumMod val="60000"/>
                    <a:lumOff val="40000"/>
                  </a:schemeClr>
                </a:solidFill>
                <a:latin typeface="Verdana"/>
                <a:cs typeface="Verdana"/>
              </a:rPr>
              <a:t>(forthcoming</a:t>
            </a:r>
            <a:r>
              <a:rPr sz="2667" spc="-233" dirty="0">
                <a:solidFill>
                  <a:schemeClr val="accent5">
                    <a:lumMod val="60000"/>
                    <a:lumOff val="40000"/>
                  </a:schemeClr>
                </a:solidFill>
                <a:latin typeface="Verdana"/>
                <a:cs typeface="Verdana"/>
              </a:rPr>
              <a:t> </a:t>
            </a:r>
            <a:r>
              <a:rPr sz="2667" spc="-140" dirty="0">
                <a:solidFill>
                  <a:schemeClr val="accent5">
                    <a:lumMod val="60000"/>
                    <a:lumOff val="40000"/>
                  </a:schemeClr>
                </a:solidFill>
                <a:latin typeface="Verdana"/>
                <a:cs typeface="Verdana"/>
              </a:rPr>
              <a:t>book,</a:t>
            </a:r>
            <a:r>
              <a:rPr sz="2667" spc="-233" dirty="0">
                <a:solidFill>
                  <a:schemeClr val="accent5">
                    <a:lumMod val="60000"/>
                    <a:lumOff val="40000"/>
                  </a:schemeClr>
                </a:solidFill>
                <a:latin typeface="Verdana"/>
                <a:cs typeface="Verdana"/>
              </a:rPr>
              <a:t> </a:t>
            </a:r>
            <a:r>
              <a:rPr sz="2667" spc="-173" dirty="0">
                <a:solidFill>
                  <a:schemeClr val="accent5">
                    <a:lumMod val="60000"/>
                    <a:lumOff val="40000"/>
                  </a:schemeClr>
                </a:solidFill>
                <a:latin typeface="Verdana"/>
                <a:cs typeface="Verdana"/>
              </a:rPr>
              <a:t>26</a:t>
            </a:r>
            <a:r>
              <a:rPr sz="2667" spc="-233" dirty="0">
                <a:solidFill>
                  <a:schemeClr val="accent5">
                    <a:lumMod val="60000"/>
                    <a:lumOff val="40000"/>
                  </a:schemeClr>
                </a:solidFill>
                <a:latin typeface="Verdana"/>
                <a:cs typeface="Verdana"/>
              </a:rPr>
              <a:t> </a:t>
            </a:r>
            <a:r>
              <a:rPr sz="2667" spc="-147" dirty="0">
                <a:solidFill>
                  <a:schemeClr val="accent5">
                    <a:lumMod val="60000"/>
                    <a:lumOff val="40000"/>
                  </a:schemeClr>
                </a:solidFill>
                <a:latin typeface="Verdana"/>
                <a:cs typeface="Verdana"/>
              </a:rPr>
              <a:t>September</a:t>
            </a:r>
            <a:r>
              <a:rPr sz="2667" spc="-230" dirty="0">
                <a:solidFill>
                  <a:schemeClr val="accent5">
                    <a:lumMod val="60000"/>
                    <a:lumOff val="40000"/>
                  </a:schemeClr>
                </a:solidFill>
                <a:latin typeface="Verdana"/>
                <a:cs typeface="Verdana"/>
              </a:rPr>
              <a:t> </a:t>
            </a:r>
            <a:r>
              <a:rPr sz="2667" spc="-7" dirty="0">
                <a:solidFill>
                  <a:schemeClr val="accent5">
                    <a:lumMod val="60000"/>
                    <a:lumOff val="40000"/>
                  </a:schemeClr>
                </a:solidFill>
                <a:latin typeface="Verdana"/>
                <a:cs typeface="Verdana"/>
              </a:rPr>
              <a:t>2024)</a:t>
            </a:r>
            <a:endParaRPr sz="2667" dirty="0">
              <a:solidFill>
                <a:schemeClr val="accent5">
                  <a:lumMod val="60000"/>
                  <a:lumOff val="40000"/>
                </a:schemeClr>
              </a:solidFill>
              <a:latin typeface="Verdana"/>
              <a:cs typeface="Verdana"/>
            </a:endParaRPr>
          </a:p>
          <a:p>
            <a:pPr marL="305662" marR="416581">
              <a:lnSpc>
                <a:spcPct val="117000"/>
              </a:lnSpc>
              <a:spcBef>
                <a:spcPts val="2293"/>
              </a:spcBef>
            </a:pPr>
            <a:r>
              <a:rPr sz="2100" spc="40" dirty="0">
                <a:solidFill>
                  <a:schemeClr val="bg1"/>
                </a:solidFill>
                <a:latin typeface="Tahoma"/>
                <a:cs typeface="Tahoma"/>
              </a:rPr>
              <a:t>Poorest</a:t>
            </a:r>
            <a:r>
              <a:rPr sz="2100" spc="-73" dirty="0">
                <a:solidFill>
                  <a:schemeClr val="bg1"/>
                </a:solidFill>
                <a:latin typeface="Tahoma"/>
                <a:cs typeface="Tahoma"/>
              </a:rPr>
              <a:t> </a:t>
            </a:r>
            <a:r>
              <a:rPr sz="2100" spc="53" dirty="0">
                <a:solidFill>
                  <a:schemeClr val="bg1"/>
                </a:solidFill>
                <a:latin typeface="Tahoma"/>
                <a:cs typeface="Tahoma"/>
              </a:rPr>
              <a:t>children</a:t>
            </a:r>
            <a:r>
              <a:rPr sz="2100" spc="-73" dirty="0">
                <a:solidFill>
                  <a:schemeClr val="bg1"/>
                </a:solidFill>
                <a:latin typeface="Tahoma"/>
                <a:cs typeface="Tahoma"/>
              </a:rPr>
              <a:t> </a:t>
            </a:r>
            <a:r>
              <a:rPr sz="2100" spc="50" dirty="0">
                <a:solidFill>
                  <a:schemeClr val="bg1"/>
                </a:solidFill>
                <a:latin typeface="Tahoma"/>
                <a:cs typeface="Tahoma"/>
              </a:rPr>
              <a:t>in</a:t>
            </a:r>
            <a:r>
              <a:rPr sz="2100" spc="-73" dirty="0">
                <a:solidFill>
                  <a:schemeClr val="bg1"/>
                </a:solidFill>
                <a:latin typeface="Tahoma"/>
                <a:cs typeface="Tahoma"/>
              </a:rPr>
              <a:t> </a:t>
            </a:r>
            <a:r>
              <a:rPr sz="2100" dirty="0">
                <a:solidFill>
                  <a:schemeClr val="bg1"/>
                </a:solidFill>
                <a:latin typeface="Tahoma"/>
                <a:cs typeface="Tahoma"/>
              </a:rPr>
              <a:t>the</a:t>
            </a:r>
            <a:r>
              <a:rPr sz="2100" spc="-70" dirty="0">
                <a:solidFill>
                  <a:schemeClr val="bg1"/>
                </a:solidFill>
                <a:latin typeface="Tahoma"/>
                <a:cs typeface="Tahoma"/>
              </a:rPr>
              <a:t> </a:t>
            </a:r>
            <a:r>
              <a:rPr sz="2100" spc="143" dirty="0">
                <a:solidFill>
                  <a:schemeClr val="bg1"/>
                </a:solidFill>
                <a:latin typeface="Tahoma"/>
                <a:cs typeface="Tahoma"/>
              </a:rPr>
              <a:t>UK</a:t>
            </a:r>
            <a:r>
              <a:rPr sz="2100" spc="-73" dirty="0">
                <a:solidFill>
                  <a:schemeClr val="bg1"/>
                </a:solidFill>
                <a:latin typeface="Tahoma"/>
                <a:cs typeface="Tahoma"/>
              </a:rPr>
              <a:t> </a:t>
            </a:r>
            <a:r>
              <a:rPr sz="2100" dirty="0">
                <a:solidFill>
                  <a:schemeClr val="bg1"/>
                </a:solidFill>
                <a:latin typeface="Tahoma"/>
                <a:cs typeface="Tahoma"/>
              </a:rPr>
              <a:t>are</a:t>
            </a:r>
            <a:r>
              <a:rPr sz="2100" spc="-73" dirty="0">
                <a:solidFill>
                  <a:schemeClr val="bg1"/>
                </a:solidFill>
                <a:latin typeface="Tahoma"/>
                <a:cs typeface="Tahoma"/>
              </a:rPr>
              <a:t> </a:t>
            </a:r>
            <a:r>
              <a:rPr sz="2100" spc="53" dirty="0">
                <a:solidFill>
                  <a:schemeClr val="bg1"/>
                </a:solidFill>
                <a:latin typeface="Tahoma"/>
                <a:cs typeface="Tahoma"/>
              </a:rPr>
              <a:t>physically</a:t>
            </a:r>
            <a:r>
              <a:rPr sz="2100" spc="-70" dirty="0">
                <a:solidFill>
                  <a:schemeClr val="bg1"/>
                </a:solidFill>
                <a:latin typeface="Tahoma"/>
                <a:cs typeface="Tahoma"/>
              </a:rPr>
              <a:t> </a:t>
            </a:r>
            <a:r>
              <a:rPr sz="2100" spc="40" dirty="0">
                <a:solidFill>
                  <a:schemeClr val="bg1"/>
                </a:solidFill>
                <a:latin typeface="Tahoma"/>
                <a:cs typeface="Tahoma"/>
              </a:rPr>
              <a:t>smaller</a:t>
            </a:r>
            <a:r>
              <a:rPr sz="2100" spc="-73" dirty="0">
                <a:solidFill>
                  <a:schemeClr val="bg1"/>
                </a:solidFill>
                <a:latin typeface="Tahoma"/>
                <a:cs typeface="Tahoma"/>
              </a:rPr>
              <a:t> </a:t>
            </a:r>
            <a:r>
              <a:rPr sz="2100" spc="43" dirty="0">
                <a:solidFill>
                  <a:schemeClr val="bg1"/>
                </a:solidFill>
                <a:latin typeface="Tahoma"/>
                <a:cs typeface="Tahoma"/>
              </a:rPr>
              <a:t>and</a:t>
            </a:r>
            <a:r>
              <a:rPr sz="2100" spc="-73" dirty="0">
                <a:solidFill>
                  <a:schemeClr val="bg1"/>
                </a:solidFill>
                <a:latin typeface="Tahoma"/>
                <a:cs typeface="Tahoma"/>
              </a:rPr>
              <a:t> </a:t>
            </a:r>
            <a:r>
              <a:rPr sz="2100" dirty="0">
                <a:solidFill>
                  <a:schemeClr val="bg1"/>
                </a:solidFill>
                <a:latin typeface="Tahoma"/>
                <a:cs typeface="Tahoma"/>
              </a:rPr>
              <a:t>hungrier</a:t>
            </a:r>
            <a:r>
              <a:rPr sz="2100" spc="-70" dirty="0">
                <a:solidFill>
                  <a:schemeClr val="bg1"/>
                </a:solidFill>
                <a:latin typeface="Tahoma"/>
                <a:cs typeface="Tahoma"/>
              </a:rPr>
              <a:t> </a:t>
            </a:r>
            <a:r>
              <a:rPr sz="2100" dirty="0">
                <a:solidFill>
                  <a:schemeClr val="bg1"/>
                </a:solidFill>
                <a:latin typeface="Tahoma"/>
                <a:cs typeface="Tahoma"/>
              </a:rPr>
              <a:t>today</a:t>
            </a:r>
            <a:r>
              <a:rPr sz="2100" spc="-73" dirty="0">
                <a:solidFill>
                  <a:schemeClr val="bg1"/>
                </a:solidFill>
                <a:latin typeface="Tahoma"/>
                <a:cs typeface="Tahoma"/>
              </a:rPr>
              <a:t> </a:t>
            </a:r>
            <a:r>
              <a:rPr sz="2100" spc="37" dirty="0">
                <a:solidFill>
                  <a:schemeClr val="bg1"/>
                </a:solidFill>
                <a:latin typeface="Tahoma"/>
                <a:cs typeface="Tahoma"/>
              </a:rPr>
              <a:t>than</a:t>
            </a:r>
            <a:r>
              <a:rPr sz="2100" spc="-73" dirty="0">
                <a:solidFill>
                  <a:schemeClr val="bg1"/>
                </a:solidFill>
                <a:latin typeface="Tahoma"/>
                <a:cs typeface="Tahoma"/>
              </a:rPr>
              <a:t> </a:t>
            </a:r>
            <a:r>
              <a:rPr sz="2100" spc="-70" dirty="0">
                <a:solidFill>
                  <a:schemeClr val="bg1"/>
                </a:solidFill>
                <a:latin typeface="Tahoma"/>
                <a:cs typeface="Tahoma"/>
              </a:rPr>
              <a:t>10 </a:t>
            </a:r>
            <a:r>
              <a:rPr sz="2100" dirty="0">
                <a:solidFill>
                  <a:schemeClr val="bg1"/>
                </a:solidFill>
                <a:latin typeface="Tahoma"/>
                <a:cs typeface="Tahoma"/>
              </a:rPr>
              <a:t>years</a:t>
            </a:r>
            <a:r>
              <a:rPr sz="2100" spc="-73" dirty="0">
                <a:solidFill>
                  <a:schemeClr val="bg1"/>
                </a:solidFill>
                <a:latin typeface="Tahoma"/>
                <a:cs typeface="Tahoma"/>
              </a:rPr>
              <a:t> </a:t>
            </a:r>
            <a:r>
              <a:rPr sz="2100" spc="-17" dirty="0">
                <a:solidFill>
                  <a:schemeClr val="bg1"/>
                </a:solidFill>
                <a:latin typeface="Tahoma"/>
                <a:cs typeface="Tahoma"/>
              </a:rPr>
              <a:t>ago </a:t>
            </a:r>
            <a:r>
              <a:rPr sz="2100" spc="40" dirty="0">
                <a:solidFill>
                  <a:schemeClr val="bg1"/>
                </a:solidFill>
                <a:latin typeface="Tahoma"/>
                <a:cs typeface="Tahoma"/>
              </a:rPr>
              <a:t>Poorest</a:t>
            </a:r>
            <a:r>
              <a:rPr sz="2100" spc="-90" dirty="0">
                <a:solidFill>
                  <a:schemeClr val="bg1"/>
                </a:solidFill>
                <a:latin typeface="Tahoma"/>
                <a:cs typeface="Tahoma"/>
              </a:rPr>
              <a:t> </a:t>
            </a:r>
            <a:r>
              <a:rPr sz="2100" spc="53" dirty="0">
                <a:solidFill>
                  <a:schemeClr val="bg1"/>
                </a:solidFill>
                <a:latin typeface="Tahoma"/>
                <a:cs typeface="Tahoma"/>
              </a:rPr>
              <a:t>fifth</a:t>
            </a:r>
            <a:r>
              <a:rPr sz="2100" spc="-87" dirty="0">
                <a:solidFill>
                  <a:schemeClr val="bg1"/>
                </a:solidFill>
                <a:latin typeface="Tahoma"/>
                <a:cs typeface="Tahoma"/>
              </a:rPr>
              <a:t> </a:t>
            </a:r>
            <a:r>
              <a:rPr sz="2100" spc="37" dirty="0">
                <a:solidFill>
                  <a:schemeClr val="bg1"/>
                </a:solidFill>
                <a:latin typeface="Tahoma"/>
                <a:cs typeface="Tahoma"/>
              </a:rPr>
              <a:t>of</a:t>
            </a:r>
            <a:r>
              <a:rPr sz="2100" spc="-90" dirty="0">
                <a:solidFill>
                  <a:schemeClr val="bg1"/>
                </a:solidFill>
                <a:latin typeface="Tahoma"/>
                <a:cs typeface="Tahoma"/>
              </a:rPr>
              <a:t> </a:t>
            </a:r>
            <a:r>
              <a:rPr sz="2100" spc="50" dirty="0">
                <a:solidFill>
                  <a:schemeClr val="bg1"/>
                </a:solidFill>
                <a:latin typeface="Tahoma"/>
                <a:cs typeface="Tahoma"/>
              </a:rPr>
              <a:t>households</a:t>
            </a:r>
            <a:r>
              <a:rPr sz="2100" spc="-87" dirty="0">
                <a:solidFill>
                  <a:schemeClr val="bg1"/>
                </a:solidFill>
                <a:latin typeface="Tahoma"/>
                <a:cs typeface="Tahoma"/>
              </a:rPr>
              <a:t> </a:t>
            </a:r>
            <a:r>
              <a:rPr sz="2100" spc="50" dirty="0">
                <a:solidFill>
                  <a:schemeClr val="bg1"/>
                </a:solidFill>
                <a:latin typeface="Tahoma"/>
                <a:cs typeface="Tahoma"/>
              </a:rPr>
              <a:t>in</a:t>
            </a:r>
            <a:r>
              <a:rPr sz="2100" spc="-90" dirty="0">
                <a:solidFill>
                  <a:schemeClr val="bg1"/>
                </a:solidFill>
                <a:latin typeface="Tahoma"/>
                <a:cs typeface="Tahoma"/>
              </a:rPr>
              <a:t> </a:t>
            </a:r>
            <a:r>
              <a:rPr sz="2100" spc="50" dirty="0">
                <a:solidFill>
                  <a:schemeClr val="bg1"/>
                </a:solidFill>
                <a:latin typeface="Tahoma"/>
                <a:cs typeface="Tahoma"/>
              </a:rPr>
              <a:t>Britain</a:t>
            </a:r>
            <a:r>
              <a:rPr sz="2100" spc="-87" dirty="0">
                <a:solidFill>
                  <a:schemeClr val="bg1"/>
                </a:solidFill>
                <a:latin typeface="Tahoma"/>
                <a:cs typeface="Tahoma"/>
              </a:rPr>
              <a:t> </a:t>
            </a:r>
            <a:r>
              <a:rPr sz="2100" dirty="0">
                <a:solidFill>
                  <a:schemeClr val="bg1"/>
                </a:solidFill>
                <a:latin typeface="Tahoma"/>
                <a:cs typeface="Tahoma"/>
              </a:rPr>
              <a:t>are</a:t>
            </a:r>
            <a:r>
              <a:rPr sz="2100" spc="-90" dirty="0">
                <a:solidFill>
                  <a:schemeClr val="bg1"/>
                </a:solidFill>
                <a:latin typeface="Tahoma"/>
                <a:cs typeface="Tahoma"/>
              </a:rPr>
              <a:t> </a:t>
            </a:r>
            <a:r>
              <a:rPr sz="2100" dirty="0">
                <a:solidFill>
                  <a:schemeClr val="bg1"/>
                </a:solidFill>
                <a:latin typeface="Tahoma"/>
                <a:cs typeface="Tahoma"/>
              </a:rPr>
              <a:t>worse</a:t>
            </a:r>
            <a:r>
              <a:rPr sz="2100" spc="-87" dirty="0">
                <a:solidFill>
                  <a:schemeClr val="bg1"/>
                </a:solidFill>
                <a:latin typeface="Tahoma"/>
                <a:cs typeface="Tahoma"/>
              </a:rPr>
              <a:t> </a:t>
            </a:r>
            <a:r>
              <a:rPr sz="2100" spc="43" dirty="0">
                <a:solidFill>
                  <a:schemeClr val="bg1"/>
                </a:solidFill>
                <a:latin typeface="Tahoma"/>
                <a:cs typeface="Tahoma"/>
              </a:rPr>
              <a:t>off</a:t>
            </a:r>
            <a:r>
              <a:rPr sz="2100" spc="-90" dirty="0">
                <a:solidFill>
                  <a:schemeClr val="bg1"/>
                </a:solidFill>
                <a:latin typeface="Tahoma"/>
                <a:cs typeface="Tahoma"/>
              </a:rPr>
              <a:t> </a:t>
            </a:r>
            <a:r>
              <a:rPr sz="2100" spc="37" dirty="0">
                <a:solidFill>
                  <a:schemeClr val="bg1"/>
                </a:solidFill>
                <a:latin typeface="Tahoma"/>
                <a:cs typeface="Tahoma"/>
              </a:rPr>
              <a:t>than</a:t>
            </a:r>
            <a:r>
              <a:rPr sz="2100" spc="-87" dirty="0">
                <a:solidFill>
                  <a:schemeClr val="bg1"/>
                </a:solidFill>
                <a:latin typeface="Tahoma"/>
                <a:cs typeface="Tahoma"/>
              </a:rPr>
              <a:t> </a:t>
            </a:r>
            <a:r>
              <a:rPr sz="2100" dirty="0">
                <a:solidFill>
                  <a:schemeClr val="bg1"/>
                </a:solidFill>
                <a:latin typeface="Tahoma"/>
                <a:cs typeface="Tahoma"/>
              </a:rPr>
              <a:t>the</a:t>
            </a:r>
            <a:r>
              <a:rPr sz="2100" spc="-87" dirty="0">
                <a:solidFill>
                  <a:schemeClr val="bg1"/>
                </a:solidFill>
                <a:latin typeface="Tahoma"/>
                <a:cs typeface="Tahoma"/>
              </a:rPr>
              <a:t> </a:t>
            </a:r>
            <a:r>
              <a:rPr sz="2100" spc="30" dirty="0">
                <a:solidFill>
                  <a:schemeClr val="bg1"/>
                </a:solidFill>
                <a:latin typeface="Tahoma"/>
                <a:cs typeface="Tahoma"/>
              </a:rPr>
              <a:t>poorest</a:t>
            </a:r>
            <a:r>
              <a:rPr sz="2100" spc="-90" dirty="0">
                <a:solidFill>
                  <a:schemeClr val="bg1"/>
                </a:solidFill>
                <a:latin typeface="Tahoma"/>
                <a:cs typeface="Tahoma"/>
              </a:rPr>
              <a:t> </a:t>
            </a:r>
            <a:r>
              <a:rPr sz="2100" spc="53" dirty="0">
                <a:solidFill>
                  <a:schemeClr val="bg1"/>
                </a:solidFill>
                <a:latin typeface="Tahoma"/>
                <a:cs typeface="Tahoma"/>
              </a:rPr>
              <a:t>fifth</a:t>
            </a:r>
            <a:r>
              <a:rPr sz="2100" spc="-87" dirty="0">
                <a:solidFill>
                  <a:schemeClr val="bg1"/>
                </a:solidFill>
                <a:latin typeface="Tahoma"/>
                <a:cs typeface="Tahoma"/>
              </a:rPr>
              <a:t> </a:t>
            </a:r>
            <a:r>
              <a:rPr sz="2100" spc="50" dirty="0">
                <a:solidFill>
                  <a:schemeClr val="bg1"/>
                </a:solidFill>
                <a:latin typeface="Tahoma"/>
                <a:cs typeface="Tahoma"/>
              </a:rPr>
              <a:t>in</a:t>
            </a:r>
            <a:r>
              <a:rPr sz="2100" spc="-90" dirty="0">
                <a:solidFill>
                  <a:schemeClr val="bg1"/>
                </a:solidFill>
                <a:latin typeface="Tahoma"/>
                <a:cs typeface="Tahoma"/>
              </a:rPr>
              <a:t> </a:t>
            </a:r>
            <a:r>
              <a:rPr sz="2100" spc="33" dirty="0">
                <a:solidFill>
                  <a:schemeClr val="bg1"/>
                </a:solidFill>
                <a:latin typeface="Tahoma"/>
                <a:cs typeface="Tahoma"/>
              </a:rPr>
              <a:t>most</a:t>
            </a:r>
            <a:r>
              <a:rPr sz="2100" spc="-87" dirty="0">
                <a:solidFill>
                  <a:schemeClr val="bg1"/>
                </a:solidFill>
                <a:latin typeface="Tahoma"/>
                <a:cs typeface="Tahoma"/>
              </a:rPr>
              <a:t> </a:t>
            </a:r>
            <a:r>
              <a:rPr sz="2100" spc="20" dirty="0">
                <a:solidFill>
                  <a:schemeClr val="bg1"/>
                </a:solidFill>
                <a:latin typeface="Tahoma"/>
                <a:cs typeface="Tahoma"/>
              </a:rPr>
              <a:t>of </a:t>
            </a:r>
            <a:r>
              <a:rPr sz="2100" spc="40" dirty="0">
                <a:solidFill>
                  <a:schemeClr val="bg1"/>
                </a:solidFill>
                <a:latin typeface="Tahoma"/>
                <a:cs typeface="Tahoma"/>
              </a:rPr>
              <a:t>Eastern</a:t>
            </a:r>
            <a:r>
              <a:rPr sz="2100" spc="-90" dirty="0">
                <a:solidFill>
                  <a:schemeClr val="bg1"/>
                </a:solidFill>
                <a:latin typeface="Tahoma"/>
                <a:cs typeface="Tahoma"/>
              </a:rPr>
              <a:t> </a:t>
            </a:r>
            <a:r>
              <a:rPr sz="2100" spc="-7" dirty="0">
                <a:solidFill>
                  <a:schemeClr val="bg1"/>
                </a:solidFill>
                <a:latin typeface="Tahoma"/>
                <a:cs typeface="Tahoma"/>
              </a:rPr>
              <a:t>Europe</a:t>
            </a:r>
            <a:endParaRPr sz="2100" dirty="0">
              <a:solidFill>
                <a:schemeClr val="bg1"/>
              </a:solidFill>
              <a:latin typeface="Tahoma"/>
              <a:cs typeface="Tahoma"/>
            </a:endParaRPr>
          </a:p>
          <a:p>
            <a:pPr marL="305662" marR="104145">
              <a:lnSpc>
                <a:spcPts val="2947"/>
              </a:lnSpc>
              <a:spcBef>
                <a:spcPts val="169"/>
              </a:spcBef>
            </a:pPr>
            <a:r>
              <a:rPr sz="2100" spc="-197" dirty="0">
                <a:solidFill>
                  <a:schemeClr val="bg1"/>
                </a:solidFill>
                <a:latin typeface="Tahoma"/>
                <a:cs typeface="Tahoma"/>
              </a:rPr>
              <a:t>6%</a:t>
            </a:r>
            <a:r>
              <a:rPr sz="2100" spc="-83" dirty="0">
                <a:solidFill>
                  <a:schemeClr val="bg1"/>
                </a:solidFill>
                <a:latin typeface="Tahoma"/>
                <a:cs typeface="Tahoma"/>
              </a:rPr>
              <a:t> </a:t>
            </a:r>
            <a:r>
              <a:rPr sz="2100" spc="37" dirty="0">
                <a:solidFill>
                  <a:schemeClr val="bg1"/>
                </a:solidFill>
                <a:latin typeface="Tahoma"/>
                <a:cs typeface="Tahoma"/>
              </a:rPr>
              <a:t>of</a:t>
            </a:r>
            <a:r>
              <a:rPr sz="2100" spc="-83" dirty="0">
                <a:solidFill>
                  <a:schemeClr val="bg1"/>
                </a:solidFill>
                <a:latin typeface="Tahoma"/>
                <a:cs typeface="Tahoma"/>
              </a:rPr>
              <a:t> </a:t>
            </a:r>
            <a:r>
              <a:rPr sz="2100" dirty="0">
                <a:solidFill>
                  <a:schemeClr val="bg1"/>
                </a:solidFill>
                <a:latin typeface="Tahoma"/>
                <a:cs typeface="Tahoma"/>
              </a:rPr>
              <a:t>the</a:t>
            </a:r>
            <a:r>
              <a:rPr sz="2100" spc="-83" dirty="0">
                <a:solidFill>
                  <a:schemeClr val="bg1"/>
                </a:solidFill>
                <a:latin typeface="Tahoma"/>
                <a:cs typeface="Tahoma"/>
              </a:rPr>
              <a:t> </a:t>
            </a:r>
            <a:r>
              <a:rPr sz="2100" spc="53" dirty="0">
                <a:solidFill>
                  <a:schemeClr val="bg1"/>
                </a:solidFill>
                <a:latin typeface="Tahoma"/>
                <a:cs typeface="Tahoma"/>
              </a:rPr>
              <a:t>children</a:t>
            </a:r>
            <a:r>
              <a:rPr sz="2100" spc="-83" dirty="0">
                <a:solidFill>
                  <a:schemeClr val="bg1"/>
                </a:solidFill>
                <a:latin typeface="Tahoma"/>
                <a:cs typeface="Tahoma"/>
              </a:rPr>
              <a:t> </a:t>
            </a:r>
            <a:r>
              <a:rPr sz="2100" spc="50" dirty="0">
                <a:solidFill>
                  <a:schemeClr val="bg1"/>
                </a:solidFill>
                <a:latin typeface="Tahoma"/>
                <a:cs typeface="Tahoma"/>
              </a:rPr>
              <a:t>in</a:t>
            </a:r>
            <a:r>
              <a:rPr sz="2100" spc="-80" dirty="0">
                <a:solidFill>
                  <a:schemeClr val="bg1"/>
                </a:solidFill>
                <a:latin typeface="Tahoma"/>
                <a:cs typeface="Tahoma"/>
              </a:rPr>
              <a:t> </a:t>
            </a:r>
            <a:r>
              <a:rPr sz="2100" spc="50" dirty="0">
                <a:solidFill>
                  <a:schemeClr val="bg1"/>
                </a:solidFill>
                <a:latin typeface="Tahoma"/>
                <a:cs typeface="Tahoma"/>
              </a:rPr>
              <a:t>best-</a:t>
            </a:r>
            <a:r>
              <a:rPr sz="2100" spc="43" dirty="0">
                <a:solidFill>
                  <a:schemeClr val="bg1"/>
                </a:solidFill>
                <a:latin typeface="Tahoma"/>
                <a:cs typeface="Tahoma"/>
              </a:rPr>
              <a:t>off</a:t>
            </a:r>
            <a:r>
              <a:rPr sz="2100" spc="-83" dirty="0">
                <a:solidFill>
                  <a:schemeClr val="bg1"/>
                </a:solidFill>
                <a:latin typeface="Tahoma"/>
                <a:cs typeface="Tahoma"/>
              </a:rPr>
              <a:t> </a:t>
            </a:r>
            <a:r>
              <a:rPr sz="2100" spc="50" dirty="0">
                <a:solidFill>
                  <a:schemeClr val="bg1"/>
                </a:solidFill>
                <a:latin typeface="Tahoma"/>
                <a:cs typeface="Tahoma"/>
              </a:rPr>
              <a:t>families</a:t>
            </a:r>
            <a:r>
              <a:rPr sz="2100" spc="-83" dirty="0">
                <a:solidFill>
                  <a:schemeClr val="bg1"/>
                </a:solidFill>
                <a:latin typeface="Tahoma"/>
                <a:cs typeface="Tahoma"/>
              </a:rPr>
              <a:t> </a:t>
            </a:r>
            <a:r>
              <a:rPr sz="2100" spc="53" dirty="0">
                <a:solidFill>
                  <a:schemeClr val="bg1"/>
                </a:solidFill>
                <a:latin typeface="Tahoma"/>
                <a:cs typeface="Tahoma"/>
              </a:rPr>
              <a:t>each</a:t>
            </a:r>
            <a:r>
              <a:rPr sz="2100" spc="-83" dirty="0">
                <a:solidFill>
                  <a:schemeClr val="bg1"/>
                </a:solidFill>
                <a:latin typeface="Tahoma"/>
                <a:cs typeface="Tahoma"/>
              </a:rPr>
              <a:t> </a:t>
            </a:r>
            <a:r>
              <a:rPr sz="2100" dirty="0">
                <a:solidFill>
                  <a:schemeClr val="bg1"/>
                </a:solidFill>
                <a:latin typeface="Tahoma"/>
                <a:cs typeface="Tahoma"/>
              </a:rPr>
              <a:t>year</a:t>
            </a:r>
            <a:r>
              <a:rPr sz="2100" spc="-80" dirty="0">
                <a:solidFill>
                  <a:schemeClr val="bg1"/>
                </a:solidFill>
                <a:latin typeface="Tahoma"/>
                <a:cs typeface="Tahoma"/>
              </a:rPr>
              <a:t> </a:t>
            </a:r>
            <a:r>
              <a:rPr sz="2100" dirty="0">
                <a:solidFill>
                  <a:schemeClr val="bg1"/>
                </a:solidFill>
                <a:latin typeface="Tahoma"/>
                <a:cs typeface="Tahoma"/>
              </a:rPr>
              <a:t>receive</a:t>
            </a:r>
            <a:r>
              <a:rPr sz="2100" spc="-83" dirty="0">
                <a:solidFill>
                  <a:schemeClr val="bg1"/>
                </a:solidFill>
                <a:latin typeface="Tahoma"/>
                <a:cs typeface="Tahoma"/>
              </a:rPr>
              <a:t> </a:t>
            </a:r>
            <a:r>
              <a:rPr sz="2100" spc="43" dirty="0">
                <a:solidFill>
                  <a:schemeClr val="bg1"/>
                </a:solidFill>
                <a:latin typeface="Tahoma"/>
                <a:cs typeface="Tahoma"/>
              </a:rPr>
              <a:t>and</a:t>
            </a:r>
            <a:r>
              <a:rPr sz="2100" spc="-83" dirty="0">
                <a:solidFill>
                  <a:schemeClr val="bg1"/>
                </a:solidFill>
                <a:latin typeface="Tahoma"/>
                <a:cs typeface="Tahoma"/>
              </a:rPr>
              <a:t> </a:t>
            </a:r>
            <a:r>
              <a:rPr sz="2100" spc="50" dirty="0">
                <a:solidFill>
                  <a:schemeClr val="bg1"/>
                </a:solidFill>
                <a:latin typeface="Tahoma"/>
                <a:cs typeface="Tahoma"/>
              </a:rPr>
              <a:t>spend</a:t>
            </a:r>
            <a:r>
              <a:rPr sz="2100" spc="-83" dirty="0">
                <a:solidFill>
                  <a:schemeClr val="bg1"/>
                </a:solidFill>
                <a:latin typeface="Tahoma"/>
                <a:cs typeface="Tahoma"/>
              </a:rPr>
              <a:t> </a:t>
            </a:r>
            <a:r>
              <a:rPr sz="2100" spc="-127" dirty="0">
                <a:solidFill>
                  <a:schemeClr val="bg1"/>
                </a:solidFill>
                <a:latin typeface="Tahoma"/>
                <a:cs typeface="Tahoma"/>
              </a:rPr>
              <a:t>33%</a:t>
            </a:r>
            <a:r>
              <a:rPr sz="2100" spc="-80" dirty="0">
                <a:solidFill>
                  <a:schemeClr val="bg1"/>
                </a:solidFill>
                <a:latin typeface="Tahoma"/>
                <a:cs typeface="Tahoma"/>
              </a:rPr>
              <a:t> </a:t>
            </a:r>
            <a:r>
              <a:rPr sz="2100" spc="37" dirty="0">
                <a:solidFill>
                  <a:schemeClr val="bg1"/>
                </a:solidFill>
                <a:latin typeface="Tahoma"/>
                <a:cs typeface="Tahoma"/>
              </a:rPr>
              <a:t>of</a:t>
            </a:r>
            <a:r>
              <a:rPr sz="2100" spc="-83" dirty="0">
                <a:solidFill>
                  <a:schemeClr val="bg1"/>
                </a:solidFill>
                <a:latin typeface="Tahoma"/>
                <a:cs typeface="Tahoma"/>
              </a:rPr>
              <a:t> </a:t>
            </a:r>
            <a:r>
              <a:rPr sz="2100" spc="70" dirty="0">
                <a:solidFill>
                  <a:schemeClr val="bg1"/>
                </a:solidFill>
                <a:latin typeface="Tahoma"/>
                <a:cs typeface="Tahoma"/>
              </a:rPr>
              <a:t>all</a:t>
            </a:r>
            <a:r>
              <a:rPr sz="2100" spc="-83" dirty="0">
                <a:solidFill>
                  <a:schemeClr val="bg1"/>
                </a:solidFill>
                <a:latin typeface="Tahoma"/>
                <a:cs typeface="Tahoma"/>
              </a:rPr>
              <a:t> </a:t>
            </a:r>
            <a:r>
              <a:rPr sz="2100" dirty="0">
                <a:solidFill>
                  <a:schemeClr val="bg1"/>
                </a:solidFill>
                <a:latin typeface="Tahoma"/>
                <a:cs typeface="Tahoma"/>
              </a:rPr>
              <a:t>the</a:t>
            </a:r>
            <a:r>
              <a:rPr sz="2100" spc="-83" dirty="0">
                <a:solidFill>
                  <a:schemeClr val="bg1"/>
                </a:solidFill>
                <a:latin typeface="Tahoma"/>
                <a:cs typeface="Tahoma"/>
              </a:rPr>
              <a:t> </a:t>
            </a:r>
            <a:r>
              <a:rPr sz="2100" spc="33" dirty="0">
                <a:solidFill>
                  <a:schemeClr val="bg1"/>
                </a:solidFill>
                <a:latin typeface="Tahoma"/>
                <a:cs typeface="Tahoma"/>
              </a:rPr>
              <a:t>income </a:t>
            </a:r>
            <a:r>
              <a:rPr sz="2100" spc="50" dirty="0">
                <a:solidFill>
                  <a:schemeClr val="bg1"/>
                </a:solidFill>
                <a:latin typeface="Tahoma"/>
                <a:cs typeface="Tahoma"/>
              </a:rPr>
              <a:t>in</a:t>
            </a:r>
            <a:r>
              <a:rPr sz="2100" spc="-63" dirty="0">
                <a:solidFill>
                  <a:schemeClr val="bg1"/>
                </a:solidFill>
                <a:latin typeface="Tahoma"/>
                <a:cs typeface="Tahoma"/>
              </a:rPr>
              <a:t> </a:t>
            </a:r>
            <a:r>
              <a:rPr sz="2100" dirty="0">
                <a:solidFill>
                  <a:schemeClr val="bg1"/>
                </a:solidFill>
                <a:latin typeface="Tahoma"/>
                <a:cs typeface="Tahoma"/>
              </a:rPr>
              <a:t>the</a:t>
            </a:r>
            <a:r>
              <a:rPr sz="2100" spc="-60" dirty="0">
                <a:solidFill>
                  <a:schemeClr val="bg1"/>
                </a:solidFill>
                <a:latin typeface="Tahoma"/>
                <a:cs typeface="Tahoma"/>
              </a:rPr>
              <a:t> </a:t>
            </a:r>
            <a:r>
              <a:rPr sz="2100" spc="120" dirty="0">
                <a:solidFill>
                  <a:schemeClr val="bg1"/>
                </a:solidFill>
                <a:latin typeface="Tahoma"/>
                <a:cs typeface="Tahoma"/>
              </a:rPr>
              <a:t>UK</a:t>
            </a:r>
            <a:endParaRPr sz="2100" dirty="0">
              <a:solidFill>
                <a:schemeClr val="bg1"/>
              </a:solidFill>
              <a:latin typeface="Tahoma"/>
              <a:cs typeface="Tahoma"/>
            </a:endParaRPr>
          </a:p>
          <a:p>
            <a:pPr marL="305662">
              <a:spcBef>
                <a:spcPts val="163"/>
              </a:spcBef>
            </a:pPr>
            <a:r>
              <a:rPr sz="2100" i="1" spc="-190" dirty="0">
                <a:solidFill>
                  <a:schemeClr val="bg1"/>
                </a:solidFill>
                <a:latin typeface="Verdana"/>
                <a:cs typeface="Verdana"/>
              </a:rPr>
              <a:t>In</a:t>
            </a:r>
            <a:r>
              <a:rPr sz="2100" i="1" spc="-173" dirty="0">
                <a:solidFill>
                  <a:schemeClr val="bg1"/>
                </a:solidFill>
                <a:latin typeface="Verdana"/>
                <a:cs typeface="Verdana"/>
              </a:rPr>
              <a:t> </a:t>
            </a:r>
            <a:r>
              <a:rPr sz="2100" i="1" spc="-123" dirty="0">
                <a:solidFill>
                  <a:schemeClr val="bg1"/>
                </a:solidFill>
                <a:latin typeface="Verdana"/>
                <a:cs typeface="Verdana"/>
              </a:rPr>
              <a:t>2024</a:t>
            </a:r>
            <a:r>
              <a:rPr sz="2100" i="1" spc="-169" dirty="0">
                <a:solidFill>
                  <a:schemeClr val="bg1"/>
                </a:solidFill>
                <a:latin typeface="Verdana"/>
                <a:cs typeface="Verdana"/>
              </a:rPr>
              <a:t> </a:t>
            </a:r>
            <a:r>
              <a:rPr sz="2100" i="1" spc="-117" dirty="0">
                <a:solidFill>
                  <a:schemeClr val="bg1"/>
                </a:solidFill>
                <a:latin typeface="Verdana"/>
                <a:cs typeface="Verdana"/>
              </a:rPr>
              <a:t>a</a:t>
            </a:r>
            <a:r>
              <a:rPr sz="2100" i="1" spc="-173" dirty="0">
                <a:solidFill>
                  <a:schemeClr val="bg1"/>
                </a:solidFill>
                <a:latin typeface="Verdana"/>
                <a:cs typeface="Verdana"/>
              </a:rPr>
              <a:t> </a:t>
            </a:r>
            <a:r>
              <a:rPr sz="2100" i="1" spc="-113" dirty="0">
                <a:solidFill>
                  <a:schemeClr val="bg1"/>
                </a:solidFill>
                <a:latin typeface="Verdana"/>
                <a:cs typeface="Verdana"/>
              </a:rPr>
              <a:t>few</a:t>
            </a:r>
            <a:r>
              <a:rPr sz="2100" i="1" spc="-169" dirty="0">
                <a:solidFill>
                  <a:schemeClr val="bg1"/>
                </a:solidFill>
                <a:latin typeface="Verdana"/>
                <a:cs typeface="Verdana"/>
              </a:rPr>
              <a:t> </a:t>
            </a:r>
            <a:r>
              <a:rPr sz="2100" i="1" spc="-76" dirty="0">
                <a:solidFill>
                  <a:schemeClr val="bg1"/>
                </a:solidFill>
                <a:latin typeface="Verdana"/>
                <a:cs typeface="Verdana"/>
              </a:rPr>
              <a:t>children</a:t>
            </a:r>
            <a:r>
              <a:rPr sz="2100" i="1" spc="-173" dirty="0">
                <a:solidFill>
                  <a:schemeClr val="bg1"/>
                </a:solidFill>
                <a:latin typeface="Verdana"/>
                <a:cs typeface="Verdana"/>
              </a:rPr>
              <a:t> </a:t>
            </a:r>
            <a:r>
              <a:rPr sz="2100" i="1" spc="-100" dirty="0">
                <a:solidFill>
                  <a:schemeClr val="bg1"/>
                </a:solidFill>
                <a:latin typeface="Verdana"/>
                <a:cs typeface="Verdana"/>
              </a:rPr>
              <a:t>use</a:t>
            </a:r>
            <a:r>
              <a:rPr sz="2100" i="1" spc="-169" dirty="0">
                <a:solidFill>
                  <a:schemeClr val="bg1"/>
                </a:solidFill>
                <a:latin typeface="Verdana"/>
                <a:cs typeface="Verdana"/>
              </a:rPr>
              <a:t> </a:t>
            </a:r>
            <a:r>
              <a:rPr sz="2100" i="1" spc="-107" dirty="0">
                <a:solidFill>
                  <a:schemeClr val="bg1"/>
                </a:solidFill>
                <a:latin typeface="Verdana"/>
                <a:cs typeface="Verdana"/>
              </a:rPr>
              <a:t>up</a:t>
            </a:r>
            <a:r>
              <a:rPr sz="2100" i="1" spc="-173" dirty="0">
                <a:solidFill>
                  <a:schemeClr val="bg1"/>
                </a:solidFill>
                <a:latin typeface="Verdana"/>
                <a:cs typeface="Verdana"/>
              </a:rPr>
              <a:t> </a:t>
            </a:r>
            <a:r>
              <a:rPr sz="2100" i="1" spc="-97" dirty="0">
                <a:solidFill>
                  <a:schemeClr val="bg1"/>
                </a:solidFill>
                <a:latin typeface="Verdana"/>
                <a:cs typeface="Verdana"/>
              </a:rPr>
              <a:t>far</a:t>
            </a:r>
            <a:r>
              <a:rPr sz="2100" i="1" spc="-169" dirty="0">
                <a:solidFill>
                  <a:schemeClr val="bg1"/>
                </a:solidFill>
                <a:latin typeface="Verdana"/>
                <a:cs typeface="Verdana"/>
              </a:rPr>
              <a:t> </a:t>
            </a:r>
            <a:r>
              <a:rPr sz="2100" i="1" spc="-167" dirty="0">
                <a:solidFill>
                  <a:schemeClr val="bg1"/>
                </a:solidFill>
                <a:latin typeface="Verdana"/>
                <a:cs typeface="Verdana"/>
              </a:rPr>
              <a:t>more</a:t>
            </a:r>
            <a:r>
              <a:rPr sz="2100" i="1" spc="-173" dirty="0">
                <a:solidFill>
                  <a:schemeClr val="bg1"/>
                </a:solidFill>
                <a:latin typeface="Verdana"/>
                <a:cs typeface="Verdana"/>
              </a:rPr>
              <a:t> </a:t>
            </a:r>
            <a:r>
              <a:rPr sz="2100" i="1" spc="-97" dirty="0">
                <a:solidFill>
                  <a:schemeClr val="bg1"/>
                </a:solidFill>
                <a:latin typeface="Verdana"/>
                <a:cs typeface="Verdana"/>
              </a:rPr>
              <a:t>resources</a:t>
            </a:r>
            <a:r>
              <a:rPr sz="2100" i="1" spc="-169" dirty="0">
                <a:solidFill>
                  <a:schemeClr val="bg1"/>
                </a:solidFill>
                <a:latin typeface="Verdana"/>
                <a:cs typeface="Verdana"/>
              </a:rPr>
              <a:t> </a:t>
            </a:r>
            <a:r>
              <a:rPr sz="2100" i="1" spc="-110" dirty="0">
                <a:solidFill>
                  <a:schemeClr val="bg1"/>
                </a:solidFill>
                <a:latin typeface="Verdana"/>
                <a:cs typeface="Verdana"/>
              </a:rPr>
              <a:t>than</a:t>
            </a:r>
            <a:r>
              <a:rPr sz="2100" i="1" spc="-173" dirty="0">
                <a:solidFill>
                  <a:schemeClr val="bg1"/>
                </a:solidFill>
                <a:latin typeface="Verdana"/>
                <a:cs typeface="Verdana"/>
              </a:rPr>
              <a:t> </a:t>
            </a:r>
            <a:r>
              <a:rPr sz="2100" i="1" spc="-107" dirty="0">
                <a:solidFill>
                  <a:schemeClr val="bg1"/>
                </a:solidFill>
                <a:latin typeface="Verdana"/>
                <a:cs typeface="Verdana"/>
              </a:rPr>
              <a:t>the</a:t>
            </a:r>
            <a:r>
              <a:rPr sz="2100" i="1" spc="-169" dirty="0">
                <a:solidFill>
                  <a:schemeClr val="bg1"/>
                </a:solidFill>
                <a:latin typeface="Verdana"/>
                <a:cs typeface="Verdana"/>
              </a:rPr>
              <a:t> </a:t>
            </a:r>
            <a:r>
              <a:rPr sz="2100" i="1" spc="-130" dirty="0">
                <a:solidFill>
                  <a:schemeClr val="bg1"/>
                </a:solidFill>
                <a:latin typeface="Verdana"/>
                <a:cs typeface="Verdana"/>
              </a:rPr>
              <a:t>vast</a:t>
            </a:r>
            <a:r>
              <a:rPr sz="2100" i="1" spc="-169" dirty="0">
                <a:solidFill>
                  <a:schemeClr val="bg1"/>
                </a:solidFill>
                <a:latin typeface="Verdana"/>
                <a:cs typeface="Verdana"/>
              </a:rPr>
              <a:t> </a:t>
            </a:r>
            <a:r>
              <a:rPr sz="2100" i="1" spc="-150" dirty="0">
                <a:solidFill>
                  <a:schemeClr val="bg1"/>
                </a:solidFill>
                <a:latin typeface="Verdana"/>
                <a:cs typeface="Verdana"/>
              </a:rPr>
              <a:t>majority</a:t>
            </a:r>
            <a:r>
              <a:rPr sz="2100" i="1" spc="-173" dirty="0">
                <a:solidFill>
                  <a:schemeClr val="bg1"/>
                </a:solidFill>
                <a:latin typeface="Verdana"/>
                <a:cs typeface="Verdana"/>
              </a:rPr>
              <a:t> </a:t>
            </a:r>
            <a:r>
              <a:rPr sz="2100" i="1" spc="-60" dirty="0">
                <a:solidFill>
                  <a:schemeClr val="bg1"/>
                </a:solidFill>
                <a:latin typeface="Verdana"/>
                <a:cs typeface="Verdana"/>
              </a:rPr>
              <a:t>of</a:t>
            </a:r>
            <a:r>
              <a:rPr sz="2100" i="1" spc="-169" dirty="0">
                <a:solidFill>
                  <a:schemeClr val="bg1"/>
                </a:solidFill>
                <a:latin typeface="Verdana"/>
                <a:cs typeface="Verdana"/>
              </a:rPr>
              <a:t> </a:t>
            </a:r>
            <a:r>
              <a:rPr sz="2100" i="1" spc="-113" dirty="0">
                <a:solidFill>
                  <a:schemeClr val="bg1"/>
                </a:solidFill>
                <a:latin typeface="Verdana"/>
                <a:cs typeface="Verdana"/>
              </a:rPr>
              <a:t>other</a:t>
            </a:r>
            <a:r>
              <a:rPr sz="2100" i="1" spc="-173" dirty="0">
                <a:solidFill>
                  <a:schemeClr val="bg1"/>
                </a:solidFill>
                <a:latin typeface="Verdana"/>
                <a:cs typeface="Verdana"/>
              </a:rPr>
              <a:t> </a:t>
            </a:r>
            <a:r>
              <a:rPr sz="2100" i="1" spc="-20" dirty="0">
                <a:solidFill>
                  <a:schemeClr val="bg1"/>
                </a:solidFill>
                <a:latin typeface="Verdana"/>
                <a:cs typeface="Verdana"/>
              </a:rPr>
              <a:t>children,</a:t>
            </a:r>
            <a:endParaRPr sz="2100" dirty="0">
              <a:solidFill>
                <a:schemeClr val="bg1"/>
              </a:solidFill>
              <a:latin typeface="Verdana"/>
              <a:cs typeface="Verdana"/>
            </a:endParaRPr>
          </a:p>
          <a:p>
            <a:pPr marL="305662" marR="101605">
              <a:lnSpc>
                <a:spcPts val="2947"/>
              </a:lnSpc>
              <a:spcBef>
                <a:spcPts val="70"/>
              </a:spcBef>
            </a:pPr>
            <a:r>
              <a:rPr sz="2100" i="1" spc="-70" dirty="0">
                <a:solidFill>
                  <a:schemeClr val="bg1"/>
                </a:solidFill>
                <a:latin typeface="Verdana"/>
                <a:cs typeface="Verdana"/>
              </a:rPr>
              <a:t>such</a:t>
            </a:r>
            <a:r>
              <a:rPr sz="2100" i="1" spc="-173" dirty="0">
                <a:solidFill>
                  <a:schemeClr val="bg1"/>
                </a:solidFill>
                <a:latin typeface="Verdana"/>
                <a:cs typeface="Verdana"/>
              </a:rPr>
              <a:t> </a:t>
            </a:r>
            <a:r>
              <a:rPr sz="2100" i="1" spc="-87" dirty="0">
                <a:solidFill>
                  <a:schemeClr val="bg1"/>
                </a:solidFill>
                <a:latin typeface="Verdana"/>
                <a:cs typeface="Verdana"/>
              </a:rPr>
              <a:t>as</a:t>
            </a:r>
            <a:r>
              <a:rPr sz="2100" i="1" spc="-163" dirty="0">
                <a:solidFill>
                  <a:schemeClr val="bg1"/>
                </a:solidFill>
                <a:latin typeface="Verdana"/>
                <a:cs typeface="Verdana"/>
              </a:rPr>
              <a:t> </a:t>
            </a:r>
            <a:r>
              <a:rPr sz="2100" i="1" spc="-187" dirty="0">
                <a:solidFill>
                  <a:schemeClr val="bg1"/>
                </a:solidFill>
                <a:latin typeface="Verdana"/>
                <a:cs typeface="Verdana"/>
              </a:rPr>
              <a:t>many</a:t>
            </a:r>
            <a:r>
              <a:rPr sz="2100" i="1" spc="-160" dirty="0">
                <a:solidFill>
                  <a:schemeClr val="bg1"/>
                </a:solidFill>
                <a:latin typeface="Verdana"/>
                <a:cs typeface="Verdana"/>
              </a:rPr>
              <a:t> </a:t>
            </a:r>
            <a:r>
              <a:rPr sz="2100" i="1" spc="-167" dirty="0">
                <a:solidFill>
                  <a:schemeClr val="bg1"/>
                </a:solidFill>
                <a:latin typeface="Verdana"/>
                <a:cs typeface="Verdana"/>
              </a:rPr>
              <a:t>more </a:t>
            </a:r>
            <a:r>
              <a:rPr sz="2100" i="1" spc="-80" dirty="0">
                <a:solidFill>
                  <a:schemeClr val="bg1"/>
                </a:solidFill>
                <a:latin typeface="Verdana"/>
                <a:cs typeface="Verdana"/>
              </a:rPr>
              <a:t>schoolteachers</a:t>
            </a:r>
            <a:r>
              <a:rPr sz="2100" i="1" spc="-163" dirty="0">
                <a:solidFill>
                  <a:schemeClr val="bg1"/>
                </a:solidFill>
                <a:latin typeface="Verdana"/>
                <a:cs typeface="Verdana"/>
              </a:rPr>
              <a:t> </a:t>
            </a:r>
            <a:r>
              <a:rPr sz="2100" i="1" spc="-120" dirty="0">
                <a:solidFill>
                  <a:schemeClr val="bg1"/>
                </a:solidFill>
                <a:latin typeface="Verdana"/>
                <a:cs typeface="Verdana"/>
              </a:rPr>
              <a:t>per</a:t>
            </a:r>
            <a:r>
              <a:rPr sz="2100" i="1" spc="-163" dirty="0">
                <a:solidFill>
                  <a:schemeClr val="bg1"/>
                </a:solidFill>
                <a:latin typeface="Verdana"/>
                <a:cs typeface="Verdana"/>
              </a:rPr>
              <a:t> </a:t>
            </a:r>
            <a:r>
              <a:rPr sz="2100" i="1" spc="-76" dirty="0">
                <a:solidFill>
                  <a:schemeClr val="bg1"/>
                </a:solidFill>
                <a:latin typeface="Verdana"/>
                <a:cs typeface="Verdana"/>
              </a:rPr>
              <a:t>child,</a:t>
            </a:r>
            <a:r>
              <a:rPr sz="2100" i="1" spc="-163" dirty="0">
                <a:solidFill>
                  <a:schemeClr val="bg1"/>
                </a:solidFill>
                <a:latin typeface="Verdana"/>
                <a:cs typeface="Verdana"/>
              </a:rPr>
              <a:t> </a:t>
            </a:r>
            <a:r>
              <a:rPr sz="2100" i="1" spc="-110" dirty="0">
                <a:solidFill>
                  <a:schemeClr val="bg1"/>
                </a:solidFill>
                <a:latin typeface="Verdana"/>
                <a:cs typeface="Verdana"/>
              </a:rPr>
              <a:t>better</a:t>
            </a:r>
            <a:r>
              <a:rPr sz="2100" i="1" spc="-163" dirty="0">
                <a:solidFill>
                  <a:schemeClr val="bg1"/>
                </a:solidFill>
                <a:latin typeface="Verdana"/>
                <a:cs typeface="Verdana"/>
              </a:rPr>
              <a:t> </a:t>
            </a:r>
            <a:r>
              <a:rPr sz="2100" i="1" spc="-107" dirty="0">
                <a:solidFill>
                  <a:schemeClr val="bg1"/>
                </a:solidFill>
                <a:latin typeface="Verdana"/>
                <a:cs typeface="Verdana"/>
              </a:rPr>
              <a:t>food,</a:t>
            </a:r>
            <a:r>
              <a:rPr sz="2100" i="1" spc="-163" dirty="0">
                <a:solidFill>
                  <a:schemeClr val="bg1"/>
                </a:solidFill>
                <a:latin typeface="Verdana"/>
                <a:cs typeface="Verdana"/>
              </a:rPr>
              <a:t> </a:t>
            </a:r>
            <a:r>
              <a:rPr sz="2100" i="1" spc="-110" dirty="0">
                <a:solidFill>
                  <a:schemeClr val="bg1"/>
                </a:solidFill>
                <a:latin typeface="Verdana"/>
                <a:cs typeface="Verdana"/>
              </a:rPr>
              <a:t>better</a:t>
            </a:r>
            <a:r>
              <a:rPr sz="2100" i="1" spc="-167" dirty="0">
                <a:solidFill>
                  <a:schemeClr val="bg1"/>
                </a:solidFill>
                <a:latin typeface="Verdana"/>
                <a:cs typeface="Verdana"/>
              </a:rPr>
              <a:t> </a:t>
            </a:r>
            <a:r>
              <a:rPr sz="2100" i="1" spc="-113" dirty="0">
                <a:solidFill>
                  <a:schemeClr val="bg1"/>
                </a:solidFill>
                <a:latin typeface="Verdana"/>
                <a:cs typeface="Verdana"/>
              </a:rPr>
              <a:t>shelter,</a:t>
            </a:r>
            <a:r>
              <a:rPr sz="2100" i="1" spc="-163" dirty="0">
                <a:solidFill>
                  <a:schemeClr val="bg1"/>
                </a:solidFill>
                <a:latin typeface="Verdana"/>
                <a:cs typeface="Verdana"/>
              </a:rPr>
              <a:t> </a:t>
            </a:r>
            <a:r>
              <a:rPr sz="2100" i="1" spc="-167" dirty="0">
                <a:solidFill>
                  <a:schemeClr val="bg1"/>
                </a:solidFill>
                <a:latin typeface="Verdana"/>
                <a:cs typeface="Verdana"/>
              </a:rPr>
              <a:t>more</a:t>
            </a:r>
            <a:r>
              <a:rPr sz="2100" i="1" spc="-160" dirty="0">
                <a:solidFill>
                  <a:schemeClr val="bg1"/>
                </a:solidFill>
                <a:latin typeface="Verdana"/>
                <a:cs typeface="Verdana"/>
              </a:rPr>
              <a:t> </a:t>
            </a:r>
            <a:r>
              <a:rPr sz="2100" i="1" spc="-177" dirty="0">
                <a:solidFill>
                  <a:schemeClr val="bg1"/>
                </a:solidFill>
                <a:latin typeface="Verdana"/>
                <a:cs typeface="Verdana"/>
              </a:rPr>
              <a:t>warmth, </a:t>
            </a:r>
            <a:r>
              <a:rPr sz="2100" i="1" spc="-167" dirty="0">
                <a:solidFill>
                  <a:schemeClr val="bg1"/>
                </a:solidFill>
                <a:latin typeface="Verdana"/>
                <a:cs typeface="Verdana"/>
              </a:rPr>
              <a:t>more </a:t>
            </a:r>
            <a:r>
              <a:rPr sz="2100" i="1" spc="-140" dirty="0">
                <a:solidFill>
                  <a:schemeClr val="bg1"/>
                </a:solidFill>
                <a:latin typeface="Verdana"/>
                <a:cs typeface="Verdana"/>
              </a:rPr>
              <a:t>toys,</a:t>
            </a:r>
            <a:r>
              <a:rPr sz="2100" i="1" spc="-167" dirty="0">
                <a:solidFill>
                  <a:schemeClr val="bg1"/>
                </a:solidFill>
                <a:latin typeface="Verdana"/>
                <a:cs typeface="Verdana"/>
              </a:rPr>
              <a:t> </a:t>
            </a:r>
            <a:r>
              <a:rPr sz="2100" i="1" spc="-110" dirty="0">
                <a:solidFill>
                  <a:schemeClr val="bg1"/>
                </a:solidFill>
                <a:latin typeface="Verdana"/>
                <a:cs typeface="Verdana"/>
              </a:rPr>
              <a:t>better</a:t>
            </a:r>
            <a:r>
              <a:rPr sz="2100" i="1" spc="-167" dirty="0">
                <a:solidFill>
                  <a:schemeClr val="bg1"/>
                </a:solidFill>
                <a:latin typeface="Verdana"/>
                <a:cs typeface="Verdana"/>
              </a:rPr>
              <a:t> </a:t>
            </a:r>
            <a:r>
              <a:rPr sz="2100" i="1" spc="-117" dirty="0">
                <a:solidFill>
                  <a:schemeClr val="bg1"/>
                </a:solidFill>
                <a:latin typeface="Verdana"/>
                <a:cs typeface="Verdana"/>
              </a:rPr>
              <a:t>material</a:t>
            </a:r>
            <a:r>
              <a:rPr sz="2100" i="1" spc="-163" dirty="0">
                <a:solidFill>
                  <a:schemeClr val="bg1"/>
                </a:solidFill>
                <a:latin typeface="Verdana"/>
                <a:cs typeface="Verdana"/>
              </a:rPr>
              <a:t> </a:t>
            </a:r>
            <a:r>
              <a:rPr sz="2100" i="1" spc="-167" dirty="0">
                <a:solidFill>
                  <a:schemeClr val="bg1"/>
                </a:solidFill>
                <a:latin typeface="Verdana"/>
                <a:cs typeface="Verdana"/>
              </a:rPr>
              <a:t>everything; </a:t>
            </a:r>
            <a:r>
              <a:rPr sz="2100" i="1" spc="-90" dirty="0">
                <a:solidFill>
                  <a:schemeClr val="bg1"/>
                </a:solidFill>
                <a:latin typeface="Verdana"/>
                <a:cs typeface="Verdana"/>
              </a:rPr>
              <a:t>often</a:t>
            </a:r>
            <a:r>
              <a:rPr sz="2100" i="1" spc="-167" dirty="0">
                <a:solidFill>
                  <a:schemeClr val="bg1"/>
                </a:solidFill>
                <a:latin typeface="Verdana"/>
                <a:cs typeface="Verdana"/>
              </a:rPr>
              <a:t> more</a:t>
            </a:r>
            <a:r>
              <a:rPr sz="2100" i="1" spc="-163" dirty="0">
                <a:solidFill>
                  <a:schemeClr val="bg1"/>
                </a:solidFill>
                <a:latin typeface="Verdana"/>
                <a:cs typeface="Verdana"/>
              </a:rPr>
              <a:t> </a:t>
            </a:r>
            <a:r>
              <a:rPr sz="2100" i="1" spc="-110" dirty="0">
                <a:solidFill>
                  <a:schemeClr val="bg1"/>
                </a:solidFill>
                <a:latin typeface="Verdana"/>
                <a:cs typeface="Verdana"/>
              </a:rPr>
              <a:t>than</a:t>
            </a:r>
            <a:r>
              <a:rPr sz="2100" i="1" spc="-167" dirty="0">
                <a:solidFill>
                  <a:schemeClr val="bg1"/>
                </a:solidFill>
                <a:latin typeface="Verdana"/>
                <a:cs typeface="Verdana"/>
              </a:rPr>
              <a:t> </a:t>
            </a:r>
            <a:r>
              <a:rPr sz="2100" i="1" spc="-150" dirty="0">
                <a:solidFill>
                  <a:schemeClr val="bg1"/>
                </a:solidFill>
                <a:latin typeface="Verdana"/>
                <a:cs typeface="Verdana"/>
              </a:rPr>
              <a:t>you</a:t>
            </a:r>
            <a:r>
              <a:rPr sz="2100" i="1" spc="-167" dirty="0">
                <a:solidFill>
                  <a:schemeClr val="bg1"/>
                </a:solidFill>
                <a:latin typeface="Verdana"/>
                <a:cs typeface="Verdana"/>
              </a:rPr>
              <a:t> </a:t>
            </a:r>
            <a:r>
              <a:rPr sz="2100" i="1" spc="-147" dirty="0">
                <a:solidFill>
                  <a:schemeClr val="bg1"/>
                </a:solidFill>
                <a:latin typeface="Verdana"/>
                <a:cs typeface="Verdana"/>
              </a:rPr>
              <a:t>might</a:t>
            </a:r>
            <a:r>
              <a:rPr sz="2100" i="1" spc="-167" dirty="0">
                <a:solidFill>
                  <a:schemeClr val="bg1"/>
                </a:solidFill>
                <a:latin typeface="Verdana"/>
                <a:cs typeface="Verdana"/>
              </a:rPr>
              <a:t> </a:t>
            </a:r>
            <a:r>
              <a:rPr sz="2100" i="1" spc="-90" dirty="0">
                <a:solidFill>
                  <a:schemeClr val="bg1"/>
                </a:solidFill>
                <a:latin typeface="Verdana"/>
                <a:cs typeface="Verdana"/>
              </a:rPr>
              <a:t>think</a:t>
            </a:r>
            <a:r>
              <a:rPr sz="2100" i="1" spc="-163" dirty="0">
                <a:solidFill>
                  <a:schemeClr val="bg1"/>
                </a:solidFill>
                <a:latin typeface="Verdana"/>
                <a:cs typeface="Verdana"/>
              </a:rPr>
              <a:t> </a:t>
            </a:r>
            <a:r>
              <a:rPr sz="2100" i="1" spc="-153" dirty="0">
                <a:solidFill>
                  <a:schemeClr val="bg1"/>
                </a:solidFill>
                <a:latin typeface="Verdana"/>
                <a:cs typeface="Verdana"/>
              </a:rPr>
              <a:t>any</a:t>
            </a:r>
            <a:r>
              <a:rPr sz="2100" i="1" spc="-167" dirty="0">
                <a:solidFill>
                  <a:schemeClr val="bg1"/>
                </a:solidFill>
                <a:latin typeface="Verdana"/>
                <a:cs typeface="Verdana"/>
              </a:rPr>
              <a:t> </a:t>
            </a:r>
            <a:r>
              <a:rPr sz="2100" i="1" spc="-43" dirty="0">
                <a:solidFill>
                  <a:schemeClr val="bg1"/>
                </a:solidFill>
                <a:latin typeface="Verdana"/>
                <a:cs typeface="Verdana"/>
              </a:rPr>
              <a:t>child</a:t>
            </a:r>
            <a:r>
              <a:rPr sz="2100" i="1" spc="-167" dirty="0">
                <a:solidFill>
                  <a:schemeClr val="bg1"/>
                </a:solidFill>
                <a:latin typeface="Verdana"/>
                <a:cs typeface="Verdana"/>
              </a:rPr>
              <a:t> </a:t>
            </a:r>
            <a:r>
              <a:rPr sz="2100" i="1" spc="-33" dirty="0">
                <a:solidFill>
                  <a:schemeClr val="bg1"/>
                </a:solidFill>
                <a:latin typeface="Verdana"/>
                <a:cs typeface="Verdana"/>
              </a:rPr>
              <a:t>needed.</a:t>
            </a:r>
            <a:endParaRPr sz="2100" dirty="0">
              <a:solidFill>
                <a:schemeClr val="bg1"/>
              </a:solidFill>
              <a:latin typeface="Verdana"/>
              <a:cs typeface="Verdana"/>
            </a:endParaRPr>
          </a:p>
        </p:txBody>
      </p:sp>
      <p:pic>
        <p:nvPicPr>
          <p:cNvPr id="8" name="object 3">
            <a:extLst>
              <a:ext uri="{FF2B5EF4-FFF2-40B4-BE49-F238E27FC236}">
                <a16:creationId xmlns:a16="http://schemas.microsoft.com/office/drawing/2014/main" id="{A71E2483-F21C-ECCD-6236-BD68EBD01583}"/>
              </a:ext>
            </a:extLst>
          </p:cNvPr>
          <p:cNvPicPr/>
          <p:nvPr/>
        </p:nvPicPr>
        <p:blipFill>
          <a:blip r:embed="rId4" cstate="print"/>
          <a:stretch>
            <a:fillRect/>
          </a:stretch>
        </p:blipFill>
        <p:spPr>
          <a:xfrm>
            <a:off x="411929" y="5610796"/>
            <a:ext cx="3924298" cy="990599"/>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3E77"/>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9191" y="662796"/>
            <a:ext cx="11572125" cy="685658"/>
          </a:xfrm>
          <a:prstGeom prst="rect">
            <a:avLst/>
          </a:prstGeom>
        </p:spPr>
        <p:txBody>
          <a:bodyPr vert="horz" wrap="square" lIns="0" tIns="8467" rIns="0" bIns="0" rtlCol="0" anchor="ctr">
            <a:spAutoFit/>
          </a:bodyPr>
          <a:lstStyle/>
          <a:p>
            <a:pPr marL="8467">
              <a:lnSpc>
                <a:spcPct val="100000"/>
              </a:lnSpc>
              <a:spcBef>
                <a:spcPts val="67"/>
              </a:spcBef>
            </a:pPr>
            <a:r>
              <a:rPr lang="en-GB" dirty="0">
                <a:solidFill>
                  <a:schemeClr val="accent5">
                    <a:lumMod val="60000"/>
                    <a:lumOff val="40000"/>
                  </a:schemeClr>
                </a:solidFill>
              </a:rPr>
              <a:t>Can</a:t>
            </a:r>
            <a:r>
              <a:rPr dirty="0">
                <a:solidFill>
                  <a:schemeClr val="accent5">
                    <a:lumMod val="60000"/>
                    <a:lumOff val="40000"/>
                  </a:schemeClr>
                </a:solidFill>
              </a:rPr>
              <a:t> </a:t>
            </a:r>
            <a:r>
              <a:rPr lang="en-GB" dirty="0">
                <a:solidFill>
                  <a:schemeClr val="accent5">
                    <a:lumMod val="60000"/>
                    <a:lumOff val="40000"/>
                  </a:schemeClr>
                </a:solidFill>
              </a:rPr>
              <a:t>ever </a:t>
            </a:r>
            <a:r>
              <a:rPr dirty="0">
                <a:solidFill>
                  <a:schemeClr val="accent5">
                    <a:lumMod val="60000"/>
                    <a:lumOff val="40000"/>
                  </a:schemeClr>
                </a:solidFill>
              </a:rPr>
              <a:t>more extreme inequalities be reversed?</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529191" y="1875252"/>
            <a:ext cx="95250" cy="95249"/>
          </a:xfrm>
          <a:prstGeom prst="rect">
            <a:avLst/>
          </a:prstGeom>
        </p:spPr>
      </p:pic>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529191" y="2288002"/>
            <a:ext cx="95250" cy="95249"/>
          </a:xfrm>
          <a:prstGeom prst="rect">
            <a:avLst/>
          </a:prstGeom>
        </p:spPr>
      </p:pic>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529191" y="3113502"/>
            <a:ext cx="95250" cy="95249"/>
          </a:xfrm>
          <a:prstGeom prst="rect">
            <a:avLst/>
          </a:prstGeom>
        </p:spPr>
      </p:pic>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529191" y="3526252"/>
            <a:ext cx="95250" cy="95249"/>
          </a:xfrm>
          <a:prstGeom prst="rect">
            <a:avLst/>
          </a:prstGeom>
        </p:spPr>
      </p:pic>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529191" y="4351752"/>
            <a:ext cx="95250" cy="95249"/>
          </a:xfrm>
          <a:prstGeom prst="rect">
            <a:avLst/>
          </a:prstGeom>
        </p:spPr>
      </p:pic>
      <p:pic>
        <p:nvPicPr>
          <p:cNvPr id="8" name="object 8"/>
          <p:cNvPicPr/>
          <p:nvPr/>
        </p:nvPicPr>
        <p:blipFill>
          <a:blip r:embed="rId2" cstate="screen">
            <a:extLst>
              <a:ext uri="{28A0092B-C50C-407E-A947-70E740481C1C}">
                <a14:useLocalDpi xmlns:a14="http://schemas.microsoft.com/office/drawing/2010/main"/>
              </a:ext>
            </a:extLst>
          </a:blip>
          <a:stretch>
            <a:fillRect/>
          </a:stretch>
        </p:blipFill>
        <p:spPr>
          <a:xfrm>
            <a:off x="529191" y="4764502"/>
            <a:ext cx="95250" cy="95249"/>
          </a:xfrm>
          <a:prstGeom prst="rect">
            <a:avLst/>
          </a:prstGeom>
        </p:spPr>
      </p:pic>
      <p:sp>
        <p:nvSpPr>
          <p:cNvPr id="9" name="object 9"/>
          <p:cNvSpPr txBox="1"/>
          <p:nvPr/>
        </p:nvSpPr>
        <p:spPr>
          <a:xfrm>
            <a:off x="762000" y="1708035"/>
            <a:ext cx="10530417" cy="3764984"/>
          </a:xfrm>
          <a:prstGeom prst="rect">
            <a:avLst/>
          </a:prstGeom>
        </p:spPr>
        <p:txBody>
          <a:bodyPr vert="horz" wrap="square" lIns="0" tIns="8043" rIns="0" bIns="0" rtlCol="0">
            <a:spAutoFit/>
          </a:bodyPr>
          <a:lstStyle/>
          <a:p>
            <a:pPr marL="8467" marR="944081">
              <a:lnSpc>
                <a:spcPct val="116100"/>
              </a:lnSpc>
              <a:spcBef>
                <a:spcPts val="63"/>
              </a:spcBef>
            </a:pPr>
            <a:r>
              <a:rPr sz="2333" spc="53" dirty="0">
                <a:solidFill>
                  <a:srgbClr val="FFFFFF"/>
                </a:solidFill>
                <a:latin typeface="Tahoma"/>
                <a:cs typeface="Tahoma"/>
              </a:rPr>
              <a:t>Break</a:t>
            </a:r>
            <a:r>
              <a:rPr sz="2333" spc="-76" dirty="0">
                <a:solidFill>
                  <a:srgbClr val="FFFFFF"/>
                </a:solidFill>
                <a:latin typeface="Tahoma"/>
                <a:cs typeface="Tahoma"/>
              </a:rPr>
              <a:t> </a:t>
            </a:r>
            <a:r>
              <a:rPr sz="2333" dirty="0">
                <a:solidFill>
                  <a:srgbClr val="FFFFFF"/>
                </a:solidFill>
                <a:latin typeface="Tahoma"/>
                <a:cs typeface="Tahoma"/>
              </a:rPr>
              <a:t>the</a:t>
            </a:r>
            <a:r>
              <a:rPr sz="2333" spc="-73" dirty="0">
                <a:solidFill>
                  <a:srgbClr val="FFFFFF"/>
                </a:solidFill>
                <a:latin typeface="Tahoma"/>
                <a:cs typeface="Tahoma"/>
              </a:rPr>
              <a:t> </a:t>
            </a:r>
            <a:r>
              <a:rPr sz="2333" spc="76" dirty="0">
                <a:solidFill>
                  <a:srgbClr val="FFFFFF"/>
                </a:solidFill>
                <a:latin typeface="Tahoma"/>
                <a:cs typeface="Tahoma"/>
              </a:rPr>
              <a:t>social</a:t>
            </a:r>
            <a:r>
              <a:rPr sz="2333" spc="-76" dirty="0">
                <a:solidFill>
                  <a:srgbClr val="FFFFFF"/>
                </a:solidFill>
                <a:latin typeface="Tahoma"/>
                <a:cs typeface="Tahoma"/>
              </a:rPr>
              <a:t> </a:t>
            </a:r>
            <a:r>
              <a:rPr sz="2333" spc="37" dirty="0">
                <a:solidFill>
                  <a:srgbClr val="FFFFFF"/>
                </a:solidFill>
                <a:latin typeface="Tahoma"/>
                <a:cs typeface="Tahoma"/>
              </a:rPr>
              <a:t>reproduction</a:t>
            </a:r>
            <a:r>
              <a:rPr sz="2333" spc="-73" dirty="0">
                <a:solidFill>
                  <a:srgbClr val="FFFFFF"/>
                </a:solidFill>
                <a:latin typeface="Tahoma"/>
                <a:cs typeface="Tahoma"/>
              </a:rPr>
              <a:t> </a:t>
            </a:r>
            <a:r>
              <a:rPr sz="2333" spc="43" dirty="0">
                <a:solidFill>
                  <a:srgbClr val="FFFFFF"/>
                </a:solidFill>
                <a:latin typeface="Tahoma"/>
                <a:cs typeface="Tahoma"/>
              </a:rPr>
              <a:t>of</a:t>
            </a:r>
            <a:r>
              <a:rPr sz="2333" spc="-73" dirty="0">
                <a:solidFill>
                  <a:srgbClr val="FFFFFF"/>
                </a:solidFill>
                <a:latin typeface="Tahoma"/>
                <a:cs typeface="Tahoma"/>
              </a:rPr>
              <a:t> </a:t>
            </a:r>
            <a:r>
              <a:rPr sz="2333" spc="30" dirty="0">
                <a:solidFill>
                  <a:srgbClr val="FFFFFF"/>
                </a:solidFill>
                <a:latin typeface="Tahoma"/>
                <a:cs typeface="Tahoma"/>
              </a:rPr>
              <a:t>grossly</a:t>
            </a:r>
            <a:r>
              <a:rPr sz="2333" spc="-76" dirty="0">
                <a:solidFill>
                  <a:srgbClr val="FFFFFF"/>
                </a:solidFill>
                <a:latin typeface="Tahoma"/>
                <a:cs typeface="Tahoma"/>
              </a:rPr>
              <a:t> </a:t>
            </a:r>
            <a:r>
              <a:rPr sz="2333" spc="37" dirty="0">
                <a:solidFill>
                  <a:srgbClr val="FFFFFF"/>
                </a:solidFill>
                <a:latin typeface="Tahoma"/>
                <a:cs typeface="Tahoma"/>
              </a:rPr>
              <a:t>unequal</a:t>
            </a:r>
            <a:r>
              <a:rPr sz="2333" spc="-73" dirty="0">
                <a:solidFill>
                  <a:srgbClr val="FFFFFF"/>
                </a:solidFill>
                <a:latin typeface="Tahoma"/>
                <a:cs typeface="Tahoma"/>
              </a:rPr>
              <a:t> </a:t>
            </a:r>
            <a:r>
              <a:rPr sz="2333" dirty="0">
                <a:solidFill>
                  <a:srgbClr val="FFFFFF"/>
                </a:solidFill>
                <a:latin typeface="Tahoma"/>
                <a:cs typeface="Tahoma"/>
              </a:rPr>
              <a:t>starting</a:t>
            </a:r>
            <a:r>
              <a:rPr sz="2333" spc="-73" dirty="0">
                <a:solidFill>
                  <a:srgbClr val="FFFFFF"/>
                </a:solidFill>
                <a:latin typeface="Tahoma"/>
                <a:cs typeface="Tahoma"/>
              </a:rPr>
              <a:t> </a:t>
            </a:r>
            <a:r>
              <a:rPr sz="2333" spc="50" dirty="0">
                <a:solidFill>
                  <a:srgbClr val="FFFFFF"/>
                </a:solidFill>
                <a:latin typeface="Tahoma"/>
                <a:cs typeface="Tahoma"/>
              </a:rPr>
              <a:t>positions </a:t>
            </a:r>
            <a:r>
              <a:rPr sz="2333" spc="90" dirty="0">
                <a:solidFill>
                  <a:srgbClr val="FFFFFF"/>
                </a:solidFill>
                <a:latin typeface="Tahoma"/>
                <a:cs typeface="Tahoma"/>
              </a:rPr>
              <a:t>Accept</a:t>
            </a:r>
            <a:r>
              <a:rPr sz="2333" spc="-100" dirty="0">
                <a:solidFill>
                  <a:srgbClr val="FFFFFF"/>
                </a:solidFill>
                <a:latin typeface="Tahoma"/>
                <a:cs typeface="Tahoma"/>
              </a:rPr>
              <a:t> </a:t>
            </a:r>
            <a:r>
              <a:rPr sz="2333" spc="33" dirty="0">
                <a:solidFill>
                  <a:srgbClr val="FFFFFF"/>
                </a:solidFill>
                <a:latin typeface="Tahoma"/>
                <a:cs typeface="Tahoma"/>
              </a:rPr>
              <a:t>that</a:t>
            </a:r>
            <a:r>
              <a:rPr sz="2333" spc="-97" dirty="0">
                <a:solidFill>
                  <a:srgbClr val="FFFFFF"/>
                </a:solidFill>
                <a:latin typeface="Tahoma"/>
                <a:cs typeface="Tahoma"/>
              </a:rPr>
              <a:t> </a:t>
            </a:r>
            <a:r>
              <a:rPr sz="2333" spc="40" dirty="0">
                <a:solidFill>
                  <a:srgbClr val="FFFFFF"/>
                </a:solidFill>
                <a:latin typeface="Tahoma"/>
                <a:cs typeface="Tahoma"/>
              </a:rPr>
              <a:t>these</a:t>
            </a:r>
            <a:r>
              <a:rPr sz="2333" spc="-97" dirty="0">
                <a:solidFill>
                  <a:srgbClr val="FFFFFF"/>
                </a:solidFill>
                <a:latin typeface="Tahoma"/>
                <a:cs typeface="Tahoma"/>
              </a:rPr>
              <a:t> </a:t>
            </a:r>
            <a:r>
              <a:rPr sz="2333" dirty="0">
                <a:solidFill>
                  <a:srgbClr val="FFFFFF"/>
                </a:solidFill>
                <a:latin typeface="Tahoma"/>
                <a:cs typeface="Tahoma"/>
              </a:rPr>
              <a:t>are</a:t>
            </a:r>
            <a:r>
              <a:rPr sz="2333" spc="-97" dirty="0">
                <a:solidFill>
                  <a:srgbClr val="FFFFFF"/>
                </a:solidFill>
                <a:latin typeface="Tahoma"/>
                <a:cs typeface="Tahoma"/>
              </a:rPr>
              <a:t> </a:t>
            </a:r>
            <a:r>
              <a:rPr sz="2333" dirty="0">
                <a:solidFill>
                  <a:srgbClr val="FFFFFF"/>
                </a:solidFill>
                <a:latin typeface="Tahoma"/>
                <a:cs typeface="Tahoma"/>
              </a:rPr>
              <a:t>not</a:t>
            </a:r>
            <a:r>
              <a:rPr sz="2333" spc="-100" dirty="0">
                <a:solidFill>
                  <a:srgbClr val="FFFFFF"/>
                </a:solidFill>
                <a:latin typeface="Tahoma"/>
                <a:cs typeface="Tahoma"/>
              </a:rPr>
              <a:t> </a:t>
            </a:r>
            <a:r>
              <a:rPr sz="2333" dirty="0">
                <a:solidFill>
                  <a:srgbClr val="FFFFFF"/>
                </a:solidFill>
                <a:latin typeface="Tahoma"/>
                <a:cs typeface="Tahoma"/>
              </a:rPr>
              <a:t>the</a:t>
            </a:r>
            <a:r>
              <a:rPr sz="2333" spc="-97" dirty="0">
                <a:solidFill>
                  <a:srgbClr val="FFFFFF"/>
                </a:solidFill>
                <a:latin typeface="Tahoma"/>
                <a:cs typeface="Tahoma"/>
              </a:rPr>
              <a:t> </a:t>
            </a:r>
            <a:r>
              <a:rPr sz="2333" spc="47" dirty="0">
                <a:solidFill>
                  <a:srgbClr val="FFFFFF"/>
                </a:solidFill>
                <a:latin typeface="Tahoma"/>
                <a:cs typeface="Tahoma"/>
              </a:rPr>
              <a:t>‘natural’</a:t>
            </a:r>
            <a:r>
              <a:rPr sz="2333" spc="-97" dirty="0">
                <a:solidFill>
                  <a:srgbClr val="FFFFFF"/>
                </a:solidFill>
                <a:latin typeface="Tahoma"/>
                <a:cs typeface="Tahoma"/>
              </a:rPr>
              <a:t> </a:t>
            </a:r>
            <a:r>
              <a:rPr sz="2333" spc="33" dirty="0">
                <a:solidFill>
                  <a:srgbClr val="FFFFFF"/>
                </a:solidFill>
                <a:latin typeface="Tahoma"/>
                <a:cs typeface="Tahoma"/>
              </a:rPr>
              <a:t>outcome</a:t>
            </a:r>
            <a:r>
              <a:rPr sz="2333" spc="-97" dirty="0">
                <a:solidFill>
                  <a:srgbClr val="FFFFFF"/>
                </a:solidFill>
                <a:latin typeface="Tahoma"/>
                <a:cs typeface="Tahoma"/>
              </a:rPr>
              <a:t> </a:t>
            </a:r>
            <a:r>
              <a:rPr sz="2333" spc="43" dirty="0">
                <a:solidFill>
                  <a:srgbClr val="FFFFFF"/>
                </a:solidFill>
                <a:latin typeface="Tahoma"/>
                <a:cs typeface="Tahoma"/>
              </a:rPr>
              <a:t>of</a:t>
            </a:r>
            <a:r>
              <a:rPr sz="2333" spc="-100" dirty="0">
                <a:solidFill>
                  <a:srgbClr val="FFFFFF"/>
                </a:solidFill>
                <a:latin typeface="Tahoma"/>
                <a:cs typeface="Tahoma"/>
              </a:rPr>
              <a:t> </a:t>
            </a:r>
            <a:r>
              <a:rPr sz="2333" spc="33" dirty="0">
                <a:solidFill>
                  <a:srgbClr val="FFFFFF"/>
                </a:solidFill>
                <a:latin typeface="Tahoma"/>
                <a:cs typeface="Tahoma"/>
              </a:rPr>
              <a:t>markets</a:t>
            </a:r>
            <a:r>
              <a:rPr sz="2333" spc="-97" dirty="0">
                <a:solidFill>
                  <a:srgbClr val="FFFFFF"/>
                </a:solidFill>
                <a:latin typeface="Tahoma"/>
                <a:cs typeface="Tahoma"/>
              </a:rPr>
              <a:t> </a:t>
            </a:r>
            <a:r>
              <a:rPr sz="2333" dirty="0">
                <a:solidFill>
                  <a:srgbClr val="FFFFFF"/>
                </a:solidFill>
                <a:latin typeface="Tahoma"/>
                <a:cs typeface="Tahoma"/>
              </a:rPr>
              <a:t>or</a:t>
            </a:r>
            <a:r>
              <a:rPr sz="2333" spc="-97" dirty="0">
                <a:solidFill>
                  <a:srgbClr val="FFFFFF"/>
                </a:solidFill>
                <a:latin typeface="Tahoma"/>
                <a:cs typeface="Tahoma"/>
              </a:rPr>
              <a:t> </a:t>
            </a:r>
            <a:r>
              <a:rPr sz="2333" spc="40" dirty="0">
                <a:solidFill>
                  <a:srgbClr val="FFFFFF"/>
                </a:solidFill>
                <a:latin typeface="Tahoma"/>
                <a:cs typeface="Tahoma"/>
              </a:rPr>
              <a:t>individual </a:t>
            </a:r>
            <a:r>
              <a:rPr sz="2333" spc="53" dirty="0">
                <a:solidFill>
                  <a:srgbClr val="FFFFFF"/>
                </a:solidFill>
                <a:latin typeface="Tahoma"/>
                <a:cs typeface="Tahoma"/>
              </a:rPr>
              <a:t>abilities</a:t>
            </a:r>
            <a:endParaRPr sz="2333" dirty="0">
              <a:latin typeface="Tahoma"/>
              <a:cs typeface="Tahoma"/>
            </a:endParaRPr>
          </a:p>
          <a:p>
            <a:pPr marL="8467">
              <a:spcBef>
                <a:spcPts val="450"/>
              </a:spcBef>
            </a:pPr>
            <a:r>
              <a:rPr sz="2333" spc="47" dirty="0">
                <a:solidFill>
                  <a:srgbClr val="FFFFFF"/>
                </a:solidFill>
                <a:latin typeface="Tahoma"/>
                <a:cs typeface="Tahoma"/>
              </a:rPr>
              <a:t>Redistribute</a:t>
            </a:r>
            <a:r>
              <a:rPr sz="2333" spc="-110" dirty="0">
                <a:solidFill>
                  <a:srgbClr val="FFFFFF"/>
                </a:solidFill>
                <a:latin typeface="Tahoma"/>
                <a:cs typeface="Tahoma"/>
              </a:rPr>
              <a:t> </a:t>
            </a:r>
            <a:r>
              <a:rPr sz="2333" spc="63" dirty="0">
                <a:solidFill>
                  <a:srgbClr val="FFFFFF"/>
                </a:solidFill>
                <a:latin typeface="Tahoma"/>
                <a:cs typeface="Tahoma"/>
              </a:rPr>
              <a:t>socially-</a:t>
            </a:r>
            <a:r>
              <a:rPr sz="2333" spc="43" dirty="0">
                <a:solidFill>
                  <a:srgbClr val="FFFFFF"/>
                </a:solidFill>
                <a:latin typeface="Tahoma"/>
                <a:cs typeface="Tahoma"/>
              </a:rPr>
              <a:t>produced</a:t>
            </a:r>
            <a:r>
              <a:rPr sz="2333" spc="-107" dirty="0">
                <a:solidFill>
                  <a:srgbClr val="FFFFFF"/>
                </a:solidFill>
                <a:latin typeface="Tahoma"/>
                <a:cs typeface="Tahoma"/>
              </a:rPr>
              <a:t> </a:t>
            </a:r>
            <a:r>
              <a:rPr sz="2333" spc="43" dirty="0">
                <a:solidFill>
                  <a:srgbClr val="FFFFFF"/>
                </a:solidFill>
                <a:latin typeface="Tahoma"/>
                <a:cs typeface="Tahoma"/>
              </a:rPr>
              <a:t>resources</a:t>
            </a:r>
            <a:r>
              <a:rPr sz="2333" spc="-110" dirty="0">
                <a:solidFill>
                  <a:srgbClr val="FFFFFF"/>
                </a:solidFill>
                <a:latin typeface="Tahoma"/>
                <a:cs typeface="Tahoma"/>
              </a:rPr>
              <a:t> </a:t>
            </a:r>
            <a:r>
              <a:rPr sz="2333" dirty="0">
                <a:solidFill>
                  <a:srgbClr val="FFFFFF"/>
                </a:solidFill>
                <a:latin typeface="Tahoma"/>
                <a:cs typeface="Tahoma"/>
              </a:rPr>
              <a:t>more</a:t>
            </a:r>
            <a:r>
              <a:rPr sz="2333" spc="-107" dirty="0">
                <a:solidFill>
                  <a:srgbClr val="FFFFFF"/>
                </a:solidFill>
                <a:latin typeface="Tahoma"/>
                <a:cs typeface="Tahoma"/>
              </a:rPr>
              <a:t> </a:t>
            </a:r>
            <a:r>
              <a:rPr sz="2333" spc="30" dirty="0">
                <a:solidFill>
                  <a:srgbClr val="FFFFFF"/>
                </a:solidFill>
                <a:latin typeface="Tahoma"/>
                <a:cs typeface="Tahoma"/>
              </a:rPr>
              <a:t>equitably</a:t>
            </a:r>
            <a:endParaRPr sz="2333" dirty="0">
              <a:latin typeface="Tahoma"/>
              <a:cs typeface="Tahoma"/>
            </a:endParaRPr>
          </a:p>
          <a:p>
            <a:pPr marL="8467" marR="3387">
              <a:lnSpc>
                <a:spcPts val="3253"/>
              </a:lnSpc>
              <a:spcBef>
                <a:spcPts val="183"/>
              </a:spcBef>
            </a:pPr>
            <a:r>
              <a:rPr sz="2333" spc="70" dirty="0">
                <a:solidFill>
                  <a:srgbClr val="FFFFFF"/>
                </a:solidFill>
                <a:latin typeface="Tahoma"/>
                <a:cs typeface="Tahoma"/>
              </a:rPr>
              <a:t>Massive</a:t>
            </a:r>
            <a:r>
              <a:rPr sz="2333" spc="-67" dirty="0">
                <a:solidFill>
                  <a:srgbClr val="FFFFFF"/>
                </a:solidFill>
                <a:latin typeface="Tahoma"/>
                <a:cs typeface="Tahoma"/>
              </a:rPr>
              <a:t> </a:t>
            </a:r>
            <a:r>
              <a:rPr sz="2333" dirty="0">
                <a:solidFill>
                  <a:srgbClr val="FFFFFF"/>
                </a:solidFill>
                <a:latin typeface="Tahoma"/>
                <a:cs typeface="Tahoma"/>
              </a:rPr>
              <a:t>reinvestment</a:t>
            </a:r>
            <a:r>
              <a:rPr sz="2333" spc="-67" dirty="0">
                <a:solidFill>
                  <a:srgbClr val="FFFFFF"/>
                </a:solidFill>
                <a:latin typeface="Tahoma"/>
                <a:cs typeface="Tahoma"/>
              </a:rPr>
              <a:t> </a:t>
            </a:r>
            <a:r>
              <a:rPr sz="2333" spc="57" dirty="0">
                <a:solidFill>
                  <a:srgbClr val="FFFFFF"/>
                </a:solidFill>
                <a:latin typeface="Tahoma"/>
                <a:cs typeface="Tahoma"/>
              </a:rPr>
              <a:t>in</a:t>
            </a:r>
            <a:r>
              <a:rPr sz="2333" spc="-63" dirty="0">
                <a:solidFill>
                  <a:srgbClr val="FFFFFF"/>
                </a:solidFill>
                <a:latin typeface="Tahoma"/>
                <a:cs typeface="Tahoma"/>
              </a:rPr>
              <a:t> </a:t>
            </a:r>
            <a:r>
              <a:rPr sz="2333" spc="76" dirty="0">
                <a:solidFill>
                  <a:srgbClr val="FFFFFF"/>
                </a:solidFill>
                <a:latin typeface="Tahoma"/>
                <a:cs typeface="Tahoma"/>
              </a:rPr>
              <a:t>public</a:t>
            </a:r>
            <a:r>
              <a:rPr sz="2333" spc="-67" dirty="0">
                <a:solidFill>
                  <a:srgbClr val="FFFFFF"/>
                </a:solidFill>
                <a:latin typeface="Tahoma"/>
                <a:cs typeface="Tahoma"/>
              </a:rPr>
              <a:t> </a:t>
            </a:r>
            <a:r>
              <a:rPr sz="2333" dirty="0">
                <a:solidFill>
                  <a:srgbClr val="FFFFFF"/>
                </a:solidFill>
                <a:latin typeface="Tahoma"/>
                <a:cs typeface="Tahoma"/>
              </a:rPr>
              <a:t>welfare,</a:t>
            </a:r>
            <a:r>
              <a:rPr sz="2333" spc="-67" dirty="0">
                <a:solidFill>
                  <a:srgbClr val="FFFFFF"/>
                </a:solidFill>
                <a:latin typeface="Tahoma"/>
                <a:cs typeface="Tahoma"/>
              </a:rPr>
              <a:t> </a:t>
            </a:r>
            <a:r>
              <a:rPr sz="2333" spc="30" dirty="0">
                <a:solidFill>
                  <a:srgbClr val="FFFFFF"/>
                </a:solidFill>
                <a:latin typeface="Tahoma"/>
                <a:cs typeface="Tahoma"/>
              </a:rPr>
              <a:t>education,</a:t>
            </a:r>
            <a:r>
              <a:rPr sz="2333" spc="-63" dirty="0">
                <a:solidFill>
                  <a:srgbClr val="FFFFFF"/>
                </a:solidFill>
                <a:latin typeface="Tahoma"/>
                <a:cs typeface="Tahoma"/>
              </a:rPr>
              <a:t> </a:t>
            </a:r>
            <a:r>
              <a:rPr sz="2333" dirty="0">
                <a:solidFill>
                  <a:srgbClr val="FFFFFF"/>
                </a:solidFill>
                <a:latin typeface="Tahoma"/>
                <a:cs typeface="Tahoma"/>
              </a:rPr>
              <a:t>housing,</a:t>
            </a:r>
            <a:r>
              <a:rPr sz="2333" spc="-67" dirty="0">
                <a:solidFill>
                  <a:srgbClr val="FFFFFF"/>
                </a:solidFill>
                <a:latin typeface="Tahoma"/>
                <a:cs typeface="Tahoma"/>
              </a:rPr>
              <a:t> </a:t>
            </a:r>
            <a:r>
              <a:rPr sz="2333" spc="76" dirty="0">
                <a:solidFill>
                  <a:srgbClr val="FFFFFF"/>
                </a:solidFill>
                <a:latin typeface="Tahoma"/>
                <a:cs typeface="Tahoma"/>
              </a:rPr>
              <a:t>social</a:t>
            </a:r>
            <a:r>
              <a:rPr sz="2333" spc="-63" dirty="0">
                <a:solidFill>
                  <a:srgbClr val="FFFFFF"/>
                </a:solidFill>
                <a:latin typeface="Tahoma"/>
                <a:cs typeface="Tahoma"/>
              </a:rPr>
              <a:t> </a:t>
            </a:r>
            <a:r>
              <a:rPr sz="2333" dirty="0">
                <a:solidFill>
                  <a:srgbClr val="FFFFFF"/>
                </a:solidFill>
                <a:latin typeface="Tahoma"/>
                <a:cs typeface="Tahoma"/>
              </a:rPr>
              <a:t>care,</a:t>
            </a:r>
            <a:r>
              <a:rPr sz="2333" spc="-67" dirty="0">
                <a:solidFill>
                  <a:srgbClr val="FFFFFF"/>
                </a:solidFill>
                <a:latin typeface="Tahoma"/>
                <a:cs typeface="Tahoma"/>
              </a:rPr>
              <a:t> </a:t>
            </a:r>
            <a:r>
              <a:rPr sz="2333" spc="37" dirty="0">
                <a:solidFill>
                  <a:srgbClr val="FFFFFF"/>
                </a:solidFill>
                <a:latin typeface="Tahoma"/>
                <a:cs typeface="Tahoma"/>
              </a:rPr>
              <a:t>health </a:t>
            </a:r>
            <a:r>
              <a:rPr sz="2333" spc="40" dirty="0">
                <a:solidFill>
                  <a:srgbClr val="FFFFFF"/>
                </a:solidFill>
                <a:latin typeface="Tahoma"/>
                <a:cs typeface="Tahoma"/>
              </a:rPr>
              <a:t>and</a:t>
            </a:r>
            <a:r>
              <a:rPr sz="2333" spc="-117" dirty="0">
                <a:solidFill>
                  <a:srgbClr val="FFFFFF"/>
                </a:solidFill>
                <a:latin typeface="Tahoma"/>
                <a:cs typeface="Tahoma"/>
              </a:rPr>
              <a:t> </a:t>
            </a:r>
            <a:r>
              <a:rPr sz="2333" spc="76" dirty="0">
                <a:solidFill>
                  <a:srgbClr val="FFFFFF"/>
                </a:solidFill>
                <a:latin typeface="Tahoma"/>
                <a:cs typeface="Tahoma"/>
              </a:rPr>
              <a:t>social</a:t>
            </a:r>
            <a:r>
              <a:rPr sz="2333" spc="-117" dirty="0">
                <a:solidFill>
                  <a:srgbClr val="FFFFFF"/>
                </a:solidFill>
                <a:latin typeface="Tahoma"/>
                <a:cs typeface="Tahoma"/>
              </a:rPr>
              <a:t> </a:t>
            </a:r>
            <a:r>
              <a:rPr sz="2333" spc="37" dirty="0">
                <a:solidFill>
                  <a:srgbClr val="FFFFFF"/>
                </a:solidFill>
                <a:latin typeface="Tahoma"/>
                <a:cs typeface="Tahoma"/>
              </a:rPr>
              <a:t>security</a:t>
            </a:r>
            <a:endParaRPr sz="2333" dirty="0">
              <a:latin typeface="Tahoma"/>
              <a:cs typeface="Tahoma"/>
            </a:endParaRPr>
          </a:p>
          <a:p>
            <a:pPr marL="8467">
              <a:spcBef>
                <a:spcPts val="260"/>
              </a:spcBef>
            </a:pPr>
            <a:r>
              <a:rPr sz="2333" spc="33" dirty="0">
                <a:solidFill>
                  <a:srgbClr val="FFFFFF"/>
                </a:solidFill>
                <a:latin typeface="Tahoma"/>
                <a:cs typeface="Tahoma"/>
              </a:rPr>
              <a:t>Widen</a:t>
            </a:r>
            <a:r>
              <a:rPr sz="2333" spc="-57" dirty="0">
                <a:solidFill>
                  <a:srgbClr val="FFFFFF"/>
                </a:solidFill>
                <a:latin typeface="Tahoma"/>
                <a:cs typeface="Tahoma"/>
              </a:rPr>
              <a:t> </a:t>
            </a:r>
            <a:r>
              <a:rPr sz="2333" dirty="0">
                <a:solidFill>
                  <a:srgbClr val="FFFFFF"/>
                </a:solidFill>
                <a:latin typeface="Tahoma"/>
                <a:cs typeface="Tahoma"/>
              </a:rPr>
              <a:t>learning</a:t>
            </a:r>
            <a:r>
              <a:rPr sz="2333" spc="-53" dirty="0">
                <a:solidFill>
                  <a:srgbClr val="FFFFFF"/>
                </a:solidFill>
                <a:latin typeface="Tahoma"/>
                <a:cs typeface="Tahoma"/>
              </a:rPr>
              <a:t> </a:t>
            </a:r>
            <a:r>
              <a:rPr sz="2333" spc="70" dirty="0">
                <a:solidFill>
                  <a:srgbClr val="FFFFFF"/>
                </a:solidFill>
                <a:latin typeface="Tahoma"/>
                <a:cs typeface="Tahoma"/>
              </a:rPr>
              <a:t>chances</a:t>
            </a:r>
            <a:r>
              <a:rPr sz="2333" spc="-57" dirty="0">
                <a:solidFill>
                  <a:srgbClr val="FFFFFF"/>
                </a:solidFill>
                <a:latin typeface="Tahoma"/>
                <a:cs typeface="Tahoma"/>
              </a:rPr>
              <a:t> </a:t>
            </a:r>
            <a:r>
              <a:rPr sz="2333" dirty="0">
                <a:solidFill>
                  <a:srgbClr val="FFFFFF"/>
                </a:solidFill>
                <a:latin typeface="Tahoma"/>
                <a:cs typeface="Tahoma"/>
              </a:rPr>
              <a:t>for</a:t>
            </a:r>
            <a:r>
              <a:rPr sz="2333" spc="-53" dirty="0">
                <a:solidFill>
                  <a:srgbClr val="FFFFFF"/>
                </a:solidFill>
                <a:latin typeface="Tahoma"/>
                <a:cs typeface="Tahoma"/>
              </a:rPr>
              <a:t> </a:t>
            </a:r>
            <a:r>
              <a:rPr sz="2333" spc="43" dirty="0">
                <a:solidFill>
                  <a:srgbClr val="FFFFFF"/>
                </a:solidFill>
                <a:latin typeface="Tahoma"/>
                <a:cs typeface="Tahoma"/>
              </a:rPr>
              <a:t>well-</a:t>
            </a:r>
            <a:r>
              <a:rPr sz="2333" spc="40" dirty="0">
                <a:solidFill>
                  <a:srgbClr val="FFFFFF"/>
                </a:solidFill>
                <a:latin typeface="Tahoma"/>
                <a:cs typeface="Tahoma"/>
              </a:rPr>
              <a:t>funded</a:t>
            </a:r>
            <a:r>
              <a:rPr sz="2333" spc="-57" dirty="0">
                <a:solidFill>
                  <a:srgbClr val="FFFFFF"/>
                </a:solidFill>
                <a:latin typeface="Tahoma"/>
                <a:cs typeface="Tahoma"/>
              </a:rPr>
              <a:t> </a:t>
            </a:r>
            <a:r>
              <a:rPr sz="2333" spc="47" dirty="0">
                <a:solidFill>
                  <a:srgbClr val="FFFFFF"/>
                </a:solidFill>
                <a:latin typeface="Tahoma"/>
                <a:cs typeface="Tahoma"/>
              </a:rPr>
              <a:t>school,</a:t>
            </a:r>
            <a:r>
              <a:rPr sz="2333" spc="-53" dirty="0">
                <a:solidFill>
                  <a:srgbClr val="FFFFFF"/>
                </a:solidFill>
                <a:latin typeface="Tahoma"/>
                <a:cs typeface="Tahoma"/>
              </a:rPr>
              <a:t> </a:t>
            </a:r>
            <a:r>
              <a:rPr sz="2333" dirty="0">
                <a:solidFill>
                  <a:srgbClr val="FFFFFF"/>
                </a:solidFill>
                <a:latin typeface="Tahoma"/>
                <a:cs typeface="Tahoma"/>
              </a:rPr>
              <a:t>higher</a:t>
            </a:r>
            <a:r>
              <a:rPr sz="2333" spc="-53" dirty="0">
                <a:solidFill>
                  <a:srgbClr val="FFFFFF"/>
                </a:solidFill>
                <a:latin typeface="Tahoma"/>
                <a:cs typeface="Tahoma"/>
              </a:rPr>
              <a:t> </a:t>
            </a:r>
            <a:r>
              <a:rPr sz="2333" spc="40" dirty="0">
                <a:solidFill>
                  <a:srgbClr val="FFFFFF"/>
                </a:solidFill>
                <a:latin typeface="Tahoma"/>
                <a:cs typeface="Tahoma"/>
              </a:rPr>
              <a:t>and</a:t>
            </a:r>
            <a:r>
              <a:rPr sz="2333" spc="-57" dirty="0">
                <a:solidFill>
                  <a:srgbClr val="FFFFFF"/>
                </a:solidFill>
                <a:latin typeface="Tahoma"/>
                <a:cs typeface="Tahoma"/>
              </a:rPr>
              <a:t> </a:t>
            </a:r>
            <a:r>
              <a:rPr sz="2333" dirty="0">
                <a:solidFill>
                  <a:srgbClr val="FFFFFF"/>
                </a:solidFill>
                <a:latin typeface="Tahoma"/>
                <a:cs typeface="Tahoma"/>
              </a:rPr>
              <a:t>further</a:t>
            </a:r>
            <a:r>
              <a:rPr sz="2333" spc="-53" dirty="0">
                <a:solidFill>
                  <a:srgbClr val="FFFFFF"/>
                </a:solidFill>
                <a:latin typeface="Tahoma"/>
                <a:cs typeface="Tahoma"/>
              </a:rPr>
              <a:t> </a:t>
            </a:r>
            <a:r>
              <a:rPr sz="2333" spc="40" dirty="0">
                <a:solidFill>
                  <a:srgbClr val="FFFFFF"/>
                </a:solidFill>
                <a:latin typeface="Tahoma"/>
                <a:cs typeface="Tahoma"/>
              </a:rPr>
              <a:t>education</a:t>
            </a:r>
            <a:endParaRPr sz="2333" dirty="0">
              <a:latin typeface="Tahoma"/>
              <a:cs typeface="Tahoma"/>
            </a:endParaRPr>
          </a:p>
          <a:p>
            <a:pPr marL="8467" marR="96101">
              <a:lnSpc>
                <a:spcPts val="3253"/>
              </a:lnSpc>
              <a:spcBef>
                <a:spcPts val="60"/>
              </a:spcBef>
            </a:pPr>
            <a:r>
              <a:rPr sz="2333" spc="57" dirty="0">
                <a:solidFill>
                  <a:srgbClr val="FFFFFF"/>
                </a:solidFill>
                <a:latin typeface="Tahoma"/>
                <a:cs typeface="Tahoma"/>
              </a:rPr>
              <a:t>Enable</a:t>
            </a:r>
            <a:r>
              <a:rPr sz="2333" spc="-83" dirty="0">
                <a:solidFill>
                  <a:srgbClr val="FFFFFF"/>
                </a:solidFill>
                <a:latin typeface="Tahoma"/>
                <a:cs typeface="Tahoma"/>
              </a:rPr>
              <a:t> </a:t>
            </a:r>
            <a:r>
              <a:rPr sz="2333" spc="50" dirty="0">
                <a:solidFill>
                  <a:srgbClr val="FFFFFF"/>
                </a:solidFill>
                <a:latin typeface="Tahoma"/>
                <a:cs typeface="Tahoma"/>
              </a:rPr>
              <a:t>students</a:t>
            </a:r>
            <a:r>
              <a:rPr sz="2333" spc="-80" dirty="0">
                <a:solidFill>
                  <a:srgbClr val="FFFFFF"/>
                </a:solidFill>
                <a:latin typeface="Tahoma"/>
                <a:cs typeface="Tahoma"/>
              </a:rPr>
              <a:t> </a:t>
            </a:r>
            <a:r>
              <a:rPr sz="2333" dirty="0">
                <a:solidFill>
                  <a:srgbClr val="FFFFFF"/>
                </a:solidFill>
                <a:latin typeface="Tahoma"/>
                <a:cs typeface="Tahoma"/>
              </a:rPr>
              <a:t>to</a:t>
            </a:r>
            <a:r>
              <a:rPr sz="2333" spc="-83" dirty="0">
                <a:solidFill>
                  <a:srgbClr val="FFFFFF"/>
                </a:solidFill>
                <a:latin typeface="Tahoma"/>
                <a:cs typeface="Tahoma"/>
              </a:rPr>
              <a:t> </a:t>
            </a:r>
            <a:r>
              <a:rPr sz="2333" spc="43" dirty="0">
                <a:solidFill>
                  <a:srgbClr val="FFFFFF"/>
                </a:solidFill>
                <a:latin typeface="Tahoma"/>
                <a:cs typeface="Tahoma"/>
              </a:rPr>
              <a:t>acquire</a:t>
            </a:r>
            <a:r>
              <a:rPr sz="2333" spc="-80" dirty="0">
                <a:solidFill>
                  <a:srgbClr val="FFFFFF"/>
                </a:solidFill>
                <a:latin typeface="Tahoma"/>
                <a:cs typeface="Tahoma"/>
              </a:rPr>
              <a:t> </a:t>
            </a:r>
            <a:r>
              <a:rPr sz="2333" dirty="0">
                <a:solidFill>
                  <a:srgbClr val="FFFFFF"/>
                </a:solidFill>
                <a:latin typeface="Tahoma"/>
                <a:cs typeface="Tahoma"/>
              </a:rPr>
              <a:t>what</a:t>
            </a:r>
            <a:r>
              <a:rPr sz="2333" spc="-80" dirty="0">
                <a:solidFill>
                  <a:srgbClr val="FFFFFF"/>
                </a:solidFill>
                <a:latin typeface="Tahoma"/>
                <a:cs typeface="Tahoma"/>
              </a:rPr>
              <a:t> </a:t>
            </a:r>
            <a:r>
              <a:rPr sz="2333" spc="90" dirty="0">
                <a:solidFill>
                  <a:srgbClr val="FFFFFF"/>
                </a:solidFill>
                <a:latin typeface="Tahoma"/>
                <a:cs typeface="Tahoma"/>
              </a:rPr>
              <a:t>is</a:t>
            </a:r>
            <a:r>
              <a:rPr sz="2333" spc="-83" dirty="0">
                <a:solidFill>
                  <a:srgbClr val="FFFFFF"/>
                </a:solidFill>
                <a:latin typeface="Tahoma"/>
                <a:cs typeface="Tahoma"/>
              </a:rPr>
              <a:t> </a:t>
            </a:r>
            <a:r>
              <a:rPr sz="2333" spc="50" dirty="0">
                <a:solidFill>
                  <a:srgbClr val="FFFFFF"/>
                </a:solidFill>
                <a:latin typeface="Tahoma"/>
                <a:cs typeface="Tahoma"/>
              </a:rPr>
              <a:t>culturally</a:t>
            </a:r>
            <a:r>
              <a:rPr sz="2333" spc="-80" dirty="0">
                <a:solidFill>
                  <a:srgbClr val="FFFFFF"/>
                </a:solidFill>
                <a:latin typeface="Tahoma"/>
                <a:cs typeface="Tahoma"/>
              </a:rPr>
              <a:t> </a:t>
            </a:r>
            <a:r>
              <a:rPr sz="2333" dirty="0">
                <a:solidFill>
                  <a:srgbClr val="FFFFFF"/>
                </a:solidFill>
                <a:latin typeface="Tahoma"/>
                <a:cs typeface="Tahoma"/>
              </a:rPr>
              <a:t>valued,</a:t>
            </a:r>
            <a:r>
              <a:rPr sz="2333" spc="-83" dirty="0">
                <a:solidFill>
                  <a:srgbClr val="FFFFFF"/>
                </a:solidFill>
                <a:latin typeface="Tahoma"/>
                <a:cs typeface="Tahoma"/>
              </a:rPr>
              <a:t> </a:t>
            </a:r>
            <a:r>
              <a:rPr sz="2333" dirty="0">
                <a:solidFill>
                  <a:srgbClr val="FFFFFF"/>
                </a:solidFill>
                <a:latin typeface="Tahoma"/>
                <a:cs typeface="Tahoma"/>
              </a:rPr>
              <a:t>formal</a:t>
            </a:r>
            <a:r>
              <a:rPr sz="2333" spc="-80" dirty="0">
                <a:solidFill>
                  <a:srgbClr val="FFFFFF"/>
                </a:solidFill>
                <a:latin typeface="Tahoma"/>
                <a:cs typeface="Tahoma"/>
              </a:rPr>
              <a:t> </a:t>
            </a:r>
            <a:r>
              <a:rPr sz="2333" spc="60" dirty="0">
                <a:solidFill>
                  <a:srgbClr val="FFFFFF"/>
                </a:solidFill>
                <a:latin typeface="Tahoma"/>
                <a:cs typeface="Tahoma"/>
              </a:rPr>
              <a:t>qualifications</a:t>
            </a:r>
            <a:r>
              <a:rPr sz="2333" spc="-80" dirty="0">
                <a:solidFill>
                  <a:srgbClr val="FFFFFF"/>
                </a:solidFill>
                <a:latin typeface="Tahoma"/>
                <a:cs typeface="Tahoma"/>
              </a:rPr>
              <a:t> </a:t>
            </a:r>
            <a:r>
              <a:rPr sz="2333" spc="23" dirty="0">
                <a:solidFill>
                  <a:srgbClr val="FFFFFF"/>
                </a:solidFill>
                <a:latin typeface="Tahoma"/>
                <a:cs typeface="Tahoma"/>
              </a:rPr>
              <a:t>and </a:t>
            </a:r>
            <a:r>
              <a:rPr sz="2333" spc="40" dirty="0">
                <a:solidFill>
                  <a:srgbClr val="FFFFFF"/>
                </a:solidFill>
                <a:latin typeface="Tahoma"/>
                <a:cs typeface="Tahoma"/>
              </a:rPr>
              <a:t>personal</a:t>
            </a:r>
            <a:r>
              <a:rPr sz="2333" spc="-113" dirty="0">
                <a:solidFill>
                  <a:srgbClr val="FFFFFF"/>
                </a:solidFill>
                <a:latin typeface="Tahoma"/>
                <a:cs typeface="Tahoma"/>
              </a:rPr>
              <a:t> </a:t>
            </a:r>
            <a:r>
              <a:rPr sz="2333" spc="-7" dirty="0">
                <a:solidFill>
                  <a:srgbClr val="FFFFFF"/>
                </a:solidFill>
                <a:latin typeface="Tahoma"/>
                <a:cs typeface="Tahoma"/>
              </a:rPr>
              <a:t>development</a:t>
            </a:r>
            <a:endParaRPr sz="2333" dirty="0">
              <a:latin typeface="Tahoma"/>
              <a:cs typeface="Tahoma"/>
            </a:endParaRPr>
          </a:p>
        </p:txBody>
      </p:sp>
      <p:pic>
        <p:nvPicPr>
          <p:cNvPr id="10" name="object 3">
            <a:extLst>
              <a:ext uri="{FF2B5EF4-FFF2-40B4-BE49-F238E27FC236}">
                <a16:creationId xmlns:a16="http://schemas.microsoft.com/office/drawing/2014/main" id="{85DFCBB7-873C-9F67-325F-929042715975}"/>
              </a:ext>
            </a:extLst>
          </p:cNvPr>
          <p:cNvPicPr/>
          <p:nvPr/>
        </p:nvPicPr>
        <p:blipFill>
          <a:blip r:embed="rId3" cstate="print"/>
          <a:stretch>
            <a:fillRect/>
          </a:stretch>
        </p:blipFill>
        <p:spPr>
          <a:xfrm>
            <a:off x="217011" y="5677668"/>
            <a:ext cx="3924298" cy="990599"/>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57200" y="1092265"/>
            <a:ext cx="6472767" cy="3155692"/>
          </a:xfrm>
          <a:prstGeom prst="rect">
            <a:avLst/>
          </a:prstGeom>
        </p:spPr>
        <p:txBody>
          <a:bodyPr vert="horz" wrap="square" lIns="0" tIns="310726" rIns="0" bIns="0" rtlCol="0" anchor="ctr">
            <a:spAutoFit/>
          </a:bodyPr>
          <a:lstStyle/>
          <a:p>
            <a:pPr marL="8467" marR="3387">
              <a:lnSpc>
                <a:spcPct val="75500"/>
              </a:lnSpc>
              <a:spcBef>
                <a:spcPts val="2446"/>
              </a:spcBef>
            </a:pPr>
            <a:r>
              <a:rPr sz="8100" dirty="0"/>
              <a:t>UNLOCK YOUR POTENTIAL</a:t>
            </a:r>
          </a:p>
        </p:txBody>
      </p:sp>
      <p:sp>
        <p:nvSpPr>
          <p:cNvPr id="3" name="object 3"/>
          <p:cNvSpPr txBox="1"/>
          <p:nvPr/>
        </p:nvSpPr>
        <p:spPr>
          <a:xfrm>
            <a:off x="2895018" y="4957455"/>
            <a:ext cx="1848273" cy="721822"/>
          </a:xfrm>
          <a:prstGeom prst="rect">
            <a:avLst/>
          </a:prstGeom>
        </p:spPr>
        <p:txBody>
          <a:bodyPr vert="horz" wrap="square" lIns="0" tIns="104987" rIns="0" bIns="0" rtlCol="0">
            <a:spAutoFit/>
          </a:bodyPr>
          <a:lstStyle/>
          <a:p>
            <a:pPr marL="8467" marR="3387">
              <a:lnSpc>
                <a:spcPct val="76100"/>
              </a:lnSpc>
              <a:spcBef>
                <a:spcPts val="827"/>
              </a:spcBef>
            </a:pPr>
            <a:r>
              <a:rPr sz="2633" spc="100" dirty="0">
                <a:solidFill>
                  <a:srgbClr val="FFFFFF"/>
                </a:solidFill>
                <a:latin typeface="Tahoma"/>
                <a:cs typeface="Tahoma"/>
              </a:rPr>
              <a:t>Scan</a:t>
            </a:r>
            <a:r>
              <a:rPr sz="2633" spc="-93" dirty="0">
                <a:solidFill>
                  <a:srgbClr val="FFFFFF"/>
                </a:solidFill>
                <a:latin typeface="Tahoma"/>
                <a:cs typeface="Tahoma"/>
              </a:rPr>
              <a:t> </a:t>
            </a:r>
            <a:r>
              <a:rPr sz="2633" dirty="0">
                <a:solidFill>
                  <a:srgbClr val="FFFFFF"/>
                </a:solidFill>
                <a:latin typeface="Tahoma"/>
                <a:cs typeface="Tahoma"/>
              </a:rPr>
              <a:t>to</a:t>
            </a:r>
            <a:r>
              <a:rPr sz="2633" spc="-93" dirty="0">
                <a:solidFill>
                  <a:srgbClr val="FFFFFF"/>
                </a:solidFill>
                <a:latin typeface="Tahoma"/>
                <a:cs typeface="Tahoma"/>
              </a:rPr>
              <a:t> </a:t>
            </a:r>
            <a:r>
              <a:rPr sz="2633" spc="50" dirty="0">
                <a:solidFill>
                  <a:srgbClr val="FFFFFF"/>
                </a:solidFill>
                <a:latin typeface="Tahoma"/>
                <a:cs typeface="Tahoma"/>
              </a:rPr>
              <a:t>find </a:t>
            </a:r>
            <a:r>
              <a:rPr sz="2633" spc="33" dirty="0">
                <a:solidFill>
                  <a:srgbClr val="FFFFFF"/>
                </a:solidFill>
                <a:latin typeface="Tahoma"/>
                <a:cs typeface="Tahoma"/>
              </a:rPr>
              <a:t>out</a:t>
            </a:r>
            <a:r>
              <a:rPr sz="2633" spc="-127" dirty="0">
                <a:solidFill>
                  <a:srgbClr val="FFFFFF"/>
                </a:solidFill>
                <a:latin typeface="Tahoma"/>
                <a:cs typeface="Tahoma"/>
              </a:rPr>
              <a:t> </a:t>
            </a:r>
            <a:r>
              <a:rPr sz="2633" spc="-13" dirty="0">
                <a:solidFill>
                  <a:srgbClr val="FFFFFF"/>
                </a:solidFill>
                <a:latin typeface="Tahoma"/>
                <a:cs typeface="Tahoma"/>
              </a:rPr>
              <a:t>more</a:t>
            </a:r>
            <a:endParaRPr sz="2633">
              <a:latin typeface="Tahoma"/>
              <a:cs typeface="Tahoma"/>
            </a:endParaRPr>
          </a:p>
        </p:txBody>
      </p:sp>
      <p:sp>
        <p:nvSpPr>
          <p:cNvPr id="4" name="object 4"/>
          <p:cNvSpPr/>
          <p:nvPr/>
        </p:nvSpPr>
        <p:spPr>
          <a:xfrm>
            <a:off x="9756254" y="714787"/>
            <a:ext cx="1024467" cy="1024467"/>
          </a:xfrm>
          <a:custGeom>
            <a:avLst/>
            <a:gdLst/>
            <a:ahLst/>
            <a:cxnLst/>
            <a:rect l="l" t="t" r="r" b="b"/>
            <a:pathLst>
              <a:path w="1536700" h="1536700">
                <a:moveTo>
                  <a:pt x="1481916" y="1031921"/>
                </a:moveTo>
                <a:lnTo>
                  <a:pt x="661388" y="1521505"/>
                </a:lnTo>
                <a:lnTo>
                  <a:pt x="618579" y="1536588"/>
                </a:lnTo>
                <a:lnTo>
                  <a:pt x="574828" y="1534169"/>
                </a:lnTo>
                <a:lnTo>
                  <a:pt x="535177" y="1515520"/>
                </a:lnTo>
                <a:lnTo>
                  <a:pt x="504667" y="1481916"/>
                </a:lnTo>
                <a:lnTo>
                  <a:pt x="15083" y="661388"/>
                </a:lnTo>
                <a:lnTo>
                  <a:pt x="0" y="618579"/>
                </a:lnTo>
                <a:lnTo>
                  <a:pt x="2419" y="574828"/>
                </a:lnTo>
                <a:lnTo>
                  <a:pt x="21068" y="535177"/>
                </a:lnTo>
                <a:lnTo>
                  <a:pt x="54672" y="504667"/>
                </a:lnTo>
                <a:lnTo>
                  <a:pt x="875199" y="15083"/>
                </a:lnTo>
                <a:lnTo>
                  <a:pt x="918008" y="0"/>
                </a:lnTo>
                <a:lnTo>
                  <a:pt x="961759" y="2419"/>
                </a:lnTo>
                <a:lnTo>
                  <a:pt x="1001411" y="21068"/>
                </a:lnTo>
                <a:lnTo>
                  <a:pt x="1031921" y="54672"/>
                </a:lnTo>
                <a:lnTo>
                  <a:pt x="1521505" y="875199"/>
                </a:lnTo>
                <a:lnTo>
                  <a:pt x="1536588" y="918008"/>
                </a:lnTo>
                <a:lnTo>
                  <a:pt x="1534168" y="961759"/>
                </a:lnTo>
                <a:lnTo>
                  <a:pt x="1515520" y="1001411"/>
                </a:lnTo>
                <a:lnTo>
                  <a:pt x="1481916" y="1031921"/>
                </a:lnTo>
                <a:close/>
              </a:path>
            </a:pathLst>
          </a:custGeom>
          <a:solidFill>
            <a:srgbClr val="CD5B9E">
              <a:alpha val="69999"/>
            </a:srgbClr>
          </a:solidFill>
        </p:spPr>
        <p:txBody>
          <a:bodyPr wrap="square" lIns="0" tIns="0" rIns="0" bIns="0" rtlCol="0"/>
          <a:lstStyle/>
          <a:p>
            <a:endParaRPr sz="12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209835"/>
            <a:ext cx="3739309" cy="1321175"/>
          </a:xfrm>
          <a:custGeom>
            <a:avLst/>
            <a:gdLst/>
            <a:ahLst/>
            <a:cxnLst/>
            <a:rect l="l" t="t" r="r" b="b"/>
            <a:pathLst>
              <a:path w="5608963" h="1981763">
                <a:moveTo>
                  <a:pt x="0" y="0"/>
                </a:moveTo>
                <a:lnTo>
                  <a:pt x="5608963" y="0"/>
                </a:lnTo>
                <a:lnTo>
                  <a:pt x="5608963" y="1981763"/>
                </a:lnTo>
                <a:lnTo>
                  <a:pt x="0" y="198176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Freeform 3"/>
          <p:cNvSpPr/>
          <p:nvPr/>
        </p:nvSpPr>
        <p:spPr>
          <a:xfrm>
            <a:off x="5434397" y="0"/>
            <a:ext cx="7766392" cy="6858000"/>
          </a:xfrm>
          <a:custGeom>
            <a:avLst/>
            <a:gdLst/>
            <a:ahLst/>
            <a:cxnLst/>
            <a:rect l="l" t="t" r="r" b="b"/>
            <a:pathLst>
              <a:path w="11649588" h="10287000">
                <a:moveTo>
                  <a:pt x="0" y="0"/>
                </a:moveTo>
                <a:lnTo>
                  <a:pt x="11649588" y="0"/>
                </a:lnTo>
                <a:lnTo>
                  <a:pt x="11649588"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5" name="TextBox 5"/>
          <p:cNvSpPr txBox="1"/>
          <p:nvPr/>
        </p:nvSpPr>
        <p:spPr>
          <a:xfrm>
            <a:off x="1073647" y="3273293"/>
            <a:ext cx="4108747" cy="491609"/>
          </a:xfrm>
          <a:prstGeom prst="rect">
            <a:avLst/>
          </a:prstGeom>
        </p:spPr>
        <p:txBody>
          <a:bodyPr lIns="0" tIns="0" rIns="0" bIns="0" rtlCol="0" anchor="t">
            <a:spAutoFit/>
          </a:bodyPr>
          <a:lstStyle/>
          <a:p>
            <a:pPr>
              <a:lnSpc>
                <a:spcPts val="4200"/>
              </a:lnSpc>
            </a:pPr>
            <a:r>
              <a:rPr lang="en-US" sz="3000" dirty="0">
                <a:solidFill>
                  <a:srgbClr val="FF0099"/>
                </a:solidFill>
                <a:latin typeface="Poppins 1 Bold"/>
              </a:rPr>
              <a:t>Robbie Timmons</a:t>
            </a:r>
          </a:p>
        </p:txBody>
      </p:sp>
      <p:sp>
        <p:nvSpPr>
          <p:cNvPr id="6" name="TextBox 6"/>
          <p:cNvSpPr txBox="1"/>
          <p:nvPr/>
        </p:nvSpPr>
        <p:spPr>
          <a:xfrm>
            <a:off x="1073646" y="3801352"/>
            <a:ext cx="5410200" cy="491609"/>
          </a:xfrm>
          <a:prstGeom prst="rect">
            <a:avLst/>
          </a:prstGeom>
        </p:spPr>
        <p:txBody>
          <a:bodyPr lIns="0" tIns="0" rIns="0" bIns="0" rtlCol="0" anchor="t">
            <a:spAutoFit/>
          </a:bodyPr>
          <a:lstStyle/>
          <a:p>
            <a:pPr>
              <a:lnSpc>
                <a:spcPts val="4200"/>
              </a:lnSpc>
            </a:pPr>
            <a:r>
              <a:rPr lang="en-US" sz="3000" dirty="0">
                <a:solidFill>
                  <a:srgbClr val="FF0099"/>
                </a:solidFill>
                <a:latin typeface="Poppins 1 Bold"/>
              </a:rPr>
              <a:t>Performance Manager</a:t>
            </a:r>
          </a:p>
        </p:txBody>
      </p:sp>
      <p:sp>
        <p:nvSpPr>
          <p:cNvPr id="7" name="TextBox 7"/>
          <p:cNvSpPr txBox="1"/>
          <p:nvPr/>
        </p:nvSpPr>
        <p:spPr>
          <a:xfrm>
            <a:off x="1073647" y="5874911"/>
            <a:ext cx="4108747" cy="350802"/>
          </a:xfrm>
          <a:prstGeom prst="rect">
            <a:avLst/>
          </a:prstGeom>
        </p:spPr>
        <p:txBody>
          <a:bodyPr lIns="0" tIns="0" rIns="0" bIns="0" rtlCol="0" anchor="t">
            <a:spAutoFit/>
          </a:bodyPr>
          <a:lstStyle/>
          <a:p>
            <a:pPr>
              <a:lnSpc>
                <a:spcPts val="2987"/>
              </a:lnSpc>
            </a:pPr>
            <a:r>
              <a:rPr lang="en-US" sz="2133" dirty="0">
                <a:solidFill>
                  <a:srgbClr val="FF0099"/>
                </a:solidFill>
                <a:latin typeface="Poppins 1 Bold"/>
              </a:rPr>
              <a:t>25</a:t>
            </a:r>
            <a:r>
              <a:rPr lang="en-US" sz="2133" baseline="30000" dirty="0">
                <a:solidFill>
                  <a:srgbClr val="FF0099"/>
                </a:solidFill>
                <a:latin typeface="Poppins 1 Bold"/>
              </a:rPr>
              <a:t>th</a:t>
            </a:r>
            <a:r>
              <a:rPr lang="en-US" sz="2133" dirty="0">
                <a:solidFill>
                  <a:srgbClr val="FF0099"/>
                </a:solidFill>
                <a:latin typeface="Poppins 1 Bold"/>
              </a:rPr>
              <a:t> September 2024</a:t>
            </a:r>
          </a:p>
        </p:txBody>
      </p:sp>
      <p:sp>
        <p:nvSpPr>
          <p:cNvPr id="8" name="TextBox 8"/>
          <p:cNvSpPr txBox="1"/>
          <p:nvPr/>
        </p:nvSpPr>
        <p:spPr>
          <a:xfrm>
            <a:off x="1073645" y="5167098"/>
            <a:ext cx="4446291" cy="350802"/>
          </a:xfrm>
          <a:prstGeom prst="rect">
            <a:avLst/>
          </a:prstGeom>
        </p:spPr>
        <p:txBody>
          <a:bodyPr wrap="square" lIns="0" tIns="0" rIns="0" bIns="0" rtlCol="0" anchor="t">
            <a:spAutoFit/>
          </a:bodyPr>
          <a:lstStyle/>
          <a:p>
            <a:pPr>
              <a:lnSpc>
                <a:spcPts val="2987"/>
              </a:lnSpc>
            </a:pPr>
            <a:r>
              <a:rPr lang="en-US" sz="2133" dirty="0">
                <a:solidFill>
                  <a:srgbClr val="FF0099"/>
                </a:solidFill>
                <a:latin typeface="Poppins 1 Bold"/>
              </a:rPr>
              <a:t>Social Inequalities Conference</a:t>
            </a:r>
          </a:p>
        </p:txBody>
      </p:sp>
      <p:sp>
        <p:nvSpPr>
          <p:cNvPr id="4" name="TextBox 5">
            <a:extLst>
              <a:ext uri="{FF2B5EF4-FFF2-40B4-BE49-F238E27FC236}">
                <a16:creationId xmlns:a16="http://schemas.microsoft.com/office/drawing/2014/main" id="{D52549CF-A6BF-8336-C79B-FBAD8FFB0662}"/>
              </a:ext>
            </a:extLst>
          </p:cNvPr>
          <p:cNvSpPr txBox="1"/>
          <p:nvPr/>
        </p:nvSpPr>
        <p:spPr>
          <a:xfrm>
            <a:off x="1050214" y="2036301"/>
            <a:ext cx="6581957" cy="491609"/>
          </a:xfrm>
          <a:prstGeom prst="rect">
            <a:avLst/>
          </a:prstGeom>
        </p:spPr>
        <p:txBody>
          <a:bodyPr wrap="square" lIns="0" tIns="0" rIns="0" bIns="0" rtlCol="0" anchor="t">
            <a:spAutoFit/>
          </a:bodyPr>
          <a:lstStyle/>
          <a:p>
            <a:pPr>
              <a:lnSpc>
                <a:spcPts val="4200"/>
              </a:lnSpc>
            </a:pPr>
            <a:r>
              <a:rPr lang="en-US" sz="3000" dirty="0">
                <a:solidFill>
                  <a:srgbClr val="FF0099"/>
                </a:solidFill>
                <a:latin typeface="Poppins 1 Bold"/>
              </a:rPr>
              <a:t>Unemployment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7418" y="3584432"/>
            <a:ext cx="3710097" cy="2943892"/>
            <a:chOff x="0" y="0"/>
            <a:chExt cx="7420194" cy="5887784"/>
          </a:xfrm>
        </p:grpSpPr>
        <p:sp>
          <p:nvSpPr>
            <p:cNvPr id="3" name="Freeform 3"/>
            <p:cNvSpPr/>
            <p:nvPr/>
          </p:nvSpPr>
          <p:spPr>
            <a:xfrm>
              <a:off x="38100" y="38100"/>
              <a:ext cx="7344029" cy="5811647"/>
            </a:xfrm>
            <a:custGeom>
              <a:avLst/>
              <a:gdLst/>
              <a:ahLst/>
              <a:cxnLst/>
              <a:rect l="l" t="t" r="r" b="b"/>
              <a:pathLst>
                <a:path w="7344029" h="5811647">
                  <a:moveTo>
                    <a:pt x="0" y="968629"/>
                  </a:moveTo>
                  <a:cubicBezTo>
                    <a:pt x="0" y="433705"/>
                    <a:pt x="434848" y="0"/>
                    <a:pt x="971296" y="0"/>
                  </a:cubicBezTo>
                  <a:lnTo>
                    <a:pt x="6372733" y="0"/>
                  </a:lnTo>
                  <a:cubicBezTo>
                    <a:pt x="6909181" y="0"/>
                    <a:pt x="7344029" y="433705"/>
                    <a:pt x="7344029" y="968629"/>
                  </a:cubicBezTo>
                  <a:lnTo>
                    <a:pt x="7344029" y="4843018"/>
                  </a:lnTo>
                  <a:cubicBezTo>
                    <a:pt x="7344029" y="5377942"/>
                    <a:pt x="6909181" y="5811647"/>
                    <a:pt x="6372733" y="5811647"/>
                  </a:cubicBezTo>
                  <a:lnTo>
                    <a:pt x="971296" y="5811647"/>
                  </a:lnTo>
                  <a:cubicBezTo>
                    <a:pt x="434848" y="5811647"/>
                    <a:pt x="0" y="5377942"/>
                    <a:pt x="0" y="4843018"/>
                  </a:cubicBezTo>
                  <a:close/>
                </a:path>
              </a:pathLst>
            </a:custGeom>
            <a:solidFill>
              <a:srgbClr val="227E91"/>
            </a:solidFill>
          </p:spPr>
          <p:txBody>
            <a:bodyPr/>
            <a:lstStyle/>
            <a:p>
              <a:pPr defTabSz="609630">
                <a:defRPr/>
              </a:pPr>
              <a:endParaRPr lang="en-GB" sz="1200">
                <a:solidFill>
                  <a:prstClr val="black"/>
                </a:solidFill>
                <a:latin typeface="Calibri"/>
              </a:endParaRPr>
            </a:p>
          </p:txBody>
        </p:sp>
        <p:sp>
          <p:nvSpPr>
            <p:cNvPr id="4" name="Freeform 4"/>
            <p:cNvSpPr/>
            <p:nvPr/>
          </p:nvSpPr>
          <p:spPr>
            <a:xfrm>
              <a:off x="0" y="0"/>
              <a:ext cx="7420229" cy="5887847"/>
            </a:xfrm>
            <a:custGeom>
              <a:avLst/>
              <a:gdLst/>
              <a:ahLst/>
              <a:cxnLst/>
              <a:rect l="l" t="t" r="r" b="b"/>
              <a:pathLst>
                <a:path w="7420229" h="5887847">
                  <a:moveTo>
                    <a:pt x="0" y="1006729"/>
                  </a:moveTo>
                  <a:cubicBezTo>
                    <a:pt x="0" y="450596"/>
                    <a:pt x="451993" y="0"/>
                    <a:pt x="1009396" y="0"/>
                  </a:cubicBezTo>
                  <a:lnTo>
                    <a:pt x="6410833" y="0"/>
                  </a:lnTo>
                  <a:lnTo>
                    <a:pt x="6410833" y="38100"/>
                  </a:lnTo>
                  <a:lnTo>
                    <a:pt x="6410833" y="0"/>
                  </a:lnTo>
                  <a:cubicBezTo>
                    <a:pt x="6968236" y="0"/>
                    <a:pt x="7420229" y="450596"/>
                    <a:pt x="7420229" y="1006729"/>
                  </a:cubicBezTo>
                  <a:lnTo>
                    <a:pt x="7382129" y="1006729"/>
                  </a:lnTo>
                  <a:lnTo>
                    <a:pt x="7420229" y="1006729"/>
                  </a:lnTo>
                  <a:lnTo>
                    <a:pt x="7420229" y="4881118"/>
                  </a:lnTo>
                  <a:lnTo>
                    <a:pt x="7382129" y="4881118"/>
                  </a:lnTo>
                  <a:lnTo>
                    <a:pt x="7420229" y="4881118"/>
                  </a:lnTo>
                  <a:cubicBezTo>
                    <a:pt x="7420229" y="5437251"/>
                    <a:pt x="6968236" y="5887847"/>
                    <a:pt x="6410833" y="5887847"/>
                  </a:cubicBezTo>
                  <a:lnTo>
                    <a:pt x="6410833" y="5849747"/>
                  </a:lnTo>
                  <a:lnTo>
                    <a:pt x="6410833" y="5887847"/>
                  </a:lnTo>
                  <a:lnTo>
                    <a:pt x="1009396" y="5887847"/>
                  </a:lnTo>
                  <a:lnTo>
                    <a:pt x="1009396" y="5849747"/>
                  </a:lnTo>
                  <a:lnTo>
                    <a:pt x="1009396" y="5887847"/>
                  </a:lnTo>
                  <a:cubicBezTo>
                    <a:pt x="451993" y="5887847"/>
                    <a:pt x="0" y="5437124"/>
                    <a:pt x="0" y="4881118"/>
                  </a:cubicBezTo>
                  <a:lnTo>
                    <a:pt x="0" y="1006729"/>
                  </a:lnTo>
                  <a:lnTo>
                    <a:pt x="38100" y="1006729"/>
                  </a:lnTo>
                  <a:lnTo>
                    <a:pt x="0" y="1006729"/>
                  </a:lnTo>
                  <a:moveTo>
                    <a:pt x="76200" y="1006729"/>
                  </a:moveTo>
                  <a:lnTo>
                    <a:pt x="76200" y="4881118"/>
                  </a:lnTo>
                  <a:lnTo>
                    <a:pt x="38100" y="4881118"/>
                  </a:lnTo>
                  <a:lnTo>
                    <a:pt x="76200" y="4881118"/>
                  </a:lnTo>
                  <a:cubicBezTo>
                    <a:pt x="76200" y="5394960"/>
                    <a:pt x="493903" y="5811647"/>
                    <a:pt x="1009396" y="5811647"/>
                  </a:cubicBezTo>
                  <a:lnTo>
                    <a:pt x="6410833" y="5811647"/>
                  </a:lnTo>
                  <a:cubicBezTo>
                    <a:pt x="6926326" y="5811647"/>
                    <a:pt x="7344029" y="5394960"/>
                    <a:pt x="7344029" y="4881118"/>
                  </a:cubicBezTo>
                  <a:lnTo>
                    <a:pt x="7344029" y="1006729"/>
                  </a:lnTo>
                  <a:cubicBezTo>
                    <a:pt x="7344029" y="492887"/>
                    <a:pt x="6926326" y="76200"/>
                    <a:pt x="6410833" y="76200"/>
                  </a:cubicBezTo>
                  <a:lnTo>
                    <a:pt x="1009396" y="76200"/>
                  </a:lnTo>
                  <a:lnTo>
                    <a:pt x="1009396" y="38100"/>
                  </a:lnTo>
                  <a:lnTo>
                    <a:pt x="1009396" y="76200"/>
                  </a:lnTo>
                  <a:cubicBezTo>
                    <a:pt x="493903" y="76200"/>
                    <a:pt x="76200" y="492887"/>
                    <a:pt x="76200" y="1006729"/>
                  </a:cubicBezTo>
                  <a:close/>
                </a:path>
              </a:pathLst>
            </a:custGeom>
            <a:solidFill>
              <a:srgbClr val="4C16B3"/>
            </a:solidFill>
          </p:spPr>
          <p:txBody>
            <a:bodyPr/>
            <a:lstStyle/>
            <a:p>
              <a:pPr defTabSz="609630">
                <a:defRPr/>
              </a:pPr>
              <a:endParaRPr lang="en-GB" sz="1200">
                <a:solidFill>
                  <a:prstClr val="black"/>
                </a:solidFill>
                <a:latin typeface="Calibri"/>
              </a:endParaRPr>
            </a:p>
          </p:txBody>
        </p:sp>
      </p:grpSp>
      <p:grpSp>
        <p:nvGrpSpPr>
          <p:cNvPr id="8" name="Group 8"/>
          <p:cNvGrpSpPr/>
          <p:nvPr/>
        </p:nvGrpSpPr>
        <p:grpSpPr>
          <a:xfrm>
            <a:off x="4258111" y="3550576"/>
            <a:ext cx="3710097" cy="2977748"/>
            <a:chOff x="0" y="0"/>
            <a:chExt cx="7420194" cy="5955496"/>
          </a:xfrm>
        </p:grpSpPr>
        <p:sp>
          <p:nvSpPr>
            <p:cNvPr id="9" name="Freeform 9"/>
            <p:cNvSpPr/>
            <p:nvPr/>
          </p:nvSpPr>
          <p:spPr>
            <a:xfrm>
              <a:off x="38100" y="38100"/>
              <a:ext cx="7344029" cy="5879338"/>
            </a:xfrm>
            <a:custGeom>
              <a:avLst/>
              <a:gdLst/>
              <a:ahLst/>
              <a:cxnLst/>
              <a:rect l="l" t="t" r="r" b="b"/>
              <a:pathLst>
                <a:path w="7344029" h="5879338">
                  <a:moveTo>
                    <a:pt x="0" y="979932"/>
                  </a:moveTo>
                  <a:cubicBezTo>
                    <a:pt x="0" y="438658"/>
                    <a:pt x="439801" y="0"/>
                    <a:pt x="982472" y="0"/>
                  </a:cubicBezTo>
                  <a:lnTo>
                    <a:pt x="6361557" y="0"/>
                  </a:lnTo>
                  <a:cubicBezTo>
                    <a:pt x="6904101" y="0"/>
                    <a:pt x="7344029" y="438658"/>
                    <a:pt x="7344029" y="979932"/>
                  </a:cubicBezTo>
                  <a:lnTo>
                    <a:pt x="7344029" y="4899406"/>
                  </a:lnTo>
                  <a:cubicBezTo>
                    <a:pt x="7344029" y="5440553"/>
                    <a:pt x="6904228" y="5879338"/>
                    <a:pt x="6361557" y="5879338"/>
                  </a:cubicBezTo>
                  <a:lnTo>
                    <a:pt x="982472" y="5879338"/>
                  </a:lnTo>
                  <a:cubicBezTo>
                    <a:pt x="439801" y="5879338"/>
                    <a:pt x="0" y="5440553"/>
                    <a:pt x="0" y="4899406"/>
                  </a:cubicBezTo>
                  <a:close/>
                </a:path>
              </a:pathLst>
            </a:custGeom>
            <a:solidFill>
              <a:srgbClr val="6248F8"/>
            </a:solidFill>
          </p:spPr>
          <p:txBody>
            <a:bodyPr/>
            <a:lstStyle/>
            <a:p>
              <a:pPr defTabSz="609630">
                <a:defRPr/>
              </a:pPr>
              <a:endParaRPr lang="en-GB" sz="1200">
                <a:solidFill>
                  <a:prstClr val="black"/>
                </a:solidFill>
                <a:latin typeface="Calibri"/>
              </a:endParaRPr>
            </a:p>
          </p:txBody>
        </p:sp>
        <p:sp>
          <p:nvSpPr>
            <p:cNvPr id="10" name="Freeform 10"/>
            <p:cNvSpPr/>
            <p:nvPr/>
          </p:nvSpPr>
          <p:spPr>
            <a:xfrm>
              <a:off x="0" y="0"/>
              <a:ext cx="7420229" cy="5955538"/>
            </a:xfrm>
            <a:custGeom>
              <a:avLst/>
              <a:gdLst/>
              <a:ahLst/>
              <a:cxnLst/>
              <a:rect l="l" t="t" r="r" b="b"/>
              <a:pathLst>
                <a:path w="7420229" h="5955538">
                  <a:moveTo>
                    <a:pt x="0" y="1018032"/>
                  </a:moveTo>
                  <a:cubicBezTo>
                    <a:pt x="0" y="455676"/>
                    <a:pt x="456946" y="0"/>
                    <a:pt x="1020572" y="0"/>
                  </a:cubicBezTo>
                  <a:lnTo>
                    <a:pt x="6399657" y="0"/>
                  </a:lnTo>
                  <a:lnTo>
                    <a:pt x="6399657" y="38100"/>
                  </a:lnTo>
                  <a:lnTo>
                    <a:pt x="6399657" y="0"/>
                  </a:lnTo>
                  <a:cubicBezTo>
                    <a:pt x="6963156" y="0"/>
                    <a:pt x="7420229" y="455676"/>
                    <a:pt x="7420229" y="1018032"/>
                  </a:cubicBezTo>
                  <a:lnTo>
                    <a:pt x="7382129" y="1018032"/>
                  </a:lnTo>
                  <a:lnTo>
                    <a:pt x="7420229" y="1018032"/>
                  </a:lnTo>
                  <a:lnTo>
                    <a:pt x="7420229" y="4937506"/>
                  </a:lnTo>
                  <a:lnTo>
                    <a:pt x="7382129" y="4937506"/>
                  </a:lnTo>
                  <a:lnTo>
                    <a:pt x="7420229" y="4937506"/>
                  </a:lnTo>
                  <a:cubicBezTo>
                    <a:pt x="7420229" y="5499862"/>
                    <a:pt x="6963283" y="5955538"/>
                    <a:pt x="6399657" y="5955538"/>
                  </a:cubicBezTo>
                  <a:lnTo>
                    <a:pt x="6399657" y="5917438"/>
                  </a:lnTo>
                  <a:lnTo>
                    <a:pt x="6399657" y="5955538"/>
                  </a:lnTo>
                  <a:lnTo>
                    <a:pt x="1020572" y="5955538"/>
                  </a:lnTo>
                  <a:lnTo>
                    <a:pt x="1020572" y="5917438"/>
                  </a:lnTo>
                  <a:lnTo>
                    <a:pt x="1020572" y="5955538"/>
                  </a:lnTo>
                  <a:cubicBezTo>
                    <a:pt x="456946" y="5955538"/>
                    <a:pt x="0" y="5499862"/>
                    <a:pt x="0" y="4937506"/>
                  </a:cubicBezTo>
                  <a:lnTo>
                    <a:pt x="0" y="1018032"/>
                  </a:lnTo>
                  <a:lnTo>
                    <a:pt x="38100" y="1018032"/>
                  </a:lnTo>
                  <a:lnTo>
                    <a:pt x="0" y="1018032"/>
                  </a:lnTo>
                  <a:moveTo>
                    <a:pt x="76200" y="1018032"/>
                  </a:moveTo>
                  <a:lnTo>
                    <a:pt x="76200" y="4937506"/>
                  </a:lnTo>
                  <a:lnTo>
                    <a:pt x="38100" y="4937506"/>
                  </a:lnTo>
                  <a:lnTo>
                    <a:pt x="76200" y="4937506"/>
                  </a:lnTo>
                  <a:cubicBezTo>
                    <a:pt x="76200" y="5457571"/>
                    <a:pt x="498856" y="5879338"/>
                    <a:pt x="1020572" y="5879338"/>
                  </a:cubicBezTo>
                  <a:lnTo>
                    <a:pt x="6399657" y="5879338"/>
                  </a:lnTo>
                  <a:cubicBezTo>
                    <a:pt x="6921246" y="5879338"/>
                    <a:pt x="7344029" y="5457571"/>
                    <a:pt x="7344029" y="4937506"/>
                  </a:cubicBezTo>
                  <a:lnTo>
                    <a:pt x="7344029" y="1018032"/>
                  </a:lnTo>
                  <a:cubicBezTo>
                    <a:pt x="7344029" y="497967"/>
                    <a:pt x="6921246" y="76200"/>
                    <a:pt x="6399657" y="76200"/>
                  </a:cubicBezTo>
                  <a:lnTo>
                    <a:pt x="1020572" y="76200"/>
                  </a:lnTo>
                  <a:lnTo>
                    <a:pt x="1020572" y="38100"/>
                  </a:lnTo>
                  <a:lnTo>
                    <a:pt x="1020572" y="76200"/>
                  </a:lnTo>
                  <a:cubicBezTo>
                    <a:pt x="498856" y="76200"/>
                    <a:pt x="76200" y="497967"/>
                    <a:pt x="76200" y="1018032"/>
                  </a:cubicBezTo>
                  <a:close/>
                </a:path>
              </a:pathLst>
            </a:custGeom>
            <a:solidFill>
              <a:srgbClr val="4C16B3"/>
            </a:solidFill>
          </p:spPr>
          <p:txBody>
            <a:bodyPr/>
            <a:lstStyle/>
            <a:p>
              <a:pPr defTabSz="609630">
                <a:defRPr/>
              </a:pPr>
              <a:endParaRPr lang="en-GB" sz="1200">
                <a:solidFill>
                  <a:prstClr val="black"/>
                </a:solidFill>
                <a:latin typeface="Calibri"/>
              </a:endParaRPr>
            </a:p>
          </p:txBody>
        </p:sp>
      </p:grpSp>
      <p:sp>
        <p:nvSpPr>
          <p:cNvPr id="12" name="TextBox 12"/>
          <p:cNvSpPr txBox="1"/>
          <p:nvPr/>
        </p:nvSpPr>
        <p:spPr>
          <a:xfrm>
            <a:off x="447424" y="3607739"/>
            <a:ext cx="3550080" cy="2769989"/>
          </a:xfrm>
          <a:prstGeom prst="rect">
            <a:avLst/>
          </a:prstGeom>
        </p:spPr>
        <p:txBody>
          <a:bodyPr lIns="0" tIns="0" rIns="0" bIns="0" rtlCol="0" anchor="t">
            <a:spAutoFit/>
          </a:bodyPr>
          <a:lstStyle/>
          <a:p>
            <a:pPr marL="455636" lvl="1" indent="-227818" defTabSz="609630">
              <a:lnSpc>
                <a:spcPts val="2400"/>
              </a:lnSpc>
              <a:buFont typeface="Arial"/>
              <a:buChar char="•"/>
              <a:defRPr/>
            </a:pPr>
            <a:endParaRPr lang="en-US" sz="2000" dirty="0">
              <a:solidFill>
                <a:srgbClr val="FFFFFF"/>
              </a:solidFill>
              <a:latin typeface="Arimo Bold"/>
            </a:endParaRPr>
          </a:p>
          <a:p>
            <a:pPr marL="455636" lvl="1" indent="-227818" defTabSz="609630">
              <a:lnSpc>
                <a:spcPts val="2400"/>
              </a:lnSpc>
              <a:buFont typeface="Arial"/>
              <a:buChar char="•"/>
              <a:defRPr/>
            </a:pPr>
            <a:r>
              <a:rPr lang="en-US" sz="2000" dirty="0">
                <a:solidFill>
                  <a:srgbClr val="FFFFFF"/>
                </a:solidFill>
                <a:latin typeface="Arimo Bold"/>
              </a:rPr>
              <a:t>2,200</a:t>
            </a:r>
            <a:r>
              <a:rPr lang="en-US" sz="2000" dirty="0">
                <a:solidFill>
                  <a:srgbClr val="FFFFFF"/>
                </a:solidFill>
                <a:latin typeface="Arimo"/>
              </a:rPr>
              <a:t> employees</a:t>
            </a:r>
          </a:p>
          <a:p>
            <a:pPr marL="455636" lvl="1" indent="-227818" defTabSz="609630">
              <a:lnSpc>
                <a:spcPts val="2400"/>
              </a:lnSpc>
              <a:buFont typeface="Arial"/>
              <a:buChar char="•"/>
              <a:defRPr/>
            </a:pPr>
            <a:r>
              <a:rPr lang="en-US" sz="2000" dirty="0">
                <a:solidFill>
                  <a:srgbClr val="FFFFFF"/>
                </a:solidFill>
                <a:latin typeface="Arimo"/>
              </a:rPr>
              <a:t>Over </a:t>
            </a:r>
            <a:r>
              <a:rPr lang="en-US" sz="2000" dirty="0">
                <a:solidFill>
                  <a:srgbClr val="FFFFFF"/>
                </a:solidFill>
                <a:latin typeface="Arimo Bold"/>
              </a:rPr>
              <a:t>1,100</a:t>
            </a:r>
            <a:r>
              <a:rPr lang="en-US" sz="2000" dirty="0">
                <a:solidFill>
                  <a:srgbClr val="FFFFFF"/>
                </a:solidFill>
                <a:latin typeface="Arimo"/>
              </a:rPr>
              <a:t> people    supported to live independently</a:t>
            </a:r>
          </a:p>
          <a:p>
            <a:pPr marL="455636" lvl="1" indent="-227818" defTabSz="609630">
              <a:lnSpc>
                <a:spcPts val="2400"/>
              </a:lnSpc>
              <a:buFont typeface="Arial"/>
              <a:buChar char="•"/>
              <a:defRPr/>
            </a:pPr>
            <a:r>
              <a:rPr lang="en-US" sz="2000" dirty="0">
                <a:solidFill>
                  <a:srgbClr val="FFFFFF"/>
                </a:solidFill>
                <a:latin typeface="Arimo Bold"/>
              </a:rPr>
              <a:t>2.5m</a:t>
            </a:r>
            <a:r>
              <a:rPr lang="en-US" sz="2000" dirty="0">
                <a:solidFill>
                  <a:srgbClr val="FFFFFF"/>
                </a:solidFill>
                <a:latin typeface="Arimo"/>
              </a:rPr>
              <a:t> hours of social care support </a:t>
            </a:r>
            <a:r>
              <a:rPr lang="en-US" sz="2000" dirty="0">
                <a:solidFill>
                  <a:srgbClr val="FFFFFF"/>
                </a:solidFill>
                <a:latin typeface="Arimo Bold"/>
              </a:rPr>
              <a:t>27</a:t>
            </a:r>
            <a:r>
              <a:rPr lang="en-US" sz="2000" dirty="0">
                <a:solidFill>
                  <a:srgbClr val="FFFFFF"/>
                </a:solidFill>
                <a:latin typeface="Arimo"/>
              </a:rPr>
              <a:t> local authority areas</a:t>
            </a:r>
          </a:p>
          <a:p>
            <a:pPr marL="455636" lvl="1" indent="-227818" defTabSz="609630">
              <a:lnSpc>
                <a:spcPts val="2400"/>
              </a:lnSpc>
              <a:buFont typeface="Arial"/>
              <a:buChar char="•"/>
              <a:defRPr/>
            </a:pPr>
            <a:r>
              <a:rPr lang="en-US" sz="2000" dirty="0">
                <a:solidFill>
                  <a:srgbClr val="FFFFFF"/>
                </a:solidFill>
                <a:latin typeface="Arimo"/>
              </a:rPr>
              <a:t>Sector-leading CI grades</a:t>
            </a:r>
          </a:p>
        </p:txBody>
      </p:sp>
      <p:sp>
        <p:nvSpPr>
          <p:cNvPr id="13" name="TextBox 13"/>
          <p:cNvSpPr txBox="1"/>
          <p:nvPr/>
        </p:nvSpPr>
        <p:spPr>
          <a:xfrm>
            <a:off x="4338121" y="3593409"/>
            <a:ext cx="3517610" cy="2769989"/>
          </a:xfrm>
          <a:prstGeom prst="rect">
            <a:avLst/>
          </a:prstGeom>
        </p:spPr>
        <p:txBody>
          <a:bodyPr lIns="0" tIns="0" rIns="0" bIns="0" rtlCol="0" anchor="t">
            <a:spAutoFit/>
          </a:bodyPr>
          <a:lstStyle/>
          <a:p>
            <a:pPr marL="227817" lvl="1" defTabSz="609630">
              <a:lnSpc>
                <a:spcPts val="2400"/>
              </a:lnSpc>
              <a:defRPr/>
            </a:pPr>
            <a:endParaRPr lang="en-US" sz="2000" dirty="0">
              <a:solidFill>
                <a:srgbClr val="FFFFFF"/>
              </a:solidFill>
              <a:latin typeface="Arimo"/>
            </a:endParaRPr>
          </a:p>
          <a:p>
            <a:pPr marL="455635" lvl="1" indent="-227817" defTabSz="609630">
              <a:lnSpc>
                <a:spcPts val="2400"/>
              </a:lnSpc>
              <a:buFont typeface="Arial"/>
              <a:buChar char="•"/>
              <a:defRPr/>
            </a:pPr>
            <a:r>
              <a:rPr lang="en-US" sz="2000" dirty="0">
                <a:solidFill>
                  <a:srgbClr val="FFFFFF"/>
                </a:solidFill>
                <a:latin typeface="Arimo Bold"/>
              </a:rPr>
              <a:t>30</a:t>
            </a:r>
            <a:r>
              <a:rPr lang="en-US" sz="2000" dirty="0">
                <a:solidFill>
                  <a:srgbClr val="FFFFFF"/>
                </a:solidFill>
                <a:latin typeface="Arimo"/>
              </a:rPr>
              <a:t> employees</a:t>
            </a:r>
          </a:p>
          <a:p>
            <a:pPr marL="455635" lvl="1" indent="-227817" defTabSz="609630">
              <a:lnSpc>
                <a:spcPts val="2400"/>
              </a:lnSpc>
              <a:buFont typeface="Arial"/>
              <a:buChar char="•"/>
              <a:defRPr/>
            </a:pPr>
            <a:r>
              <a:rPr lang="en-US" sz="2000" dirty="0">
                <a:solidFill>
                  <a:srgbClr val="FFFFFF"/>
                </a:solidFill>
                <a:latin typeface="Arimo Bold"/>
              </a:rPr>
              <a:t>12,000</a:t>
            </a:r>
            <a:r>
              <a:rPr lang="en-US" sz="2000" dirty="0">
                <a:solidFill>
                  <a:srgbClr val="FFFFFF"/>
                </a:solidFill>
                <a:latin typeface="Arimo"/>
              </a:rPr>
              <a:t> members across </a:t>
            </a:r>
            <a:r>
              <a:rPr lang="en-US" sz="2000" dirty="0">
                <a:solidFill>
                  <a:srgbClr val="FFFFFF"/>
                </a:solidFill>
                <a:latin typeface="Arimo Bold"/>
              </a:rPr>
              <a:t>32</a:t>
            </a:r>
            <a:r>
              <a:rPr lang="en-US" sz="2000" dirty="0">
                <a:solidFill>
                  <a:srgbClr val="FFFFFF"/>
                </a:solidFill>
                <a:latin typeface="Arimo"/>
              </a:rPr>
              <a:t> local authority areas</a:t>
            </a:r>
          </a:p>
          <a:p>
            <a:pPr marL="455635" lvl="1" indent="-227817" defTabSz="609630">
              <a:lnSpc>
                <a:spcPts val="2400"/>
              </a:lnSpc>
              <a:buFont typeface="Arial"/>
              <a:buChar char="•"/>
              <a:defRPr/>
            </a:pPr>
            <a:r>
              <a:rPr lang="en-US" sz="2000" dirty="0">
                <a:solidFill>
                  <a:srgbClr val="FFFFFF"/>
                </a:solidFill>
                <a:latin typeface="Arimo"/>
              </a:rPr>
              <a:t>Charitable projects supporting </a:t>
            </a:r>
            <a:r>
              <a:rPr lang="en-US" sz="2000" dirty="0">
                <a:solidFill>
                  <a:srgbClr val="FFFFFF"/>
                </a:solidFill>
                <a:latin typeface="Arimo Bold"/>
              </a:rPr>
              <a:t>3,000</a:t>
            </a:r>
            <a:r>
              <a:rPr lang="en-US" sz="2000" dirty="0">
                <a:solidFill>
                  <a:srgbClr val="FFFFFF"/>
                </a:solidFill>
                <a:latin typeface="Arimo"/>
              </a:rPr>
              <a:t> people per year</a:t>
            </a:r>
          </a:p>
          <a:p>
            <a:pPr marL="455635" lvl="1" indent="-227817" defTabSz="609630">
              <a:lnSpc>
                <a:spcPts val="2400"/>
              </a:lnSpc>
              <a:buFont typeface="Arial"/>
              <a:buChar char="•"/>
              <a:defRPr/>
            </a:pPr>
            <a:r>
              <a:rPr lang="en-US" sz="2000" dirty="0">
                <a:solidFill>
                  <a:srgbClr val="FFFFFF"/>
                </a:solidFill>
                <a:latin typeface="Arimo Bold"/>
              </a:rPr>
              <a:t>30</a:t>
            </a:r>
            <a:r>
              <a:rPr lang="en-US" sz="2000" dirty="0">
                <a:solidFill>
                  <a:srgbClr val="FFFFFF"/>
                </a:solidFill>
                <a:latin typeface="Arimo"/>
              </a:rPr>
              <a:t> local branches supporting </a:t>
            </a:r>
            <a:r>
              <a:rPr lang="en-US" sz="2000" dirty="0">
                <a:solidFill>
                  <a:srgbClr val="FFFFFF"/>
                </a:solidFill>
                <a:latin typeface="Arimo Bold"/>
              </a:rPr>
              <a:t>2,000 </a:t>
            </a:r>
            <a:r>
              <a:rPr lang="en-US" sz="2000" dirty="0">
                <a:solidFill>
                  <a:srgbClr val="FFFFFF"/>
                </a:solidFill>
                <a:latin typeface="Arimo"/>
              </a:rPr>
              <a:t>people</a:t>
            </a:r>
          </a:p>
        </p:txBody>
      </p:sp>
      <p:grpSp>
        <p:nvGrpSpPr>
          <p:cNvPr id="14" name="Group 14"/>
          <p:cNvGrpSpPr/>
          <p:nvPr/>
        </p:nvGrpSpPr>
        <p:grpSpPr>
          <a:xfrm>
            <a:off x="367414" y="71912"/>
            <a:ext cx="11457163" cy="514826"/>
            <a:chOff x="0" y="0"/>
            <a:chExt cx="22914326" cy="1029652"/>
          </a:xfrm>
        </p:grpSpPr>
        <p:sp>
          <p:nvSpPr>
            <p:cNvPr id="15" name="Freeform 15"/>
            <p:cNvSpPr/>
            <p:nvPr/>
          </p:nvSpPr>
          <p:spPr>
            <a:xfrm>
              <a:off x="38100" y="38100"/>
              <a:ext cx="22838156" cy="953389"/>
            </a:xfrm>
            <a:custGeom>
              <a:avLst/>
              <a:gdLst/>
              <a:ahLst/>
              <a:cxnLst/>
              <a:rect l="l" t="t" r="r" b="b"/>
              <a:pathLst>
                <a:path w="22838156" h="953389">
                  <a:moveTo>
                    <a:pt x="0" y="158877"/>
                  </a:moveTo>
                  <a:cubicBezTo>
                    <a:pt x="0" y="71120"/>
                    <a:pt x="76581" y="0"/>
                    <a:pt x="171069" y="0"/>
                  </a:cubicBezTo>
                  <a:lnTo>
                    <a:pt x="22667088" y="0"/>
                  </a:lnTo>
                  <a:cubicBezTo>
                    <a:pt x="22761575" y="0"/>
                    <a:pt x="22838156" y="71120"/>
                    <a:pt x="22838156" y="158877"/>
                  </a:cubicBezTo>
                  <a:lnTo>
                    <a:pt x="22838156" y="794512"/>
                  </a:lnTo>
                  <a:cubicBezTo>
                    <a:pt x="22838156" y="882269"/>
                    <a:pt x="22761575" y="953389"/>
                    <a:pt x="22667088" y="953389"/>
                  </a:cubicBezTo>
                  <a:lnTo>
                    <a:pt x="171069" y="953389"/>
                  </a:lnTo>
                  <a:cubicBezTo>
                    <a:pt x="76581" y="953389"/>
                    <a:pt x="0" y="882269"/>
                    <a:pt x="0" y="794512"/>
                  </a:cubicBezTo>
                  <a:close/>
                </a:path>
              </a:pathLst>
            </a:custGeom>
            <a:solidFill>
              <a:srgbClr val="4C16B3"/>
            </a:solidFill>
          </p:spPr>
          <p:txBody>
            <a:bodyPr/>
            <a:lstStyle/>
            <a:p>
              <a:pPr defTabSz="609630">
                <a:defRPr/>
              </a:pPr>
              <a:endParaRPr lang="en-GB" sz="1200">
                <a:solidFill>
                  <a:prstClr val="black"/>
                </a:solidFill>
                <a:latin typeface="Calibri"/>
              </a:endParaRPr>
            </a:p>
          </p:txBody>
        </p:sp>
        <p:sp>
          <p:nvSpPr>
            <p:cNvPr id="16" name="Freeform 16"/>
            <p:cNvSpPr/>
            <p:nvPr/>
          </p:nvSpPr>
          <p:spPr>
            <a:xfrm>
              <a:off x="0" y="0"/>
              <a:ext cx="22914356" cy="1029589"/>
            </a:xfrm>
            <a:custGeom>
              <a:avLst/>
              <a:gdLst/>
              <a:ahLst/>
              <a:cxnLst/>
              <a:rect l="l" t="t" r="r" b="b"/>
              <a:pathLst>
                <a:path w="22914356" h="1029589">
                  <a:moveTo>
                    <a:pt x="0" y="196977"/>
                  </a:moveTo>
                  <a:cubicBezTo>
                    <a:pt x="0" y="85598"/>
                    <a:pt x="96266" y="0"/>
                    <a:pt x="209169" y="0"/>
                  </a:cubicBezTo>
                  <a:lnTo>
                    <a:pt x="22705188" y="0"/>
                  </a:lnTo>
                  <a:lnTo>
                    <a:pt x="22705188" y="38100"/>
                  </a:lnTo>
                  <a:lnTo>
                    <a:pt x="22705188" y="0"/>
                  </a:lnTo>
                  <a:cubicBezTo>
                    <a:pt x="22817964" y="0"/>
                    <a:pt x="22914356" y="85598"/>
                    <a:pt x="22914356" y="196977"/>
                  </a:cubicBezTo>
                  <a:lnTo>
                    <a:pt x="22876256" y="196977"/>
                  </a:lnTo>
                  <a:lnTo>
                    <a:pt x="22914356" y="196977"/>
                  </a:lnTo>
                  <a:lnTo>
                    <a:pt x="22914356" y="832612"/>
                  </a:lnTo>
                  <a:lnTo>
                    <a:pt x="22876256" y="832612"/>
                  </a:lnTo>
                  <a:lnTo>
                    <a:pt x="22914356" y="832612"/>
                  </a:lnTo>
                  <a:cubicBezTo>
                    <a:pt x="22914356" y="943991"/>
                    <a:pt x="22818091" y="1029589"/>
                    <a:pt x="22705188" y="1029589"/>
                  </a:cubicBezTo>
                  <a:lnTo>
                    <a:pt x="22705188" y="991489"/>
                  </a:lnTo>
                  <a:lnTo>
                    <a:pt x="22705188" y="1029589"/>
                  </a:lnTo>
                  <a:lnTo>
                    <a:pt x="209169" y="1029589"/>
                  </a:lnTo>
                  <a:lnTo>
                    <a:pt x="209169" y="991489"/>
                  </a:lnTo>
                  <a:lnTo>
                    <a:pt x="209169" y="1029589"/>
                  </a:lnTo>
                  <a:cubicBezTo>
                    <a:pt x="96266" y="1029589"/>
                    <a:pt x="0" y="943991"/>
                    <a:pt x="0" y="832612"/>
                  </a:cubicBezTo>
                  <a:lnTo>
                    <a:pt x="0" y="196977"/>
                  </a:lnTo>
                  <a:lnTo>
                    <a:pt x="38100" y="196977"/>
                  </a:lnTo>
                  <a:lnTo>
                    <a:pt x="0" y="196977"/>
                  </a:lnTo>
                  <a:moveTo>
                    <a:pt x="76200" y="196977"/>
                  </a:moveTo>
                  <a:lnTo>
                    <a:pt x="76200" y="832612"/>
                  </a:lnTo>
                  <a:lnTo>
                    <a:pt x="38100" y="832612"/>
                  </a:lnTo>
                  <a:lnTo>
                    <a:pt x="76200" y="832612"/>
                  </a:lnTo>
                  <a:cubicBezTo>
                    <a:pt x="76200" y="896747"/>
                    <a:pt x="132969" y="953389"/>
                    <a:pt x="209169" y="953389"/>
                  </a:cubicBezTo>
                  <a:lnTo>
                    <a:pt x="22705188" y="953389"/>
                  </a:lnTo>
                  <a:cubicBezTo>
                    <a:pt x="22781261" y="953389"/>
                    <a:pt x="22838156" y="896747"/>
                    <a:pt x="22838156" y="832612"/>
                  </a:cubicBezTo>
                  <a:lnTo>
                    <a:pt x="22838156" y="196977"/>
                  </a:lnTo>
                  <a:cubicBezTo>
                    <a:pt x="22838156" y="132842"/>
                    <a:pt x="22781388" y="76200"/>
                    <a:pt x="22705188" y="76200"/>
                  </a:cubicBezTo>
                  <a:lnTo>
                    <a:pt x="209169" y="76200"/>
                  </a:lnTo>
                  <a:lnTo>
                    <a:pt x="209169" y="38100"/>
                  </a:lnTo>
                  <a:lnTo>
                    <a:pt x="209169" y="76200"/>
                  </a:lnTo>
                  <a:cubicBezTo>
                    <a:pt x="132969" y="76200"/>
                    <a:pt x="76200" y="132842"/>
                    <a:pt x="76200" y="196977"/>
                  </a:cubicBezTo>
                  <a:close/>
                </a:path>
              </a:pathLst>
            </a:custGeom>
            <a:solidFill>
              <a:srgbClr val="2BA2BA"/>
            </a:solidFill>
          </p:spPr>
          <p:txBody>
            <a:bodyPr/>
            <a:lstStyle/>
            <a:p>
              <a:pPr defTabSz="609630">
                <a:defRPr/>
              </a:pPr>
              <a:endParaRPr lang="en-GB" sz="1200">
                <a:solidFill>
                  <a:prstClr val="black"/>
                </a:solidFill>
                <a:latin typeface="Calibri"/>
              </a:endParaRPr>
            </a:p>
          </p:txBody>
        </p:sp>
        <p:sp>
          <p:nvSpPr>
            <p:cNvPr id="17" name="TextBox 17"/>
            <p:cNvSpPr txBox="1"/>
            <p:nvPr/>
          </p:nvSpPr>
          <p:spPr>
            <a:xfrm>
              <a:off x="0" y="-28575"/>
              <a:ext cx="22914326" cy="1058227"/>
            </a:xfrm>
            <a:prstGeom prst="rect">
              <a:avLst/>
            </a:prstGeom>
          </p:spPr>
          <p:txBody>
            <a:bodyPr lIns="33867" tIns="33867" rIns="33867" bIns="33867" rtlCol="0" anchor="t"/>
            <a:lstStyle/>
            <a:p>
              <a:pPr algn="ctr" defTabSz="609630">
                <a:lnSpc>
                  <a:spcPts val="2640"/>
                </a:lnSpc>
                <a:defRPr/>
              </a:pPr>
              <a:r>
                <a:rPr lang="en-US" sz="2200" dirty="0">
                  <a:solidFill>
                    <a:srgbClr val="FFFFFF"/>
                  </a:solidFill>
                  <a:latin typeface="Arimo Bold"/>
                </a:rPr>
                <a:t>2,500 employees;     Over 13,000 people supported;     </a:t>
              </a:r>
            </a:p>
          </p:txBody>
        </p:sp>
      </p:grpSp>
      <p:sp>
        <p:nvSpPr>
          <p:cNvPr id="18" name="Freeform 18"/>
          <p:cNvSpPr/>
          <p:nvPr/>
        </p:nvSpPr>
        <p:spPr>
          <a:xfrm>
            <a:off x="3132509" y="672333"/>
            <a:ext cx="5926968" cy="1800000"/>
          </a:xfrm>
          <a:custGeom>
            <a:avLst/>
            <a:gdLst/>
            <a:ahLst/>
            <a:cxnLst/>
            <a:rect l="l" t="t" r="r" b="b"/>
            <a:pathLst>
              <a:path w="8890452" h="2700000">
                <a:moveTo>
                  <a:pt x="0" y="0"/>
                </a:moveTo>
                <a:lnTo>
                  <a:pt x="8890452" y="0"/>
                </a:lnTo>
                <a:lnTo>
                  <a:pt x="8890452" y="2700000"/>
                </a:lnTo>
                <a:lnTo>
                  <a:pt x="0" y="2700000"/>
                </a:lnTo>
                <a:lnTo>
                  <a:pt x="0" y="0"/>
                </a:lnTo>
                <a:close/>
              </a:path>
            </a:pathLst>
          </a:custGeom>
          <a:blipFill>
            <a:blip r:embed="rId3">
              <a:extLst>
                <a:ext uri="{96DAC541-7B7A-43D3-8B79-37D633B846F1}">
                  <asvg:svgBlip xmlns:asvg="http://schemas.microsoft.com/office/drawing/2016/SVG/main" r:embed="rId4"/>
                </a:ext>
              </a:extLst>
            </a:blip>
            <a:stretch>
              <a:fillRect t="-237" b="-237"/>
            </a:stretch>
          </a:blipFill>
        </p:spPr>
        <p:txBody>
          <a:bodyPr/>
          <a:lstStyle/>
          <a:p>
            <a:pPr defTabSz="609630">
              <a:defRPr/>
            </a:pPr>
            <a:endParaRPr lang="en-GB" sz="1200">
              <a:solidFill>
                <a:prstClr val="black"/>
              </a:solidFill>
              <a:latin typeface="Calibri"/>
            </a:endParaRPr>
          </a:p>
        </p:txBody>
      </p:sp>
      <p:sp>
        <p:nvSpPr>
          <p:cNvPr id="20" name="Freeform 20"/>
          <p:cNvSpPr/>
          <p:nvPr/>
        </p:nvSpPr>
        <p:spPr>
          <a:xfrm>
            <a:off x="666008" y="2430140"/>
            <a:ext cx="2172033" cy="1080000"/>
          </a:xfrm>
          <a:custGeom>
            <a:avLst/>
            <a:gdLst/>
            <a:ahLst/>
            <a:cxnLst/>
            <a:rect l="l" t="t" r="r" b="b"/>
            <a:pathLst>
              <a:path w="3258049" h="1620000">
                <a:moveTo>
                  <a:pt x="0" y="0"/>
                </a:moveTo>
                <a:lnTo>
                  <a:pt x="3258050" y="0"/>
                </a:lnTo>
                <a:lnTo>
                  <a:pt x="3258050" y="1620000"/>
                </a:lnTo>
                <a:lnTo>
                  <a:pt x="0" y="1620000"/>
                </a:lnTo>
                <a:lnTo>
                  <a:pt x="0" y="0"/>
                </a:lnTo>
                <a:close/>
              </a:path>
            </a:pathLst>
          </a:custGeom>
          <a:blipFill>
            <a:blip r:embed="rId5">
              <a:extLst>
                <a:ext uri="{96DAC541-7B7A-43D3-8B79-37D633B846F1}">
                  <asvg:svgBlip xmlns:asvg="http://schemas.microsoft.com/office/drawing/2016/SVG/main" r:embed="rId6"/>
                </a:ext>
              </a:extLst>
            </a:blip>
            <a:stretch>
              <a:fillRect l="-48018" b="-205"/>
            </a:stretch>
          </a:blipFill>
        </p:spPr>
        <p:txBody>
          <a:bodyPr/>
          <a:lstStyle/>
          <a:p>
            <a:pPr defTabSz="609630">
              <a:defRPr/>
            </a:pPr>
            <a:endParaRPr lang="en-GB" sz="1200">
              <a:solidFill>
                <a:prstClr val="black"/>
              </a:solidFill>
              <a:latin typeface="Calibri"/>
            </a:endParaRPr>
          </a:p>
        </p:txBody>
      </p:sp>
      <p:sp>
        <p:nvSpPr>
          <p:cNvPr id="21" name="Freeform 21"/>
          <p:cNvSpPr/>
          <p:nvPr/>
        </p:nvSpPr>
        <p:spPr>
          <a:xfrm>
            <a:off x="4297141" y="2407314"/>
            <a:ext cx="3267344" cy="1080000"/>
          </a:xfrm>
          <a:custGeom>
            <a:avLst/>
            <a:gdLst/>
            <a:ahLst/>
            <a:cxnLst/>
            <a:rect l="l" t="t" r="r" b="b"/>
            <a:pathLst>
              <a:path w="4901016" h="1620000">
                <a:moveTo>
                  <a:pt x="0" y="0"/>
                </a:moveTo>
                <a:lnTo>
                  <a:pt x="4901016" y="0"/>
                </a:lnTo>
                <a:lnTo>
                  <a:pt x="4901016" y="1620000"/>
                </a:lnTo>
                <a:lnTo>
                  <a:pt x="0" y="1620000"/>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pPr defTabSz="609630">
              <a:defRPr/>
            </a:pPr>
            <a:endParaRPr lang="en-GB" sz="1200">
              <a:solidFill>
                <a:prstClr val="black"/>
              </a:solidFill>
              <a:latin typeface="Calibri"/>
            </a:endParaRPr>
          </a:p>
        </p:txBody>
      </p:sp>
      <p:grpSp>
        <p:nvGrpSpPr>
          <p:cNvPr id="22" name="Group 5"/>
          <p:cNvGrpSpPr/>
          <p:nvPr/>
        </p:nvGrpSpPr>
        <p:grpSpPr>
          <a:xfrm>
            <a:off x="8160230" y="3550576"/>
            <a:ext cx="3710097" cy="2977748"/>
            <a:chOff x="0" y="0"/>
            <a:chExt cx="7420194" cy="5955496"/>
          </a:xfrm>
        </p:grpSpPr>
        <p:sp>
          <p:nvSpPr>
            <p:cNvPr id="23" name="Freeform 6"/>
            <p:cNvSpPr/>
            <p:nvPr/>
          </p:nvSpPr>
          <p:spPr>
            <a:xfrm>
              <a:off x="38100" y="38100"/>
              <a:ext cx="7344029" cy="5879338"/>
            </a:xfrm>
            <a:custGeom>
              <a:avLst/>
              <a:gdLst/>
              <a:ahLst/>
              <a:cxnLst/>
              <a:rect l="l" t="t" r="r" b="b"/>
              <a:pathLst>
                <a:path w="7344029" h="5879338">
                  <a:moveTo>
                    <a:pt x="0" y="979932"/>
                  </a:moveTo>
                  <a:cubicBezTo>
                    <a:pt x="0" y="438658"/>
                    <a:pt x="439801" y="0"/>
                    <a:pt x="982472" y="0"/>
                  </a:cubicBezTo>
                  <a:lnTo>
                    <a:pt x="6361557" y="0"/>
                  </a:lnTo>
                  <a:cubicBezTo>
                    <a:pt x="6904101" y="0"/>
                    <a:pt x="7344029" y="438658"/>
                    <a:pt x="7344029" y="979932"/>
                  </a:cubicBezTo>
                  <a:lnTo>
                    <a:pt x="7344029" y="4899406"/>
                  </a:lnTo>
                  <a:cubicBezTo>
                    <a:pt x="7344029" y="5440553"/>
                    <a:pt x="6904228" y="5879338"/>
                    <a:pt x="6361557" y="5879338"/>
                  </a:cubicBezTo>
                  <a:lnTo>
                    <a:pt x="982472" y="5879338"/>
                  </a:lnTo>
                  <a:cubicBezTo>
                    <a:pt x="439801" y="5879338"/>
                    <a:pt x="0" y="5440553"/>
                    <a:pt x="0" y="4899406"/>
                  </a:cubicBezTo>
                  <a:close/>
                </a:path>
              </a:pathLst>
            </a:custGeom>
            <a:solidFill>
              <a:srgbClr val="FF0099"/>
            </a:solidFill>
          </p:spPr>
          <p:txBody>
            <a:bodyPr/>
            <a:lstStyle/>
            <a:p>
              <a:pPr defTabSz="609630">
                <a:defRPr/>
              </a:pPr>
              <a:endParaRPr lang="en-GB" sz="1200">
                <a:solidFill>
                  <a:prstClr val="black"/>
                </a:solidFill>
                <a:latin typeface="Calibri"/>
              </a:endParaRPr>
            </a:p>
          </p:txBody>
        </p:sp>
        <p:sp>
          <p:nvSpPr>
            <p:cNvPr id="24" name="Freeform 7"/>
            <p:cNvSpPr/>
            <p:nvPr/>
          </p:nvSpPr>
          <p:spPr>
            <a:xfrm>
              <a:off x="0" y="0"/>
              <a:ext cx="7420229" cy="5955538"/>
            </a:xfrm>
            <a:custGeom>
              <a:avLst/>
              <a:gdLst/>
              <a:ahLst/>
              <a:cxnLst/>
              <a:rect l="l" t="t" r="r" b="b"/>
              <a:pathLst>
                <a:path w="7420229" h="5955538">
                  <a:moveTo>
                    <a:pt x="0" y="1018032"/>
                  </a:moveTo>
                  <a:cubicBezTo>
                    <a:pt x="0" y="455676"/>
                    <a:pt x="456946" y="0"/>
                    <a:pt x="1020572" y="0"/>
                  </a:cubicBezTo>
                  <a:lnTo>
                    <a:pt x="6399657" y="0"/>
                  </a:lnTo>
                  <a:lnTo>
                    <a:pt x="6399657" y="38100"/>
                  </a:lnTo>
                  <a:lnTo>
                    <a:pt x="6399657" y="0"/>
                  </a:lnTo>
                  <a:cubicBezTo>
                    <a:pt x="6963156" y="0"/>
                    <a:pt x="7420229" y="455676"/>
                    <a:pt x="7420229" y="1018032"/>
                  </a:cubicBezTo>
                  <a:lnTo>
                    <a:pt x="7382129" y="1018032"/>
                  </a:lnTo>
                  <a:lnTo>
                    <a:pt x="7420229" y="1018032"/>
                  </a:lnTo>
                  <a:lnTo>
                    <a:pt x="7420229" y="4937506"/>
                  </a:lnTo>
                  <a:lnTo>
                    <a:pt x="7382129" y="4937506"/>
                  </a:lnTo>
                  <a:lnTo>
                    <a:pt x="7420229" y="4937506"/>
                  </a:lnTo>
                  <a:cubicBezTo>
                    <a:pt x="7420229" y="5499862"/>
                    <a:pt x="6963283" y="5955538"/>
                    <a:pt x="6399657" y="5955538"/>
                  </a:cubicBezTo>
                  <a:lnTo>
                    <a:pt x="6399657" y="5917438"/>
                  </a:lnTo>
                  <a:lnTo>
                    <a:pt x="6399657" y="5955538"/>
                  </a:lnTo>
                  <a:lnTo>
                    <a:pt x="1020572" y="5955538"/>
                  </a:lnTo>
                  <a:lnTo>
                    <a:pt x="1020572" y="5917438"/>
                  </a:lnTo>
                  <a:lnTo>
                    <a:pt x="1020572" y="5955538"/>
                  </a:lnTo>
                  <a:cubicBezTo>
                    <a:pt x="456946" y="5955538"/>
                    <a:pt x="0" y="5499862"/>
                    <a:pt x="0" y="4937506"/>
                  </a:cubicBezTo>
                  <a:lnTo>
                    <a:pt x="0" y="1018032"/>
                  </a:lnTo>
                  <a:lnTo>
                    <a:pt x="38100" y="1018032"/>
                  </a:lnTo>
                  <a:lnTo>
                    <a:pt x="0" y="1018032"/>
                  </a:lnTo>
                  <a:moveTo>
                    <a:pt x="76200" y="1018032"/>
                  </a:moveTo>
                  <a:lnTo>
                    <a:pt x="76200" y="4937506"/>
                  </a:lnTo>
                  <a:lnTo>
                    <a:pt x="38100" y="4937506"/>
                  </a:lnTo>
                  <a:lnTo>
                    <a:pt x="76200" y="4937506"/>
                  </a:lnTo>
                  <a:cubicBezTo>
                    <a:pt x="76200" y="5457571"/>
                    <a:pt x="498856" y="5879338"/>
                    <a:pt x="1020572" y="5879338"/>
                  </a:cubicBezTo>
                  <a:lnTo>
                    <a:pt x="6399657" y="5879338"/>
                  </a:lnTo>
                  <a:cubicBezTo>
                    <a:pt x="6921246" y="5879338"/>
                    <a:pt x="7344029" y="5457571"/>
                    <a:pt x="7344029" y="4937506"/>
                  </a:cubicBezTo>
                  <a:lnTo>
                    <a:pt x="7344029" y="1018032"/>
                  </a:lnTo>
                  <a:cubicBezTo>
                    <a:pt x="7344029" y="497967"/>
                    <a:pt x="6921246" y="76200"/>
                    <a:pt x="6399657" y="76200"/>
                  </a:cubicBezTo>
                  <a:lnTo>
                    <a:pt x="1020572" y="76200"/>
                  </a:lnTo>
                  <a:lnTo>
                    <a:pt x="1020572" y="38100"/>
                  </a:lnTo>
                  <a:lnTo>
                    <a:pt x="1020572" y="76200"/>
                  </a:lnTo>
                  <a:cubicBezTo>
                    <a:pt x="498856" y="76200"/>
                    <a:pt x="76200" y="497967"/>
                    <a:pt x="76200" y="1018032"/>
                  </a:cubicBezTo>
                  <a:close/>
                </a:path>
              </a:pathLst>
            </a:custGeom>
            <a:solidFill>
              <a:srgbClr val="4C16B3"/>
            </a:solidFill>
          </p:spPr>
          <p:txBody>
            <a:bodyPr/>
            <a:lstStyle/>
            <a:p>
              <a:pPr defTabSz="609630">
                <a:defRPr/>
              </a:pPr>
              <a:endParaRPr lang="en-GB" sz="1200">
                <a:solidFill>
                  <a:prstClr val="black"/>
                </a:solidFill>
                <a:latin typeface="Calibri"/>
              </a:endParaRPr>
            </a:p>
          </p:txBody>
        </p:sp>
      </p:grpSp>
      <p:sp>
        <p:nvSpPr>
          <p:cNvPr id="25" name="TextBox 11"/>
          <p:cNvSpPr txBox="1"/>
          <p:nvPr/>
        </p:nvSpPr>
        <p:spPr>
          <a:xfrm>
            <a:off x="8240236" y="3584914"/>
            <a:ext cx="3550080" cy="2769989"/>
          </a:xfrm>
          <a:prstGeom prst="rect">
            <a:avLst/>
          </a:prstGeom>
        </p:spPr>
        <p:txBody>
          <a:bodyPr lIns="0" tIns="0" rIns="0" bIns="0" rtlCol="0" anchor="t">
            <a:spAutoFit/>
          </a:bodyPr>
          <a:lstStyle/>
          <a:p>
            <a:pPr marL="227817" lvl="1" defTabSz="609630">
              <a:lnSpc>
                <a:spcPts val="2400"/>
              </a:lnSpc>
              <a:defRPr/>
            </a:pPr>
            <a:endParaRPr lang="en-US" sz="2000" dirty="0">
              <a:solidFill>
                <a:srgbClr val="FFFFFF"/>
              </a:solidFill>
              <a:latin typeface="Arimo"/>
            </a:endParaRPr>
          </a:p>
          <a:p>
            <a:pPr marL="455635" lvl="1" indent="-227817" defTabSz="609630">
              <a:lnSpc>
                <a:spcPts val="2400"/>
              </a:lnSpc>
              <a:buFont typeface="Arial"/>
              <a:buChar char="•"/>
              <a:defRPr/>
            </a:pPr>
            <a:r>
              <a:rPr lang="en-US" sz="2000" dirty="0">
                <a:solidFill>
                  <a:srgbClr val="FFFFFF"/>
                </a:solidFill>
                <a:latin typeface="Arimo Bold"/>
              </a:rPr>
              <a:t>150</a:t>
            </a:r>
            <a:r>
              <a:rPr lang="en-US" sz="2000" dirty="0">
                <a:solidFill>
                  <a:srgbClr val="FFFFFF"/>
                </a:solidFill>
                <a:latin typeface="Arimo"/>
              </a:rPr>
              <a:t> employees</a:t>
            </a:r>
          </a:p>
          <a:p>
            <a:pPr marL="455635" lvl="1" indent="-227817" defTabSz="609630">
              <a:lnSpc>
                <a:spcPts val="2400"/>
              </a:lnSpc>
              <a:buFont typeface="Arial"/>
              <a:buChar char="•"/>
              <a:defRPr/>
            </a:pPr>
            <a:r>
              <a:rPr lang="en-US" sz="2000" dirty="0">
                <a:solidFill>
                  <a:srgbClr val="FFFFFF"/>
                </a:solidFill>
                <a:latin typeface="Arimo Bold"/>
              </a:rPr>
              <a:t>5500 </a:t>
            </a:r>
            <a:r>
              <a:rPr lang="en-US" sz="2000" dirty="0">
                <a:solidFill>
                  <a:srgbClr val="FFFFFF"/>
                </a:solidFill>
                <a:latin typeface="Arimo"/>
              </a:rPr>
              <a:t>people supported across </a:t>
            </a:r>
            <a:r>
              <a:rPr lang="en-US" sz="2000" dirty="0">
                <a:solidFill>
                  <a:srgbClr val="FFFFFF"/>
                </a:solidFill>
                <a:latin typeface="Arimo Bold"/>
              </a:rPr>
              <a:t>28</a:t>
            </a:r>
            <a:r>
              <a:rPr lang="en-US" sz="2000" dirty="0">
                <a:solidFill>
                  <a:srgbClr val="FFFFFF"/>
                </a:solidFill>
                <a:latin typeface="Arimo"/>
              </a:rPr>
              <a:t> local authority areas per year</a:t>
            </a:r>
          </a:p>
          <a:p>
            <a:pPr marL="455635" lvl="1" indent="-227817" defTabSz="609630">
              <a:lnSpc>
                <a:spcPts val="2400"/>
              </a:lnSpc>
              <a:buFont typeface="Arial"/>
              <a:buChar char="•"/>
              <a:defRPr/>
            </a:pPr>
            <a:r>
              <a:rPr lang="en-US" sz="2000" dirty="0">
                <a:solidFill>
                  <a:srgbClr val="FFFFFF"/>
                </a:solidFill>
                <a:latin typeface="Arimo Bold"/>
              </a:rPr>
              <a:t>1000</a:t>
            </a:r>
            <a:r>
              <a:rPr lang="en-US" sz="2000" dirty="0">
                <a:solidFill>
                  <a:srgbClr val="FFFFFF"/>
                </a:solidFill>
                <a:latin typeface="Arimo"/>
              </a:rPr>
              <a:t> disabled people supported into work</a:t>
            </a:r>
          </a:p>
          <a:p>
            <a:pPr marL="455635" lvl="1" indent="-227817" defTabSz="609630">
              <a:lnSpc>
                <a:spcPts val="2400"/>
              </a:lnSpc>
              <a:buFont typeface="Arial"/>
              <a:buChar char="•"/>
              <a:defRPr/>
            </a:pPr>
            <a:r>
              <a:rPr lang="en-US" sz="2000" dirty="0">
                <a:solidFill>
                  <a:srgbClr val="FFFFFF"/>
                </a:solidFill>
                <a:latin typeface="Arimo"/>
              </a:rPr>
              <a:t>Over </a:t>
            </a:r>
            <a:r>
              <a:rPr lang="en-US" sz="2000" dirty="0">
                <a:solidFill>
                  <a:srgbClr val="FFFFFF"/>
                </a:solidFill>
                <a:latin typeface="Arimo Bold"/>
              </a:rPr>
              <a:t>2,000</a:t>
            </a:r>
            <a:r>
              <a:rPr lang="en-US" sz="2000" dirty="0">
                <a:solidFill>
                  <a:srgbClr val="FFFFFF"/>
                </a:solidFill>
                <a:latin typeface="Arimo"/>
              </a:rPr>
              <a:t> employers supported to be inclusive</a:t>
            </a:r>
          </a:p>
        </p:txBody>
      </p:sp>
      <p:sp>
        <p:nvSpPr>
          <p:cNvPr id="26" name="Freeform 19"/>
          <p:cNvSpPr/>
          <p:nvPr/>
        </p:nvSpPr>
        <p:spPr>
          <a:xfrm>
            <a:off x="8492508" y="2407314"/>
            <a:ext cx="2172031" cy="1080000"/>
          </a:xfrm>
          <a:custGeom>
            <a:avLst/>
            <a:gdLst/>
            <a:ahLst/>
            <a:cxnLst/>
            <a:rect l="l" t="t" r="r" b="b"/>
            <a:pathLst>
              <a:path w="3258046" h="1620000">
                <a:moveTo>
                  <a:pt x="0" y="0"/>
                </a:moveTo>
                <a:lnTo>
                  <a:pt x="3258046" y="0"/>
                </a:lnTo>
                <a:lnTo>
                  <a:pt x="3258046" y="1620000"/>
                </a:lnTo>
                <a:lnTo>
                  <a:pt x="0" y="1620000"/>
                </a:lnTo>
                <a:lnTo>
                  <a:pt x="0" y="0"/>
                </a:lnTo>
                <a:close/>
              </a:path>
            </a:pathLst>
          </a:custGeom>
          <a:blipFill>
            <a:blip r:embed="rId8">
              <a:extLst>
                <a:ext uri="{96DAC541-7B7A-43D3-8B79-37D633B846F1}">
                  <asvg:svgBlip xmlns:asvg="http://schemas.microsoft.com/office/drawing/2016/SVG/main" r:embed="rId9"/>
                </a:ext>
              </a:extLst>
            </a:blip>
            <a:stretch>
              <a:fillRect l="-48018" b="-205"/>
            </a:stretch>
          </a:blipFill>
        </p:spPr>
        <p:txBody>
          <a:bodyPr/>
          <a:lstStyle/>
          <a:p>
            <a:pPr defTabSz="609630">
              <a:defRPr/>
            </a:pPr>
            <a:endParaRPr lang="en-GB"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animBg="1"/>
      <p:bldP spid="21" grpId="0" animBg="1"/>
      <p:bldP spid="25" grpId="0"/>
      <p:bldP spid="2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p:cNvSpPr/>
          <p:nvPr/>
        </p:nvSpPr>
        <p:spPr>
          <a:xfrm>
            <a:off x="9311314" y="-25400"/>
            <a:ext cx="2880686" cy="2482719"/>
          </a:xfrm>
          <a:custGeom>
            <a:avLst/>
            <a:gdLst/>
            <a:ahLst/>
            <a:cxnLst/>
            <a:rect l="l" t="t" r="r" b="b"/>
            <a:pathLst>
              <a:path w="9535437" h="6356958">
                <a:moveTo>
                  <a:pt x="0" y="0"/>
                </a:moveTo>
                <a:lnTo>
                  <a:pt x="9535437" y="0"/>
                </a:lnTo>
                <a:lnTo>
                  <a:pt x="9535437" y="6356958"/>
                </a:lnTo>
                <a:lnTo>
                  <a:pt x="0" y="6356958"/>
                </a:lnTo>
                <a:lnTo>
                  <a:pt x="0" y="0"/>
                </a:lnTo>
                <a:close/>
              </a:path>
            </a:pathLst>
          </a:custGeom>
          <a:blipFill>
            <a:blip r:embed="rId3" cstate="screen">
              <a:extLst>
                <a:ext uri="{28A0092B-C50C-407E-A947-70E740481C1C}">
                  <a14:useLocalDpi xmlns:a14="http://schemas.microsoft.com/office/drawing/2010/main"/>
                </a:ext>
              </a:extLst>
            </a:blip>
            <a:stretch>
              <a:fillRect l="1"/>
            </a:stretch>
          </a:blipFill>
        </p:spPr>
        <p:txBody>
          <a:bodyPr/>
          <a:lstStyle/>
          <a:p>
            <a:endParaRPr lang="en-GB" sz="1200"/>
          </a:p>
        </p:txBody>
      </p:sp>
      <p:sp>
        <p:nvSpPr>
          <p:cNvPr id="2" name="Freeform 2"/>
          <p:cNvSpPr/>
          <p:nvPr/>
        </p:nvSpPr>
        <p:spPr>
          <a:xfrm>
            <a:off x="9474907" y="5722540"/>
            <a:ext cx="2545336" cy="899320"/>
          </a:xfrm>
          <a:custGeom>
            <a:avLst/>
            <a:gdLst/>
            <a:ahLst/>
            <a:cxnLst/>
            <a:rect l="l" t="t" r="r" b="b"/>
            <a:pathLst>
              <a:path w="3818004" h="1348980">
                <a:moveTo>
                  <a:pt x="0" y="0"/>
                </a:moveTo>
                <a:lnTo>
                  <a:pt x="3818005" y="0"/>
                </a:lnTo>
                <a:lnTo>
                  <a:pt x="3818005" y="1348980"/>
                </a:lnTo>
                <a:lnTo>
                  <a:pt x="0" y="134898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5" name="Freeform 5"/>
          <p:cNvSpPr/>
          <p:nvPr/>
        </p:nvSpPr>
        <p:spPr>
          <a:xfrm>
            <a:off x="6231811" y="2125940"/>
            <a:ext cx="1224084" cy="1252260"/>
          </a:xfrm>
          <a:custGeom>
            <a:avLst/>
            <a:gdLst/>
            <a:ahLst/>
            <a:cxnLst/>
            <a:rect l="l" t="t" r="r" b="b"/>
            <a:pathLst>
              <a:path w="1836126" h="1878390">
                <a:moveTo>
                  <a:pt x="0" y="0"/>
                </a:moveTo>
                <a:lnTo>
                  <a:pt x="1836126" y="0"/>
                </a:lnTo>
                <a:lnTo>
                  <a:pt x="1836126" y="1878390"/>
                </a:lnTo>
                <a:lnTo>
                  <a:pt x="0" y="1878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7" name="TextBox 7"/>
          <p:cNvSpPr txBox="1"/>
          <p:nvPr/>
        </p:nvSpPr>
        <p:spPr>
          <a:xfrm>
            <a:off x="431371" y="22895"/>
            <a:ext cx="4799145" cy="572977"/>
          </a:xfrm>
          <a:prstGeom prst="rect">
            <a:avLst/>
          </a:prstGeom>
        </p:spPr>
        <p:txBody>
          <a:bodyPr lIns="0" tIns="0" rIns="0" bIns="0" rtlCol="0" anchor="t">
            <a:spAutoFit/>
          </a:bodyPr>
          <a:lstStyle/>
          <a:p>
            <a:pPr>
              <a:lnSpc>
                <a:spcPts val="4876"/>
              </a:lnSpc>
            </a:pPr>
            <a:r>
              <a:rPr lang="en-US" sz="3482" dirty="0">
                <a:solidFill>
                  <a:srgbClr val="4C16B3"/>
                </a:solidFill>
                <a:latin typeface="Poppins 2 Bold"/>
              </a:rPr>
              <a:t>Enable Works</a:t>
            </a:r>
          </a:p>
        </p:txBody>
      </p:sp>
      <p:grpSp>
        <p:nvGrpSpPr>
          <p:cNvPr id="8" name="Group 8"/>
          <p:cNvGrpSpPr/>
          <p:nvPr/>
        </p:nvGrpSpPr>
        <p:grpSpPr>
          <a:xfrm>
            <a:off x="2141218" y="2213637"/>
            <a:ext cx="3801613" cy="992310"/>
            <a:chOff x="62465" y="-67961"/>
            <a:chExt cx="7603227" cy="1984620"/>
          </a:xfrm>
        </p:grpSpPr>
        <p:sp>
          <p:nvSpPr>
            <p:cNvPr id="9" name="TextBox 9"/>
            <p:cNvSpPr txBox="1"/>
            <p:nvPr/>
          </p:nvSpPr>
          <p:spPr>
            <a:xfrm>
              <a:off x="62465" y="455201"/>
              <a:ext cx="5213105" cy="864468"/>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5,500 people</a:t>
              </a:r>
            </a:p>
          </p:txBody>
        </p:sp>
        <p:sp>
          <p:nvSpPr>
            <p:cNvPr id="10" name="TextBox 10"/>
            <p:cNvSpPr txBox="1"/>
            <p:nvPr/>
          </p:nvSpPr>
          <p:spPr>
            <a:xfrm>
              <a:off x="95797" y="-67961"/>
              <a:ext cx="4523431"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We support</a:t>
              </a:r>
            </a:p>
          </p:txBody>
        </p:sp>
        <p:sp>
          <p:nvSpPr>
            <p:cNvPr id="11" name="TextBox 11"/>
            <p:cNvSpPr txBox="1"/>
            <p:nvPr/>
          </p:nvSpPr>
          <p:spPr>
            <a:xfrm>
              <a:off x="108645" y="1390617"/>
              <a:ext cx="7557047"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Across 28 Local Authorities in Scotland</a:t>
              </a:r>
            </a:p>
          </p:txBody>
        </p:sp>
      </p:grpSp>
      <p:sp>
        <p:nvSpPr>
          <p:cNvPr id="13" name="TextBox 13"/>
          <p:cNvSpPr txBox="1"/>
          <p:nvPr/>
        </p:nvSpPr>
        <p:spPr>
          <a:xfrm>
            <a:off x="2141218" y="4284552"/>
            <a:ext cx="3778523" cy="923330"/>
          </a:xfrm>
          <a:prstGeom prst="rect">
            <a:avLst/>
          </a:prstGeom>
        </p:spPr>
        <p:txBody>
          <a:bodyPr wrap="square" lIns="0" tIns="0" rIns="0" bIns="0" rtlCol="0" anchor="t">
            <a:spAutoFit/>
          </a:bodyPr>
          <a:lstStyle/>
          <a:p>
            <a:pPr algn="just">
              <a:lnSpc>
                <a:spcPts val="1773"/>
              </a:lnSpc>
            </a:pPr>
            <a:r>
              <a:rPr lang="en-US" sz="1593" dirty="0">
                <a:solidFill>
                  <a:srgbClr val="4C16B3"/>
                </a:solidFill>
                <a:latin typeface="Open Sans"/>
              </a:rPr>
              <a:t>We </a:t>
            </a:r>
            <a:r>
              <a:rPr lang="en-US" sz="1593" b="1" dirty="0">
                <a:solidFill>
                  <a:srgbClr val="FF0099"/>
                </a:solidFill>
                <a:latin typeface="Open Sans"/>
              </a:rPr>
              <a:t>partner</a:t>
            </a:r>
            <a:r>
              <a:rPr lang="en-US" sz="1593" dirty="0">
                <a:solidFill>
                  <a:srgbClr val="4C16B3"/>
                </a:solidFill>
                <a:latin typeface="Open Sans"/>
              </a:rPr>
              <a:t> with thousands of employers to create </a:t>
            </a:r>
            <a:r>
              <a:rPr lang="en-US" sz="1593" b="1" dirty="0">
                <a:solidFill>
                  <a:srgbClr val="FF0099"/>
                </a:solidFill>
                <a:latin typeface="Open Sans"/>
              </a:rPr>
              <a:t>inclusive</a:t>
            </a:r>
            <a:r>
              <a:rPr lang="en-US" sz="1593" dirty="0">
                <a:solidFill>
                  <a:srgbClr val="4C16B3"/>
                </a:solidFill>
                <a:latin typeface="Open Sans"/>
              </a:rPr>
              <a:t> cultures and improve the </a:t>
            </a:r>
            <a:r>
              <a:rPr lang="en-US" sz="1593" b="1" dirty="0">
                <a:solidFill>
                  <a:srgbClr val="FF0099"/>
                </a:solidFill>
                <a:latin typeface="Open Sans"/>
              </a:rPr>
              <a:t>diversity</a:t>
            </a:r>
            <a:r>
              <a:rPr lang="en-US" sz="1593" dirty="0">
                <a:solidFill>
                  <a:srgbClr val="4C16B3"/>
                </a:solidFill>
                <a:latin typeface="Open Sans"/>
              </a:rPr>
              <a:t> of Scotland’s workforce</a:t>
            </a:r>
          </a:p>
        </p:txBody>
      </p:sp>
      <p:grpSp>
        <p:nvGrpSpPr>
          <p:cNvPr id="21" name="Group 21"/>
          <p:cNvGrpSpPr/>
          <p:nvPr/>
        </p:nvGrpSpPr>
        <p:grpSpPr>
          <a:xfrm>
            <a:off x="7665839" y="4297251"/>
            <a:ext cx="4119761" cy="1124157"/>
            <a:chOff x="-1" y="-261897"/>
            <a:chExt cx="9008197" cy="2248313"/>
          </a:xfrm>
        </p:grpSpPr>
        <p:sp>
          <p:nvSpPr>
            <p:cNvPr id="22" name="TextBox 22"/>
            <p:cNvSpPr txBox="1"/>
            <p:nvPr/>
          </p:nvSpPr>
          <p:spPr>
            <a:xfrm>
              <a:off x="-1" y="-261897"/>
              <a:ext cx="9008197" cy="1657375"/>
            </a:xfrm>
            <a:prstGeom prst="rect">
              <a:avLst/>
            </a:prstGeom>
          </p:spPr>
          <p:txBody>
            <a:bodyPr lIns="0" tIns="0" rIns="0" bIns="0" rtlCol="0" anchor="t">
              <a:spAutoFit/>
            </a:bodyPr>
            <a:lstStyle/>
            <a:p>
              <a:pPr algn="just">
                <a:lnSpc>
                  <a:spcPts val="2235"/>
                </a:lnSpc>
              </a:pPr>
              <a:r>
                <a:rPr lang="en-US" sz="1596" dirty="0">
                  <a:solidFill>
                    <a:srgbClr val="4C16B3"/>
                  </a:solidFill>
                  <a:latin typeface="Open Sans"/>
                </a:rPr>
                <a:t>We </a:t>
              </a:r>
              <a:r>
                <a:rPr lang="en-US" sz="1596" b="1" dirty="0">
                  <a:solidFill>
                    <a:srgbClr val="FF0099"/>
                  </a:solidFill>
                  <a:latin typeface="Open Sans"/>
                </a:rPr>
                <a:t>challenge perceptions</a:t>
              </a:r>
              <a:r>
                <a:rPr lang="en-US" sz="1596" dirty="0">
                  <a:solidFill>
                    <a:srgbClr val="4C16B3"/>
                  </a:solidFill>
                  <a:latin typeface="Open Sans"/>
                </a:rPr>
                <a:t> of disability and </a:t>
              </a:r>
              <a:r>
                <a:rPr lang="en-US" sz="1596" b="1" dirty="0">
                  <a:solidFill>
                    <a:srgbClr val="FF0099"/>
                  </a:solidFill>
                  <a:latin typeface="Open Sans"/>
                </a:rPr>
                <a:t>unleash the potential </a:t>
              </a:r>
              <a:r>
                <a:rPr lang="en-US" sz="1596" dirty="0">
                  <a:solidFill>
                    <a:srgbClr val="4C16B3"/>
                  </a:solidFill>
                  <a:latin typeface="Open Sans"/>
                </a:rPr>
                <a:t>in Scotland’s workforce.</a:t>
              </a:r>
            </a:p>
          </p:txBody>
        </p:sp>
        <p:sp>
          <p:nvSpPr>
            <p:cNvPr id="23" name="TextBox 23"/>
            <p:cNvSpPr txBox="1"/>
            <p:nvPr/>
          </p:nvSpPr>
          <p:spPr>
            <a:xfrm>
              <a:off x="56452" y="1098352"/>
              <a:ext cx="8061518" cy="888064"/>
            </a:xfrm>
            <a:prstGeom prst="rect">
              <a:avLst/>
            </a:prstGeom>
          </p:spPr>
          <p:txBody>
            <a:bodyPr lIns="0" tIns="0" rIns="0" bIns="0" rtlCol="0" anchor="t">
              <a:spAutoFit/>
            </a:bodyPr>
            <a:lstStyle/>
            <a:p>
              <a:pPr>
                <a:lnSpc>
                  <a:spcPts val="3764"/>
                </a:lnSpc>
              </a:pPr>
              <a:endParaRPr lang="en-US" sz="2688" dirty="0">
                <a:solidFill>
                  <a:srgbClr val="4C16B3"/>
                </a:solidFill>
                <a:latin typeface="Poppins 2 Bold"/>
              </a:endParaRPr>
            </a:p>
          </p:txBody>
        </p:sp>
      </p:grpSp>
      <p:sp>
        <p:nvSpPr>
          <p:cNvPr id="34" name="Rectangle 33">
            <a:extLst>
              <a:ext uri="{FF2B5EF4-FFF2-40B4-BE49-F238E27FC236}">
                <a16:creationId xmlns:a16="http://schemas.microsoft.com/office/drawing/2014/main" id="{BCFC74E4-1F05-BAC8-EB98-4C6CA4A2B255}"/>
              </a:ext>
            </a:extLst>
          </p:cNvPr>
          <p:cNvSpPr/>
          <p:nvPr/>
        </p:nvSpPr>
        <p:spPr>
          <a:xfrm>
            <a:off x="9404780" y="1670405"/>
            <a:ext cx="884277" cy="10710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n>
                <a:solidFill>
                  <a:schemeClr val="bg1"/>
                </a:solidFill>
              </a:ln>
            </a:endParaRPr>
          </a:p>
        </p:txBody>
      </p:sp>
      <p:grpSp>
        <p:nvGrpSpPr>
          <p:cNvPr id="25" name="Group 8">
            <a:extLst>
              <a:ext uri="{FF2B5EF4-FFF2-40B4-BE49-F238E27FC236}">
                <a16:creationId xmlns:a16="http://schemas.microsoft.com/office/drawing/2014/main" id="{C80AD3DB-1E77-9B40-B6F2-A57FBA218030}"/>
              </a:ext>
            </a:extLst>
          </p:cNvPr>
          <p:cNvGrpSpPr/>
          <p:nvPr/>
        </p:nvGrpSpPr>
        <p:grpSpPr>
          <a:xfrm>
            <a:off x="7665839" y="2274740"/>
            <a:ext cx="3801613" cy="992310"/>
            <a:chOff x="62465" y="-67961"/>
            <a:chExt cx="7603227" cy="1984620"/>
          </a:xfrm>
        </p:grpSpPr>
        <p:sp>
          <p:nvSpPr>
            <p:cNvPr id="26" name="TextBox 9">
              <a:extLst>
                <a:ext uri="{FF2B5EF4-FFF2-40B4-BE49-F238E27FC236}">
                  <a16:creationId xmlns:a16="http://schemas.microsoft.com/office/drawing/2014/main" id="{8E5E8019-9160-F8B0-D6C4-05D97C8EC6D0}"/>
                </a:ext>
              </a:extLst>
            </p:cNvPr>
            <p:cNvSpPr txBox="1"/>
            <p:nvPr/>
          </p:nvSpPr>
          <p:spPr>
            <a:xfrm>
              <a:off x="62465" y="455201"/>
              <a:ext cx="5213105" cy="864468"/>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1,000 people</a:t>
              </a:r>
            </a:p>
          </p:txBody>
        </p:sp>
        <p:sp>
          <p:nvSpPr>
            <p:cNvPr id="27" name="TextBox 10">
              <a:extLst>
                <a:ext uri="{FF2B5EF4-FFF2-40B4-BE49-F238E27FC236}">
                  <a16:creationId xmlns:a16="http://schemas.microsoft.com/office/drawing/2014/main" id="{5AB9001C-9265-E0A5-401E-845168C61A0A}"/>
                </a:ext>
              </a:extLst>
            </p:cNvPr>
            <p:cNvSpPr txBox="1"/>
            <p:nvPr/>
          </p:nvSpPr>
          <p:spPr>
            <a:xfrm>
              <a:off x="95797" y="-67961"/>
              <a:ext cx="4523431"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We support</a:t>
              </a:r>
            </a:p>
          </p:txBody>
        </p:sp>
        <p:sp>
          <p:nvSpPr>
            <p:cNvPr id="28" name="TextBox 11">
              <a:extLst>
                <a:ext uri="{FF2B5EF4-FFF2-40B4-BE49-F238E27FC236}">
                  <a16:creationId xmlns:a16="http://schemas.microsoft.com/office/drawing/2014/main" id="{77FEE391-FF7D-1437-F4EF-6D638E498199}"/>
                </a:ext>
              </a:extLst>
            </p:cNvPr>
            <p:cNvSpPr txBox="1"/>
            <p:nvPr/>
          </p:nvSpPr>
          <p:spPr>
            <a:xfrm>
              <a:off x="108645" y="1390617"/>
              <a:ext cx="7557047"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into work each year</a:t>
              </a:r>
            </a:p>
          </p:txBody>
        </p:sp>
      </p:grpSp>
      <p:sp>
        <p:nvSpPr>
          <p:cNvPr id="33" name="Rectangle 32">
            <a:extLst>
              <a:ext uri="{FF2B5EF4-FFF2-40B4-BE49-F238E27FC236}">
                <a16:creationId xmlns:a16="http://schemas.microsoft.com/office/drawing/2014/main" id="{DAD614F4-EE27-9A08-FAC0-BCD1E8C8CFA9}"/>
              </a:ext>
            </a:extLst>
          </p:cNvPr>
          <p:cNvSpPr/>
          <p:nvPr/>
        </p:nvSpPr>
        <p:spPr>
          <a:xfrm>
            <a:off x="8813363" y="319451"/>
            <a:ext cx="863600" cy="2133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n>
                <a:solidFill>
                  <a:schemeClr val="bg1"/>
                </a:solidFill>
              </a:ln>
            </a:endParaRPr>
          </a:p>
        </p:txBody>
      </p:sp>
      <p:sp>
        <p:nvSpPr>
          <p:cNvPr id="35" name="Rectangle 34">
            <a:extLst>
              <a:ext uri="{FF2B5EF4-FFF2-40B4-BE49-F238E27FC236}">
                <a16:creationId xmlns:a16="http://schemas.microsoft.com/office/drawing/2014/main" id="{26731C27-F87A-BF5C-34D1-E31B4C0A08BD}"/>
              </a:ext>
            </a:extLst>
          </p:cNvPr>
          <p:cNvSpPr/>
          <p:nvPr/>
        </p:nvSpPr>
        <p:spPr>
          <a:xfrm>
            <a:off x="10023210" y="2050608"/>
            <a:ext cx="784610" cy="5913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ln>
                <a:solidFill>
                  <a:schemeClr val="bg1"/>
                </a:solidFill>
              </a:ln>
            </a:endParaRPr>
          </a:p>
        </p:txBody>
      </p:sp>
      <p:sp>
        <p:nvSpPr>
          <p:cNvPr id="31" name="Freeform 6"/>
          <p:cNvSpPr/>
          <p:nvPr/>
        </p:nvSpPr>
        <p:spPr>
          <a:xfrm>
            <a:off x="9034538" y="-25400"/>
            <a:ext cx="3175716" cy="2844800"/>
          </a:xfrm>
          <a:custGeom>
            <a:avLst/>
            <a:gdLst/>
            <a:ahLst/>
            <a:cxnLst/>
            <a:rect l="l" t="t" r="r" b="b"/>
            <a:pathLst>
              <a:path w="9608921" h="7548145">
                <a:moveTo>
                  <a:pt x="0" y="0"/>
                </a:moveTo>
                <a:lnTo>
                  <a:pt x="9608921" y="0"/>
                </a:lnTo>
                <a:lnTo>
                  <a:pt x="9608921" y="7548145"/>
                </a:lnTo>
                <a:lnTo>
                  <a:pt x="0" y="7548145"/>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29" name="Freeform 19">
            <a:extLst>
              <a:ext uri="{FF2B5EF4-FFF2-40B4-BE49-F238E27FC236}">
                <a16:creationId xmlns:a16="http://schemas.microsoft.com/office/drawing/2014/main" id="{32412DA4-4325-DAAC-5440-D09A24D00CEB}"/>
              </a:ext>
            </a:extLst>
          </p:cNvPr>
          <p:cNvSpPr/>
          <p:nvPr/>
        </p:nvSpPr>
        <p:spPr>
          <a:xfrm>
            <a:off x="6231811" y="4232017"/>
            <a:ext cx="1224084" cy="924183"/>
          </a:xfrm>
          <a:custGeom>
            <a:avLst/>
            <a:gdLst/>
            <a:ahLst/>
            <a:cxnLst/>
            <a:rect l="l" t="t" r="r" b="b"/>
            <a:pathLst>
              <a:path w="2442191" h="1843854">
                <a:moveTo>
                  <a:pt x="0" y="0"/>
                </a:moveTo>
                <a:lnTo>
                  <a:pt x="2442191" y="0"/>
                </a:lnTo>
                <a:lnTo>
                  <a:pt x="2442191" y="1843854"/>
                </a:lnTo>
                <a:lnTo>
                  <a:pt x="0" y="1843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dirty="0"/>
          </a:p>
        </p:txBody>
      </p:sp>
      <p:sp>
        <p:nvSpPr>
          <p:cNvPr id="30" name="Freeform 11">
            <a:extLst>
              <a:ext uri="{FF2B5EF4-FFF2-40B4-BE49-F238E27FC236}">
                <a16:creationId xmlns:a16="http://schemas.microsoft.com/office/drawing/2014/main" id="{1AD4D93F-B6B2-50A6-316E-4D2D6889FC86}"/>
              </a:ext>
            </a:extLst>
          </p:cNvPr>
          <p:cNvSpPr/>
          <p:nvPr/>
        </p:nvSpPr>
        <p:spPr>
          <a:xfrm>
            <a:off x="582617" y="4281313"/>
            <a:ext cx="1371749" cy="931074"/>
          </a:xfrm>
          <a:custGeom>
            <a:avLst/>
            <a:gdLst/>
            <a:ahLst/>
            <a:cxnLst/>
            <a:rect l="l" t="t" r="r" b="b"/>
            <a:pathLst>
              <a:path w="2213499" h="1502412">
                <a:moveTo>
                  <a:pt x="0" y="0"/>
                </a:moveTo>
                <a:lnTo>
                  <a:pt x="2213499" y="0"/>
                </a:lnTo>
                <a:lnTo>
                  <a:pt x="2213499" y="1502412"/>
                </a:lnTo>
                <a:lnTo>
                  <a:pt x="0" y="1502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36" name="Freeform 3">
            <a:extLst>
              <a:ext uri="{FF2B5EF4-FFF2-40B4-BE49-F238E27FC236}">
                <a16:creationId xmlns:a16="http://schemas.microsoft.com/office/drawing/2014/main" id="{2A430253-DD32-518A-2E26-E771C8850F34}"/>
              </a:ext>
            </a:extLst>
          </p:cNvPr>
          <p:cNvSpPr/>
          <p:nvPr/>
        </p:nvSpPr>
        <p:spPr>
          <a:xfrm>
            <a:off x="697588" y="2205939"/>
            <a:ext cx="1256777" cy="1156235"/>
          </a:xfrm>
          <a:custGeom>
            <a:avLst/>
            <a:gdLst/>
            <a:ahLst/>
            <a:cxnLst/>
            <a:rect l="l" t="t" r="r" b="b"/>
            <a:pathLst>
              <a:path w="1885166" h="1734353">
                <a:moveTo>
                  <a:pt x="0" y="0"/>
                </a:moveTo>
                <a:lnTo>
                  <a:pt x="1885166" y="0"/>
                </a:lnTo>
                <a:lnTo>
                  <a:pt x="1885166" y="1734353"/>
                </a:lnTo>
                <a:lnTo>
                  <a:pt x="0" y="1734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dirty="0"/>
          </a:p>
        </p:txBody>
      </p:sp>
    </p:spTree>
    <p:extLst>
      <p:ext uri="{BB962C8B-B14F-4D97-AF65-F5344CB8AC3E}">
        <p14:creationId xmlns:p14="http://schemas.microsoft.com/office/powerpoint/2010/main" val="1638607831"/>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36589" y="150316"/>
            <a:ext cx="6836709" cy="572977"/>
          </a:xfrm>
          <a:prstGeom prst="rect">
            <a:avLst/>
          </a:prstGeom>
        </p:spPr>
        <p:txBody>
          <a:bodyPr wrap="square" lIns="0" tIns="0" rIns="0" bIns="0" rtlCol="0" anchor="t">
            <a:spAutoFit/>
          </a:bodyPr>
          <a:lstStyle/>
          <a:p>
            <a:pPr algn="ctr">
              <a:lnSpc>
                <a:spcPts val="4876"/>
              </a:lnSpc>
            </a:pPr>
            <a:r>
              <a:rPr lang="en-US" sz="3482" dirty="0">
                <a:solidFill>
                  <a:srgbClr val="4C16B3"/>
                </a:solidFill>
                <a:latin typeface="Poppins 2 Bold"/>
              </a:rPr>
              <a:t>Current Unemployment Stats</a:t>
            </a:r>
          </a:p>
        </p:txBody>
      </p:sp>
      <p:grpSp>
        <p:nvGrpSpPr>
          <p:cNvPr id="8" name="Group 8"/>
          <p:cNvGrpSpPr/>
          <p:nvPr/>
        </p:nvGrpSpPr>
        <p:grpSpPr>
          <a:xfrm>
            <a:off x="2040403" y="1661741"/>
            <a:ext cx="3832846" cy="983281"/>
            <a:chOff x="-1" y="-47625"/>
            <a:chExt cx="7665692" cy="963893"/>
          </a:xfrm>
        </p:grpSpPr>
        <p:sp>
          <p:nvSpPr>
            <p:cNvPr id="9" name="TextBox 9"/>
            <p:cNvSpPr txBox="1"/>
            <p:nvPr/>
          </p:nvSpPr>
          <p:spPr>
            <a:xfrm>
              <a:off x="62467" y="492557"/>
              <a:ext cx="5213104" cy="423711"/>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4.2%</a:t>
              </a:r>
              <a:r>
                <a:rPr lang="en-US" sz="2133" baseline="70000" dirty="0">
                  <a:solidFill>
                    <a:srgbClr val="FF0099"/>
                  </a:solidFill>
                  <a:latin typeface="Poppins" panose="00000500000000000000" pitchFamily="2" charset="0"/>
                  <a:cs typeface="Poppins" panose="00000500000000000000" pitchFamily="2" charset="0"/>
                </a:rPr>
                <a:t>1</a:t>
              </a:r>
              <a:endParaRPr lang="en-US" sz="2615" baseline="70000" dirty="0">
                <a:solidFill>
                  <a:srgbClr val="FF0099"/>
                </a:solidFill>
                <a:latin typeface="Poppins" panose="00000500000000000000" pitchFamily="2" charset="0"/>
                <a:cs typeface="Poppins" panose="00000500000000000000" pitchFamily="2" charset="0"/>
              </a:endParaRPr>
            </a:p>
          </p:txBody>
        </p:sp>
        <p:sp>
          <p:nvSpPr>
            <p:cNvPr id="10" name="TextBox 10"/>
            <p:cNvSpPr txBox="1"/>
            <p:nvPr/>
          </p:nvSpPr>
          <p:spPr>
            <a:xfrm>
              <a:off x="-1" y="-47625"/>
              <a:ext cx="7665692" cy="534400"/>
            </a:xfrm>
            <a:prstGeom prst="rect">
              <a:avLst/>
            </a:prstGeom>
          </p:spPr>
          <p:txBody>
            <a:bodyPr wrap="square" lIns="0" tIns="0" rIns="0" bIns="0" rtlCol="0" anchor="t">
              <a:spAutoFit/>
            </a:bodyPr>
            <a:lstStyle/>
            <a:p>
              <a:pPr>
                <a:lnSpc>
                  <a:spcPts val="2174"/>
                </a:lnSpc>
              </a:pPr>
              <a:r>
                <a:rPr lang="en-US" sz="1553" dirty="0">
                  <a:solidFill>
                    <a:srgbClr val="4C16B3"/>
                  </a:solidFill>
                  <a:latin typeface="Open Sans"/>
                </a:rPr>
                <a:t>The current unemployment rate for people aged 16 and over in the </a:t>
              </a:r>
              <a:r>
                <a:rPr lang="en-US" sz="1553" b="1" dirty="0">
                  <a:solidFill>
                    <a:srgbClr val="4C16B3"/>
                  </a:solidFill>
                  <a:latin typeface="Open Sans"/>
                </a:rPr>
                <a:t>UK</a:t>
              </a:r>
            </a:p>
          </p:txBody>
        </p:sp>
      </p:grpSp>
      <p:pic>
        <p:nvPicPr>
          <p:cNvPr id="29" name="Picture 28" descr="A pink outline of a country&#10;&#10;Description automatically generated">
            <a:extLst>
              <a:ext uri="{FF2B5EF4-FFF2-40B4-BE49-F238E27FC236}">
                <a16:creationId xmlns:a16="http://schemas.microsoft.com/office/drawing/2014/main" id="{FEEED78D-2AF0-E26F-785A-5D803181CC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685" y="1652803"/>
            <a:ext cx="1192990" cy="1192990"/>
          </a:xfrm>
          <a:prstGeom prst="rect">
            <a:avLst/>
          </a:prstGeom>
        </p:spPr>
      </p:pic>
      <p:pic>
        <p:nvPicPr>
          <p:cNvPr id="36" name="Picture 35" descr="A pink outline of a country&#10;&#10;Description automatically generated">
            <a:extLst>
              <a:ext uri="{FF2B5EF4-FFF2-40B4-BE49-F238E27FC236}">
                <a16:creationId xmlns:a16="http://schemas.microsoft.com/office/drawing/2014/main" id="{4162EA3B-35CA-30D4-D541-52F3C7B881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08" y="3799401"/>
            <a:ext cx="1373311" cy="1373311"/>
          </a:xfrm>
          <a:prstGeom prst="rect">
            <a:avLst/>
          </a:prstGeom>
        </p:spPr>
      </p:pic>
      <p:grpSp>
        <p:nvGrpSpPr>
          <p:cNvPr id="37" name="Group 8">
            <a:extLst>
              <a:ext uri="{FF2B5EF4-FFF2-40B4-BE49-F238E27FC236}">
                <a16:creationId xmlns:a16="http://schemas.microsoft.com/office/drawing/2014/main" id="{090EE260-07F1-6EE6-72B9-F28566B2DB6C}"/>
              </a:ext>
            </a:extLst>
          </p:cNvPr>
          <p:cNvGrpSpPr/>
          <p:nvPr/>
        </p:nvGrpSpPr>
        <p:grpSpPr>
          <a:xfrm>
            <a:off x="2044292" y="3946295"/>
            <a:ext cx="3832846" cy="992965"/>
            <a:chOff x="-1" y="-47625"/>
            <a:chExt cx="7665692" cy="973386"/>
          </a:xfrm>
        </p:grpSpPr>
        <p:sp>
          <p:nvSpPr>
            <p:cNvPr id="38" name="TextBox 9">
              <a:extLst>
                <a:ext uri="{FF2B5EF4-FFF2-40B4-BE49-F238E27FC236}">
                  <a16:creationId xmlns:a16="http://schemas.microsoft.com/office/drawing/2014/main" id="{78916A2C-FA21-7CB7-0CA9-BBB958FC85DF}"/>
                </a:ext>
              </a:extLst>
            </p:cNvPr>
            <p:cNvSpPr txBox="1"/>
            <p:nvPr/>
          </p:nvSpPr>
          <p:spPr>
            <a:xfrm>
              <a:off x="62467" y="502050"/>
              <a:ext cx="5213104" cy="423711"/>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3.8%</a:t>
              </a:r>
              <a:r>
                <a:rPr lang="en-US" sz="2133" baseline="70000" dirty="0">
                  <a:solidFill>
                    <a:srgbClr val="FF0099"/>
                  </a:solidFill>
                  <a:latin typeface="Poppins" panose="00000500000000000000" pitchFamily="2" charset="0"/>
                </a:rPr>
                <a:t>2</a:t>
              </a:r>
              <a:endParaRPr lang="en-US" sz="2615" dirty="0">
                <a:solidFill>
                  <a:srgbClr val="4C16B3"/>
                </a:solidFill>
                <a:latin typeface="Poppins 2 Bold"/>
              </a:endParaRPr>
            </a:p>
          </p:txBody>
        </p:sp>
        <p:sp>
          <p:nvSpPr>
            <p:cNvPr id="39" name="TextBox 10">
              <a:extLst>
                <a:ext uri="{FF2B5EF4-FFF2-40B4-BE49-F238E27FC236}">
                  <a16:creationId xmlns:a16="http://schemas.microsoft.com/office/drawing/2014/main" id="{AD47CAA0-13D9-74FA-3BD7-719E7FA92704}"/>
                </a:ext>
              </a:extLst>
            </p:cNvPr>
            <p:cNvSpPr txBox="1"/>
            <p:nvPr/>
          </p:nvSpPr>
          <p:spPr>
            <a:xfrm>
              <a:off x="-1" y="-47625"/>
              <a:ext cx="7665692" cy="534400"/>
            </a:xfrm>
            <a:prstGeom prst="rect">
              <a:avLst/>
            </a:prstGeom>
          </p:spPr>
          <p:txBody>
            <a:bodyPr wrap="square" lIns="0" tIns="0" rIns="0" bIns="0" rtlCol="0" anchor="t">
              <a:spAutoFit/>
            </a:bodyPr>
            <a:lstStyle/>
            <a:p>
              <a:pPr>
                <a:lnSpc>
                  <a:spcPts val="2174"/>
                </a:lnSpc>
              </a:pPr>
              <a:r>
                <a:rPr lang="en-US" sz="1553" dirty="0">
                  <a:solidFill>
                    <a:srgbClr val="4C16B3"/>
                  </a:solidFill>
                  <a:latin typeface="Open Sans"/>
                </a:rPr>
                <a:t>The current unemployment rate for people aged 16 and over in </a:t>
              </a:r>
              <a:r>
                <a:rPr lang="en-US" sz="1553" b="1" dirty="0">
                  <a:solidFill>
                    <a:srgbClr val="4C16B3"/>
                  </a:solidFill>
                  <a:latin typeface="Open Sans"/>
                </a:rPr>
                <a:t>Scotland</a:t>
              </a:r>
            </a:p>
          </p:txBody>
        </p:sp>
      </p:grpSp>
      <p:sp>
        <p:nvSpPr>
          <p:cNvPr id="45" name="Freeform 3">
            <a:extLst>
              <a:ext uri="{FF2B5EF4-FFF2-40B4-BE49-F238E27FC236}">
                <a16:creationId xmlns:a16="http://schemas.microsoft.com/office/drawing/2014/main" id="{5459C5EF-2B92-9364-1801-FE0B84112C40}"/>
              </a:ext>
            </a:extLst>
          </p:cNvPr>
          <p:cNvSpPr/>
          <p:nvPr/>
        </p:nvSpPr>
        <p:spPr>
          <a:xfrm>
            <a:off x="6096000" y="1628611"/>
            <a:ext cx="1256777" cy="1156235"/>
          </a:xfrm>
          <a:custGeom>
            <a:avLst/>
            <a:gdLst/>
            <a:ahLst/>
            <a:cxnLst/>
            <a:rect l="l" t="t" r="r" b="b"/>
            <a:pathLst>
              <a:path w="1885166" h="1734353">
                <a:moveTo>
                  <a:pt x="0" y="0"/>
                </a:moveTo>
                <a:lnTo>
                  <a:pt x="1885166" y="0"/>
                </a:lnTo>
                <a:lnTo>
                  <a:pt x="1885166" y="1734353"/>
                </a:lnTo>
                <a:lnTo>
                  <a:pt x="0" y="1734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grpSp>
        <p:nvGrpSpPr>
          <p:cNvPr id="46" name="Group 8">
            <a:extLst>
              <a:ext uri="{FF2B5EF4-FFF2-40B4-BE49-F238E27FC236}">
                <a16:creationId xmlns:a16="http://schemas.microsoft.com/office/drawing/2014/main" id="{D9536554-09A0-4984-6AB8-668F5D45B062}"/>
              </a:ext>
            </a:extLst>
          </p:cNvPr>
          <p:cNvGrpSpPr/>
          <p:nvPr/>
        </p:nvGrpSpPr>
        <p:grpSpPr>
          <a:xfrm>
            <a:off x="7571293" y="1604797"/>
            <a:ext cx="3801615" cy="982142"/>
            <a:chOff x="62464" y="-47625"/>
            <a:chExt cx="7603230" cy="1964284"/>
          </a:xfrm>
        </p:grpSpPr>
        <p:sp>
          <p:nvSpPr>
            <p:cNvPr id="47" name="TextBox 9">
              <a:extLst>
                <a:ext uri="{FF2B5EF4-FFF2-40B4-BE49-F238E27FC236}">
                  <a16:creationId xmlns:a16="http://schemas.microsoft.com/office/drawing/2014/main" id="{6D6C511C-67AD-1FF9-06A2-E09BC8A2D23D}"/>
                </a:ext>
              </a:extLst>
            </p:cNvPr>
            <p:cNvSpPr txBox="1"/>
            <p:nvPr/>
          </p:nvSpPr>
          <p:spPr>
            <a:xfrm>
              <a:off x="62464" y="455201"/>
              <a:ext cx="5890196" cy="864468"/>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1,430,000 people</a:t>
              </a:r>
              <a:r>
                <a:rPr lang="en-US" sz="2133" baseline="70000" dirty="0">
                  <a:solidFill>
                    <a:srgbClr val="FF0099"/>
                  </a:solidFill>
                  <a:latin typeface="Poppins" panose="00000500000000000000" pitchFamily="2" charset="0"/>
                </a:rPr>
                <a:t>1</a:t>
              </a:r>
              <a:endParaRPr lang="en-US" sz="2133" dirty="0">
                <a:solidFill>
                  <a:srgbClr val="FF0099"/>
                </a:solidFill>
                <a:latin typeface="Poppins 2 Bold"/>
              </a:endParaRPr>
            </a:p>
          </p:txBody>
        </p:sp>
        <p:sp>
          <p:nvSpPr>
            <p:cNvPr id="48" name="TextBox 10">
              <a:extLst>
                <a:ext uri="{FF2B5EF4-FFF2-40B4-BE49-F238E27FC236}">
                  <a16:creationId xmlns:a16="http://schemas.microsoft.com/office/drawing/2014/main" id="{03D8E640-D768-0728-7972-276D0D391EBF}"/>
                </a:ext>
              </a:extLst>
            </p:cNvPr>
            <p:cNvSpPr txBox="1"/>
            <p:nvPr/>
          </p:nvSpPr>
          <p:spPr>
            <a:xfrm>
              <a:off x="85084" y="-47625"/>
              <a:ext cx="4523430"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It is estimated that</a:t>
              </a:r>
            </a:p>
          </p:txBody>
        </p:sp>
        <p:sp>
          <p:nvSpPr>
            <p:cNvPr id="49" name="TextBox 11">
              <a:extLst>
                <a:ext uri="{FF2B5EF4-FFF2-40B4-BE49-F238E27FC236}">
                  <a16:creationId xmlns:a16="http://schemas.microsoft.com/office/drawing/2014/main" id="{7888B3BB-932E-F070-A5E1-3703662DC6E3}"/>
                </a:ext>
              </a:extLst>
            </p:cNvPr>
            <p:cNvSpPr txBox="1"/>
            <p:nvPr/>
          </p:nvSpPr>
          <p:spPr>
            <a:xfrm>
              <a:off x="108648" y="1390617"/>
              <a:ext cx="7557046"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Are currently unemployed in the UK</a:t>
              </a:r>
            </a:p>
          </p:txBody>
        </p:sp>
      </p:grpSp>
      <p:sp>
        <p:nvSpPr>
          <p:cNvPr id="50" name="Freeform 3">
            <a:extLst>
              <a:ext uri="{FF2B5EF4-FFF2-40B4-BE49-F238E27FC236}">
                <a16:creationId xmlns:a16="http://schemas.microsoft.com/office/drawing/2014/main" id="{FF3495DE-C5C7-AE75-BBAD-F9A0AC814891}"/>
              </a:ext>
            </a:extLst>
          </p:cNvPr>
          <p:cNvSpPr/>
          <p:nvPr/>
        </p:nvSpPr>
        <p:spPr>
          <a:xfrm>
            <a:off x="6065362" y="3871219"/>
            <a:ext cx="1256777" cy="1156235"/>
          </a:xfrm>
          <a:custGeom>
            <a:avLst/>
            <a:gdLst/>
            <a:ahLst/>
            <a:cxnLst/>
            <a:rect l="l" t="t" r="r" b="b"/>
            <a:pathLst>
              <a:path w="1885166" h="1734353">
                <a:moveTo>
                  <a:pt x="0" y="0"/>
                </a:moveTo>
                <a:lnTo>
                  <a:pt x="1885166" y="0"/>
                </a:lnTo>
                <a:lnTo>
                  <a:pt x="1885166" y="1734353"/>
                </a:lnTo>
                <a:lnTo>
                  <a:pt x="0" y="1734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grpSp>
        <p:nvGrpSpPr>
          <p:cNvPr id="51" name="Group 8">
            <a:extLst>
              <a:ext uri="{FF2B5EF4-FFF2-40B4-BE49-F238E27FC236}">
                <a16:creationId xmlns:a16="http://schemas.microsoft.com/office/drawing/2014/main" id="{3C4C4832-CAC6-DAD8-E639-9171693801FC}"/>
              </a:ext>
            </a:extLst>
          </p:cNvPr>
          <p:cNvGrpSpPr/>
          <p:nvPr/>
        </p:nvGrpSpPr>
        <p:grpSpPr>
          <a:xfrm>
            <a:off x="7509925" y="3813043"/>
            <a:ext cx="3801615" cy="982142"/>
            <a:chOff x="62464" y="-47625"/>
            <a:chExt cx="7603230" cy="1964284"/>
          </a:xfrm>
        </p:grpSpPr>
        <p:sp>
          <p:nvSpPr>
            <p:cNvPr id="52" name="TextBox 9">
              <a:extLst>
                <a:ext uri="{FF2B5EF4-FFF2-40B4-BE49-F238E27FC236}">
                  <a16:creationId xmlns:a16="http://schemas.microsoft.com/office/drawing/2014/main" id="{C1D116D2-91E7-43B8-18A1-EE4F0B2C95C6}"/>
                </a:ext>
              </a:extLst>
            </p:cNvPr>
            <p:cNvSpPr txBox="1"/>
            <p:nvPr/>
          </p:nvSpPr>
          <p:spPr>
            <a:xfrm>
              <a:off x="62464" y="455201"/>
              <a:ext cx="5890196" cy="864724"/>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109,000 people</a:t>
              </a:r>
              <a:r>
                <a:rPr lang="en-US" sz="2133" baseline="70000" dirty="0">
                  <a:solidFill>
                    <a:srgbClr val="FF0099"/>
                  </a:solidFill>
                  <a:latin typeface="Poppins" panose="00000500000000000000" pitchFamily="2" charset="0"/>
                </a:rPr>
                <a:t>2</a:t>
              </a:r>
              <a:endParaRPr lang="en-US" sz="2615" dirty="0">
                <a:solidFill>
                  <a:srgbClr val="4C16B3"/>
                </a:solidFill>
                <a:latin typeface="Poppins" panose="00000500000000000000" pitchFamily="2" charset="0"/>
                <a:cs typeface="Poppins" panose="00000500000000000000" pitchFamily="2" charset="0"/>
              </a:endParaRPr>
            </a:p>
          </p:txBody>
        </p:sp>
        <p:sp>
          <p:nvSpPr>
            <p:cNvPr id="53" name="TextBox 10">
              <a:extLst>
                <a:ext uri="{FF2B5EF4-FFF2-40B4-BE49-F238E27FC236}">
                  <a16:creationId xmlns:a16="http://schemas.microsoft.com/office/drawing/2014/main" id="{0B3183D7-F18E-FF5C-35FD-A96C2F849CE8}"/>
                </a:ext>
              </a:extLst>
            </p:cNvPr>
            <p:cNvSpPr txBox="1"/>
            <p:nvPr/>
          </p:nvSpPr>
          <p:spPr>
            <a:xfrm>
              <a:off x="85084" y="-47625"/>
              <a:ext cx="4523430"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It is estimated that</a:t>
              </a:r>
            </a:p>
          </p:txBody>
        </p:sp>
        <p:sp>
          <p:nvSpPr>
            <p:cNvPr id="54" name="TextBox 11">
              <a:extLst>
                <a:ext uri="{FF2B5EF4-FFF2-40B4-BE49-F238E27FC236}">
                  <a16:creationId xmlns:a16="http://schemas.microsoft.com/office/drawing/2014/main" id="{F07E9218-84AD-5864-94F1-F73BCCCF7DC9}"/>
                </a:ext>
              </a:extLst>
            </p:cNvPr>
            <p:cNvSpPr txBox="1"/>
            <p:nvPr/>
          </p:nvSpPr>
          <p:spPr>
            <a:xfrm>
              <a:off x="108648" y="1390617"/>
              <a:ext cx="7557046"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Are currently unemployed in Scotland</a:t>
              </a:r>
            </a:p>
          </p:txBody>
        </p:sp>
      </p:grpSp>
      <p:sp>
        <p:nvSpPr>
          <p:cNvPr id="59" name="TextBox 58">
            <a:extLst>
              <a:ext uri="{FF2B5EF4-FFF2-40B4-BE49-F238E27FC236}">
                <a16:creationId xmlns:a16="http://schemas.microsoft.com/office/drawing/2014/main" id="{0766EB9E-5AA5-81E3-C8D5-54BB81F7B7B0}"/>
              </a:ext>
            </a:extLst>
          </p:cNvPr>
          <p:cNvSpPr txBox="1"/>
          <p:nvPr/>
        </p:nvSpPr>
        <p:spPr>
          <a:xfrm>
            <a:off x="95333" y="6457713"/>
            <a:ext cx="1649528" cy="359201"/>
          </a:xfrm>
          <a:prstGeom prst="rect">
            <a:avLst/>
          </a:prstGeom>
          <a:noFill/>
        </p:spPr>
        <p:txBody>
          <a:bodyPr wrap="square" rtlCol="0">
            <a:spAutoFit/>
          </a:bodyPr>
          <a:lstStyle/>
          <a:p>
            <a:r>
              <a:rPr lang="en-GB" sz="867" dirty="0">
                <a:solidFill>
                  <a:srgbClr val="FF0099"/>
                </a:solidFill>
                <a:latin typeface="Open Sans" pitchFamily="2" charset="0"/>
                <a:ea typeface="Open Sans" pitchFamily="2" charset="0"/>
                <a:cs typeface="Open Sans" pitchFamily="2" charset="0"/>
              </a:rPr>
              <a:t>1 </a:t>
            </a:r>
            <a:r>
              <a:rPr lang="en-GB" sz="867" dirty="0">
                <a:solidFill>
                  <a:srgbClr val="4C16B3"/>
                </a:solidFill>
                <a:latin typeface="Open Sans" pitchFamily="2" charset="0"/>
                <a:ea typeface="Open Sans" pitchFamily="2" charset="0"/>
                <a:cs typeface="Open Sans" pitchFamily="2" charset="0"/>
              </a:rPr>
              <a:t>https://www.ons.gov.uk</a:t>
            </a:r>
          </a:p>
          <a:p>
            <a:r>
              <a:rPr lang="en-GB" sz="867" dirty="0">
                <a:solidFill>
                  <a:srgbClr val="FF0099"/>
                </a:solidFill>
                <a:latin typeface="Open Sans" pitchFamily="2" charset="0"/>
                <a:ea typeface="Open Sans" pitchFamily="2" charset="0"/>
                <a:cs typeface="Open Sans" pitchFamily="2" charset="0"/>
              </a:rPr>
              <a:t>2 </a:t>
            </a:r>
            <a:r>
              <a:rPr lang="en-GB" sz="867" dirty="0">
                <a:solidFill>
                  <a:srgbClr val="4C16B3"/>
                </a:solidFill>
                <a:latin typeface="Open Sans" pitchFamily="2" charset="0"/>
                <a:ea typeface="Open Sans" pitchFamily="2" charset="0"/>
                <a:cs typeface="Open Sans" pitchFamily="2" charset="0"/>
              </a:rPr>
              <a:t>https://gov.scot</a:t>
            </a:r>
            <a:endParaRPr lang="en-GB" sz="867" dirty="0">
              <a:solidFill>
                <a:srgbClr val="FF0099"/>
              </a:solidFill>
              <a:latin typeface="Open Sans" pitchFamily="2" charset="0"/>
              <a:ea typeface="Open Sans" pitchFamily="2" charset="0"/>
              <a:cs typeface="Open Sans" pitchFamily="2" charset="0"/>
            </a:endParaRPr>
          </a:p>
        </p:txBody>
      </p:sp>
    </p:spTree>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74907" y="5722540"/>
            <a:ext cx="2545336" cy="899320"/>
          </a:xfrm>
          <a:custGeom>
            <a:avLst/>
            <a:gdLst/>
            <a:ahLst/>
            <a:cxnLst/>
            <a:rect l="l" t="t" r="r" b="b"/>
            <a:pathLst>
              <a:path w="3818004" h="1348980">
                <a:moveTo>
                  <a:pt x="0" y="0"/>
                </a:moveTo>
                <a:lnTo>
                  <a:pt x="3818005" y="0"/>
                </a:lnTo>
                <a:lnTo>
                  <a:pt x="3818005" y="1348980"/>
                </a:lnTo>
                <a:lnTo>
                  <a:pt x="0" y="134898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Freeform 3"/>
          <p:cNvSpPr/>
          <p:nvPr/>
        </p:nvSpPr>
        <p:spPr>
          <a:xfrm>
            <a:off x="431371" y="1461606"/>
            <a:ext cx="1256777" cy="1156235"/>
          </a:xfrm>
          <a:custGeom>
            <a:avLst/>
            <a:gdLst/>
            <a:ahLst/>
            <a:cxnLst/>
            <a:rect l="l" t="t" r="r" b="b"/>
            <a:pathLst>
              <a:path w="1885166" h="1734353">
                <a:moveTo>
                  <a:pt x="0" y="0"/>
                </a:moveTo>
                <a:lnTo>
                  <a:pt x="1885166" y="0"/>
                </a:lnTo>
                <a:lnTo>
                  <a:pt x="1885166" y="1734353"/>
                </a:lnTo>
                <a:lnTo>
                  <a:pt x="0" y="1734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 name="Freeform 4"/>
          <p:cNvSpPr/>
          <p:nvPr/>
        </p:nvSpPr>
        <p:spPr>
          <a:xfrm>
            <a:off x="335361" y="4115643"/>
            <a:ext cx="1342827" cy="1127975"/>
          </a:xfrm>
          <a:custGeom>
            <a:avLst/>
            <a:gdLst/>
            <a:ahLst/>
            <a:cxnLst/>
            <a:rect l="l" t="t" r="r" b="b"/>
            <a:pathLst>
              <a:path w="2014241" h="1691962">
                <a:moveTo>
                  <a:pt x="0" y="0"/>
                </a:moveTo>
                <a:lnTo>
                  <a:pt x="2014240" y="0"/>
                </a:lnTo>
                <a:lnTo>
                  <a:pt x="2014240" y="1691963"/>
                </a:lnTo>
                <a:lnTo>
                  <a:pt x="0" y="16919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5" name="Freeform 5"/>
          <p:cNvSpPr/>
          <p:nvPr/>
        </p:nvSpPr>
        <p:spPr>
          <a:xfrm>
            <a:off x="6209937" y="1311673"/>
            <a:ext cx="1224084" cy="1252260"/>
          </a:xfrm>
          <a:custGeom>
            <a:avLst/>
            <a:gdLst/>
            <a:ahLst/>
            <a:cxnLst/>
            <a:rect l="l" t="t" r="r" b="b"/>
            <a:pathLst>
              <a:path w="1836126" h="1878390">
                <a:moveTo>
                  <a:pt x="0" y="0"/>
                </a:moveTo>
                <a:lnTo>
                  <a:pt x="1836126" y="0"/>
                </a:lnTo>
                <a:lnTo>
                  <a:pt x="1836126" y="1878390"/>
                </a:lnTo>
                <a:lnTo>
                  <a:pt x="0" y="1878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6" name="Freeform 6"/>
          <p:cNvSpPr/>
          <p:nvPr/>
        </p:nvSpPr>
        <p:spPr>
          <a:xfrm>
            <a:off x="6209937" y="4053501"/>
            <a:ext cx="1103554" cy="1252260"/>
          </a:xfrm>
          <a:custGeom>
            <a:avLst/>
            <a:gdLst/>
            <a:ahLst/>
            <a:cxnLst/>
            <a:rect l="l" t="t" r="r" b="b"/>
            <a:pathLst>
              <a:path w="1655331" h="1878390">
                <a:moveTo>
                  <a:pt x="0" y="0"/>
                </a:moveTo>
                <a:lnTo>
                  <a:pt x="1655331" y="0"/>
                </a:lnTo>
                <a:lnTo>
                  <a:pt x="1655331" y="1878391"/>
                </a:lnTo>
                <a:lnTo>
                  <a:pt x="0" y="18783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7" name="TextBox 7"/>
          <p:cNvSpPr txBox="1"/>
          <p:nvPr/>
        </p:nvSpPr>
        <p:spPr>
          <a:xfrm>
            <a:off x="436589" y="150316"/>
            <a:ext cx="4799145" cy="572977"/>
          </a:xfrm>
          <a:prstGeom prst="rect">
            <a:avLst/>
          </a:prstGeom>
        </p:spPr>
        <p:txBody>
          <a:bodyPr lIns="0" tIns="0" rIns="0" bIns="0" rtlCol="0" anchor="t">
            <a:spAutoFit/>
          </a:bodyPr>
          <a:lstStyle/>
          <a:p>
            <a:pPr algn="ctr">
              <a:lnSpc>
                <a:spcPts val="4876"/>
              </a:lnSpc>
            </a:pPr>
            <a:r>
              <a:rPr lang="en-US" sz="3482" dirty="0">
                <a:solidFill>
                  <a:srgbClr val="4C16B3"/>
                </a:solidFill>
                <a:latin typeface="Poppins 2 Bold"/>
              </a:rPr>
              <a:t>Why are we needed?</a:t>
            </a:r>
          </a:p>
        </p:txBody>
      </p:sp>
      <p:grpSp>
        <p:nvGrpSpPr>
          <p:cNvPr id="8" name="Group 8"/>
          <p:cNvGrpSpPr/>
          <p:nvPr/>
        </p:nvGrpSpPr>
        <p:grpSpPr>
          <a:xfrm>
            <a:off x="1875934" y="1437793"/>
            <a:ext cx="3801615" cy="1264270"/>
            <a:chOff x="62464" y="-47625"/>
            <a:chExt cx="7603230" cy="2528540"/>
          </a:xfrm>
        </p:grpSpPr>
        <p:sp>
          <p:nvSpPr>
            <p:cNvPr id="9" name="TextBox 9"/>
            <p:cNvSpPr txBox="1"/>
            <p:nvPr/>
          </p:nvSpPr>
          <p:spPr>
            <a:xfrm>
              <a:off x="62464" y="455201"/>
              <a:ext cx="5890196" cy="864468"/>
            </a:xfrm>
            <a:prstGeom prst="rect">
              <a:avLst/>
            </a:prstGeom>
          </p:spPr>
          <p:txBody>
            <a:bodyPr wrap="square" lIns="0" tIns="0" rIns="0" bIns="0" rtlCol="0" anchor="t">
              <a:spAutoFit/>
            </a:bodyPr>
            <a:lstStyle/>
            <a:p>
              <a:pPr>
                <a:lnSpc>
                  <a:spcPts val="3662"/>
                </a:lnSpc>
              </a:pPr>
              <a:r>
                <a:rPr lang="en-US" sz="2615" dirty="0">
                  <a:solidFill>
                    <a:srgbClr val="4C16B3"/>
                  </a:solidFill>
                  <a:latin typeface="Poppins 2 Bold"/>
                </a:rPr>
                <a:t>1,520,000 adults</a:t>
              </a:r>
              <a:r>
                <a:rPr lang="en-US" sz="2133" baseline="70000" dirty="0">
                  <a:solidFill>
                    <a:srgbClr val="FF0099"/>
                  </a:solidFill>
                  <a:latin typeface="Poppins" panose="00000500000000000000" pitchFamily="2" charset="0"/>
                </a:rPr>
                <a:t>1</a:t>
              </a:r>
              <a:endParaRPr lang="en-US" sz="2615" dirty="0">
                <a:solidFill>
                  <a:srgbClr val="4C16B3"/>
                </a:solidFill>
                <a:latin typeface="Poppins 2 Bold"/>
              </a:endParaRPr>
            </a:p>
          </p:txBody>
        </p:sp>
        <p:sp>
          <p:nvSpPr>
            <p:cNvPr id="10" name="TextBox 10"/>
            <p:cNvSpPr txBox="1"/>
            <p:nvPr/>
          </p:nvSpPr>
          <p:spPr>
            <a:xfrm>
              <a:off x="85084" y="-47625"/>
              <a:ext cx="4523430" cy="526042"/>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It is estimated that</a:t>
              </a:r>
            </a:p>
          </p:txBody>
        </p:sp>
        <p:sp>
          <p:nvSpPr>
            <p:cNvPr id="11" name="TextBox 11"/>
            <p:cNvSpPr txBox="1"/>
            <p:nvPr/>
          </p:nvSpPr>
          <p:spPr>
            <a:xfrm>
              <a:off x="108648" y="1390617"/>
              <a:ext cx="7557046" cy="1090298"/>
            </a:xfrm>
            <a:prstGeom prst="rect">
              <a:avLst/>
            </a:prstGeom>
          </p:spPr>
          <p:txBody>
            <a:bodyPr lIns="0" tIns="0" rIns="0" bIns="0" rtlCol="0" anchor="t">
              <a:spAutoFit/>
            </a:bodyPr>
            <a:lstStyle/>
            <a:p>
              <a:pPr>
                <a:lnSpc>
                  <a:spcPts val="2174"/>
                </a:lnSpc>
              </a:pPr>
              <a:r>
                <a:rPr lang="en-US" sz="1553" dirty="0">
                  <a:solidFill>
                    <a:srgbClr val="4C16B3"/>
                  </a:solidFill>
                  <a:latin typeface="Open Sans"/>
                </a:rPr>
                <a:t>have a disability or long-term health condition in Scotland</a:t>
              </a:r>
            </a:p>
          </p:txBody>
        </p:sp>
      </p:grpSp>
      <p:grpSp>
        <p:nvGrpSpPr>
          <p:cNvPr id="12" name="Group 12"/>
          <p:cNvGrpSpPr/>
          <p:nvPr/>
        </p:nvGrpSpPr>
        <p:grpSpPr>
          <a:xfrm>
            <a:off x="1823526" y="4096594"/>
            <a:ext cx="4255940" cy="1134501"/>
            <a:chOff x="0" y="-38100"/>
            <a:chExt cx="8511880" cy="2269002"/>
          </a:xfrm>
        </p:grpSpPr>
        <p:sp>
          <p:nvSpPr>
            <p:cNvPr id="13" name="TextBox 13"/>
            <p:cNvSpPr txBox="1"/>
            <p:nvPr/>
          </p:nvSpPr>
          <p:spPr>
            <a:xfrm>
              <a:off x="0" y="-38100"/>
              <a:ext cx="7148024" cy="430118"/>
            </a:xfrm>
            <a:prstGeom prst="rect">
              <a:avLst/>
            </a:prstGeom>
          </p:spPr>
          <p:txBody>
            <a:bodyPr lIns="0" tIns="0" rIns="0" bIns="0" rtlCol="0" anchor="t">
              <a:spAutoFit/>
            </a:bodyPr>
            <a:lstStyle/>
            <a:p>
              <a:pPr algn="ctr">
                <a:lnSpc>
                  <a:spcPts val="1773"/>
                </a:lnSpc>
              </a:pPr>
              <a:r>
                <a:rPr lang="en-US" sz="1266" dirty="0">
                  <a:solidFill>
                    <a:srgbClr val="4C16B3"/>
                  </a:solidFill>
                  <a:latin typeface="Open Sans"/>
                </a:rPr>
                <a:t>There is a significant disability employment gap</a:t>
              </a:r>
            </a:p>
          </p:txBody>
        </p:sp>
        <p:sp>
          <p:nvSpPr>
            <p:cNvPr id="14" name="TextBox 14"/>
            <p:cNvSpPr txBox="1"/>
            <p:nvPr/>
          </p:nvSpPr>
          <p:spPr>
            <a:xfrm>
              <a:off x="44796" y="432018"/>
              <a:ext cx="7103230" cy="701604"/>
            </a:xfrm>
            <a:prstGeom prst="rect">
              <a:avLst/>
            </a:prstGeom>
          </p:spPr>
          <p:txBody>
            <a:bodyPr wrap="square" lIns="0" tIns="0" rIns="0" bIns="0" rtlCol="0" anchor="t">
              <a:spAutoFit/>
            </a:bodyPr>
            <a:lstStyle/>
            <a:p>
              <a:pPr>
                <a:lnSpc>
                  <a:spcPts val="2987"/>
                </a:lnSpc>
              </a:pPr>
              <a:r>
                <a:rPr lang="en-US" sz="2133" dirty="0">
                  <a:solidFill>
                    <a:srgbClr val="4C16B3"/>
                  </a:solidFill>
                  <a:latin typeface="Poppins 2 Bold"/>
                </a:rPr>
                <a:t>50.7% of disabled people</a:t>
              </a:r>
              <a:r>
                <a:rPr lang="en-US" sz="2133" baseline="70000" dirty="0">
                  <a:solidFill>
                    <a:srgbClr val="FF0099"/>
                  </a:solidFill>
                  <a:latin typeface="Poppins" panose="00000500000000000000" pitchFamily="2" charset="0"/>
                </a:rPr>
                <a:t>2</a:t>
              </a:r>
              <a:endParaRPr lang="en-US" sz="2133" dirty="0">
                <a:solidFill>
                  <a:srgbClr val="4C16B3"/>
                </a:solidFill>
                <a:latin typeface="Poppins 2 Bold"/>
              </a:endParaRPr>
            </a:p>
          </p:txBody>
        </p:sp>
        <p:sp>
          <p:nvSpPr>
            <p:cNvPr id="15" name="TextBox 15"/>
            <p:cNvSpPr txBox="1"/>
            <p:nvPr/>
          </p:nvSpPr>
          <p:spPr>
            <a:xfrm>
              <a:off x="0" y="1120570"/>
              <a:ext cx="7257508" cy="430118"/>
            </a:xfrm>
            <a:prstGeom prst="rect">
              <a:avLst/>
            </a:prstGeom>
          </p:spPr>
          <p:txBody>
            <a:bodyPr lIns="0" tIns="0" rIns="0" bIns="0" rtlCol="0" anchor="t">
              <a:spAutoFit/>
            </a:bodyPr>
            <a:lstStyle/>
            <a:p>
              <a:pPr algn="ctr">
                <a:lnSpc>
                  <a:spcPts val="1773"/>
                </a:lnSpc>
              </a:pPr>
              <a:r>
                <a:rPr lang="en-US" sz="1266">
                  <a:solidFill>
                    <a:srgbClr val="4C16B3"/>
                  </a:solidFill>
                  <a:latin typeface="Open Sans"/>
                </a:rPr>
                <a:t>are in employment in Scotland, compared with</a:t>
              </a:r>
            </a:p>
          </p:txBody>
        </p:sp>
        <p:sp>
          <p:nvSpPr>
            <p:cNvPr id="16" name="TextBox 16"/>
            <p:cNvSpPr txBox="1"/>
            <p:nvPr/>
          </p:nvSpPr>
          <p:spPr>
            <a:xfrm>
              <a:off x="44794" y="1529298"/>
              <a:ext cx="8467086" cy="701604"/>
            </a:xfrm>
            <a:prstGeom prst="rect">
              <a:avLst/>
            </a:prstGeom>
          </p:spPr>
          <p:txBody>
            <a:bodyPr wrap="square" lIns="0" tIns="0" rIns="0" bIns="0" rtlCol="0" anchor="t">
              <a:spAutoFit/>
            </a:bodyPr>
            <a:lstStyle/>
            <a:p>
              <a:pPr>
                <a:lnSpc>
                  <a:spcPts val="2987"/>
                </a:lnSpc>
              </a:pPr>
              <a:r>
                <a:rPr lang="en-US" sz="2133" dirty="0">
                  <a:solidFill>
                    <a:srgbClr val="4C16B3"/>
                  </a:solidFill>
                  <a:latin typeface="Poppins 2 Bold"/>
                </a:rPr>
                <a:t>82.5% of non-disabled people</a:t>
              </a:r>
              <a:r>
                <a:rPr lang="en-US" sz="2133" baseline="70000" dirty="0">
                  <a:solidFill>
                    <a:srgbClr val="FF0099"/>
                  </a:solidFill>
                  <a:latin typeface="Poppins" panose="00000500000000000000" pitchFamily="2" charset="0"/>
                </a:rPr>
                <a:t>2</a:t>
              </a:r>
              <a:endParaRPr lang="en-US" sz="2133" dirty="0">
                <a:solidFill>
                  <a:srgbClr val="4C16B3"/>
                </a:solidFill>
                <a:latin typeface="Poppins 2 Bold"/>
              </a:endParaRPr>
            </a:p>
          </p:txBody>
        </p:sp>
      </p:grpSp>
      <p:grpSp>
        <p:nvGrpSpPr>
          <p:cNvPr id="17" name="Group 17"/>
          <p:cNvGrpSpPr/>
          <p:nvPr/>
        </p:nvGrpSpPr>
        <p:grpSpPr>
          <a:xfrm>
            <a:off x="7680176" y="1428854"/>
            <a:ext cx="3995436" cy="1158180"/>
            <a:chOff x="-28389" y="-95251"/>
            <a:chExt cx="7990871" cy="2316360"/>
          </a:xfrm>
        </p:grpSpPr>
        <p:sp>
          <p:nvSpPr>
            <p:cNvPr id="18" name="TextBox 18"/>
            <p:cNvSpPr txBox="1"/>
            <p:nvPr/>
          </p:nvSpPr>
          <p:spPr>
            <a:xfrm>
              <a:off x="-28389" y="-95251"/>
              <a:ext cx="6602765" cy="724944"/>
            </a:xfrm>
            <a:prstGeom prst="rect">
              <a:avLst/>
            </a:prstGeom>
          </p:spPr>
          <p:txBody>
            <a:bodyPr lIns="0" tIns="0" rIns="0" bIns="0" rtlCol="0" anchor="t">
              <a:spAutoFit/>
            </a:bodyPr>
            <a:lstStyle/>
            <a:p>
              <a:pPr>
                <a:lnSpc>
                  <a:spcPts val="3083"/>
                </a:lnSpc>
              </a:pPr>
              <a:r>
                <a:rPr lang="en-US" sz="2202" dirty="0">
                  <a:solidFill>
                    <a:srgbClr val="4C16B3"/>
                  </a:solidFill>
                  <a:latin typeface="Poppins 2 Bold"/>
                </a:rPr>
                <a:t>4% of school leavers</a:t>
              </a:r>
              <a:r>
                <a:rPr lang="en-US" sz="2133" baseline="70000" dirty="0">
                  <a:solidFill>
                    <a:srgbClr val="FF0099"/>
                  </a:solidFill>
                  <a:latin typeface="Poppins" panose="00000500000000000000" pitchFamily="2" charset="0"/>
                </a:rPr>
                <a:t>2</a:t>
              </a:r>
              <a:endParaRPr lang="en-US" sz="2202" dirty="0">
                <a:solidFill>
                  <a:srgbClr val="4C16B3"/>
                </a:solidFill>
                <a:latin typeface="Poppins 2 Bold"/>
              </a:endParaRPr>
            </a:p>
          </p:txBody>
        </p:sp>
        <p:sp>
          <p:nvSpPr>
            <p:cNvPr id="19" name="TextBox 19"/>
            <p:cNvSpPr txBox="1"/>
            <p:nvPr/>
          </p:nvSpPr>
          <p:spPr>
            <a:xfrm>
              <a:off x="1" y="613935"/>
              <a:ext cx="7491151" cy="894476"/>
            </a:xfrm>
            <a:prstGeom prst="rect">
              <a:avLst/>
            </a:prstGeom>
          </p:spPr>
          <p:txBody>
            <a:bodyPr lIns="0" tIns="0" rIns="0" bIns="0" rtlCol="0" anchor="t">
              <a:spAutoFit/>
            </a:bodyPr>
            <a:lstStyle/>
            <a:p>
              <a:pPr>
                <a:lnSpc>
                  <a:spcPts val="1830"/>
                </a:lnSpc>
              </a:pPr>
              <a:r>
                <a:rPr lang="en-US" sz="1307" dirty="0">
                  <a:solidFill>
                    <a:srgbClr val="4C16B3"/>
                  </a:solidFill>
                  <a:latin typeface="Open Sans"/>
                </a:rPr>
                <a:t>who have a learning disability go into university , compared with </a:t>
              </a:r>
            </a:p>
          </p:txBody>
        </p:sp>
        <p:sp>
          <p:nvSpPr>
            <p:cNvPr id="20" name="TextBox 20"/>
            <p:cNvSpPr txBox="1"/>
            <p:nvPr/>
          </p:nvSpPr>
          <p:spPr>
            <a:xfrm>
              <a:off x="-28389" y="1496165"/>
              <a:ext cx="7990871" cy="724944"/>
            </a:xfrm>
            <a:prstGeom prst="rect">
              <a:avLst/>
            </a:prstGeom>
          </p:spPr>
          <p:txBody>
            <a:bodyPr lIns="0" tIns="0" rIns="0" bIns="0" rtlCol="0" anchor="t">
              <a:spAutoFit/>
            </a:bodyPr>
            <a:lstStyle/>
            <a:p>
              <a:pPr>
                <a:lnSpc>
                  <a:spcPts val="3083"/>
                </a:lnSpc>
              </a:pPr>
              <a:r>
                <a:rPr lang="en-US" sz="2202" dirty="0">
                  <a:solidFill>
                    <a:srgbClr val="4C16B3"/>
                  </a:solidFill>
                  <a:latin typeface="Poppins 2 Bold"/>
                </a:rPr>
                <a:t>45% of all school leavers</a:t>
              </a:r>
              <a:r>
                <a:rPr lang="en-US" sz="2133" baseline="70000" dirty="0">
                  <a:solidFill>
                    <a:srgbClr val="FF0099"/>
                  </a:solidFill>
                  <a:latin typeface="Poppins" panose="00000500000000000000" pitchFamily="2" charset="0"/>
                </a:rPr>
                <a:t>2</a:t>
              </a:r>
              <a:endParaRPr lang="en-US" sz="2202" dirty="0">
                <a:solidFill>
                  <a:srgbClr val="4C16B3"/>
                </a:solidFill>
                <a:latin typeface="Poppins 2 Bold"/>
              </a:endParaRPr>
            </a:p>
          </p:txBody>
        </p:sp>
      </p:grpSp>
      <p:grpSp>
        <p:nvGrpSpPr>
          <p:cNvPr id="21" name="Group 21"/>
          <p:cNvGrpSpPr/>
          <p:nvPr/>
        </p:nvGrpSpPr>
        <p:grpSpPr>
          <a:xfrm>
            <a:off x="7523041" y="4155488"/>
            <a:ext cx="4504098" cy="1012259"/>
            <a:chOff x="0" y="-38100"/>
            <a:chExt cx="9008197" cy="2024518"/>
          </a:xfrm>
        </p:grpSpPr>
        <p:sp>
          <p:nvSpPr>
            <p:cNvPr id="22" name="TextBox 22"/>
            <p:cNvSpPr txBox="1"/>
            <p:nvPr/>
          </p:nvSpPr>
          <p:spPr>
            <a:xfrm>
              <a:off x="0" y="-38100"/>
              <a:ext cx="9008197" cy="1093120"/>
            </a:xfrm>
            <a:prstGeom prst="rect">
              <a:avLst/>
            </a:prstGeom>
          </p:spPr>
          <p:txBody>
            <a:bodyPr lIns="0" tIns="0" rIns="0" bIns="0" rtlCol="0" anchor="t">
              <a:spAutoFit/>
            </a:bodyPr>
            <a:lstStyle/>
            <a:p>
              <a:pPr>
                <a:lnSpc>
                  <a:spcPts val="2235"/>
                </a:lnSpc>
              </a:pPr>
              <a:r>
                <a:rPr lang="en-US" sz="1596" dirty="0">
                  <a:solidFill>
                    <a:srgbClr val="4C16B3"/>
                  </a:solidFill>
                  <a:latin typeface="Open Sans"/>
                </a:rPr>
                <a:t>For every £1 a non disabled person makes, </a:t>
              </a:r>
            </a:p>
            <a:p>
              <a:pPr>
                <a:lnSpc>
                  <a:spcPts val="2235"/>
                </a:lnSpc>
              </a:pPr>
              <a:r>
                <a:rPr lang="en-US" sz="1596" dirty="0">
                  <a:solidFill>
                    <a:srgbClr val="4C16B3"/>
                  </a:solidFill>
                  <a:latin typeface="Open Sans"/>
                </a:rPr>
                <a:t>a disabled person earns just</a:t>
              </a:r>
            </a:p>
          </p:txBody>
        </p:sp>
        <p:sp>
          <p:nvSpPr>
            <p:cNvPr id="23" name="TextBox 23"/>
            <p:cNvSpPr txBox="1"/>
            <p:nvPr/>
          </p:nvSpPr>
          <p:spPr>
            <a:xfrm>
              <a:off x="56452" y="1098354"/>
              <a:ext cx="8061517" cy="888064"/>
            </a:xfrm>
            <a:prstGeom prst="rect">
              <a:avLst/>
            </a:prstGeom>
          </p:spPr>
          <p:txBody>
            <a:bodyPr lIns="0" tIns="0" rIns="0" bIns="0" rtlCol="0" anchor="t">
              <a:spAutoFit/>
            </a:bodyPr>
            <a:lstStyle/>
            <a:p>
              <a:pPr>
                <a:lnSpc>
                  <a:spcPts val="3764"/>
                </a:lnSpc>
              </a:pPr>
              <a:r>
                <a:rPr lang="en-US" sz="2688" dirty="0">
                  <a:solidFill>
                    <a:srgbClr val="4C16B3"/>
                  </a:solidFill>
                  <a:latin typeface="Poppins 2 Bold"/>
                </a:rPr>
                <a:t>earns just 86.2p</a:t>
              </a:r>
              <a:r>
                <a:rPr lang="en-US" sz="2133" baseline="70000" dirty="0">
                  <a:solidFill>
                    <a:srgbClr val="FF0099"/>
                  </a:solidFill>
                  <a:latin typeface="Poppins" panose="00000500000000000000" pitchFamily="2" charset="0"/>
                </a:rPr>
                <a:t>3</a:t>
              </a:r>
              <a:endParaRPr lang="en-US" sz="2688" dirty="0">
                <a:solidFill>
                  <a:srgbClr val="4C16B3"/>
                </a:solidFill>
                <a:latin typeface="Poppins 2 Bold"/>
              </a:endParaRPr>
            </a:p>
          </p:txBody>
        </p:sp>
      </p:grpSp>
      <p:sp>
        <p:nvSpPr>
          <p:cNvPr id="24" name="TextBox 23">
            <a:extLst>
              <a:ext uri="{FF2B5EF4-FFF2-40B4-BE49-F238E27FC236}">
                <a16:creationId xmlns:a16="http://schemas.microsoft.com/office/drawing/2014/main" id="{E79523B8-505F-17A3-6C5A-2FDCE796A490}"/>
              </a:ext>
            </a:extLst>
          </p:cNvPr>
          <p:cNvSpPr txBox="1"/>
          <p:nvPr/>
        </p:nvSpPr>
        <p:spPr>
          <a:xfrm>
            <a:off x="37976" y="6391028"/>
            <a:ext cx="1717137" cy="492635"/>
          </a:xfrm>
          <a:prstGeom prst="rect">
            <a:avLst/>
          </a:prstGeom>
          <a:noFill/>
        </p:spPr>
        <p:txBody>
          <a:bodyPr wrap="none" rtlCol="0">
            <a:spAutoFit/>
          </a:bodyPr>
          <a:lstStyle/>
          <a:p>
            <a:r>
              <a:rPr lang="en-GB" sz="867" dirty="0">
                <a:solidFill>
                  <a:srgbClr val="FF0099"/>
                </a:solidFill>
                <a:latin typeface="Open Sans" pitchFamily="2" charset="0"/>
                <a:ea typeface="Open Sans" pitchFamily="2" charset="0"/>
                <a:cs typeface="Open Sans" pitchFamily="2" charset="0"/>
              </a:rPr>
              <a:t>1</a:t>
            </a:r>
            <a:r>
              <a:rPr lang="en-GB" sz="867" dirty="0">
                <a:solidFill>
                  <a:srgbClr val="4C16B3"/>
                </a:solidFill>
                <a:latin typeface="Open Sans" pitchFamily="2" charset="0"/>
                <a:ea typeface="Open Sans" pitchFamily="2" charset="0"/>
                <a:cs typeface="Open Sans" pitchFamily="2" charset="0"/>
              </a:rPr>
              <a:t> https://www.scotpho.org.uk</a:t>
            </a:r>
          </a:p>
          <a:p>
            <a:r>
              <a:rPr lang="en-GB" sz="867" dirty="0">
                <a:solidFill>
                  <a:srgbClr val="FF0099"/>
                </a:solidFill>
                <a:latin typeface="Open Sans" pitchFamily="2" charset="0"/>
                <a:ea typeface="Open Sans" pitchFamily="2" charset="0"/>
                <a:cs typeface="Open Sans" pitchFamily="2" charset="0"/>
              </a:rPr>
              <a:t>2</a:t>
            </a:r>
            <a:r>
              <a:rPr lang="en-GB" sz="867" dirty="0">
                <a:solidFill>
                  <a:srgbClr val="4C16B3"/>
                </a:solidFill>
                <a:latin typeface="Open Sans" pitchFamily="2" charset="0"/>
                <a:ea typeface="Open Sans" pitchFamily="2" charset="0"/>
                <a:cs typeface="Open Sans" pitchFamily="2" charset="0"/>
              </a:rPr>
              <a:t> https://www.gov.scot</a:t>
            </a:r>
          </a:p>
          <a:p>
            <a:r>
              <a:rPr lang="en-GB" sz="867" dirty="0">
                <a:solidFill>
                  <a:srgbClr val="FF0099"/>
                </a:solidFill>
                <a:latin typeface="Open Sans" pitchFamily="2" charset="0"/>
                <a:ea typeface="Open Sans" pitchFamily="2" charset="0"/>
                <a:cs typeface="Open Sans" pitchFamily="2" charset="0"/>
              </a:rPr>
              <a:t>3</a:t>
            </a:r>
            <a:r>
              <a:rPr lang="en-GB" sz="867" dirty="0">
                <a:solidFill>
                  <a:srgbClr val="4C16B3"/>
                </a:solidFill>
                <a:latin typeface="Open Sans" pitchFamily="2" charset="0"/>
                <a:ea typeface="Open Sans" pitchFamily="2" charset="0"/>
                <a:cs typeface="Open Sans" pitchFamily="2" charset="0"/>
              </a:rPr>
              <a:t> https://www.ons.gov.uk</a:t>
            </a:r>
          </a:p>
        </p:txBody>
      </p:sp>
    </p:spTree>
    <p:extLst>
      <p:ext uri="{BB962C8B-B14F-4D97-AF65-F5344CB8AC3E}">
        <p14:creationId xmlns:p14="http://schemas.microsoft.com/office/powerpoint/2010/main" val="1290463625"/>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4">
            <a:extLst>
              <a:ext uri="{FF2B5EF4-FFF2-40B4-BE49-F238E27FC236}">
                <a16:creationId xmlns:a16="http://schemas.microsoft.com/office/drawing/2014/main" id="{CD0EFEC9-2F26-863F-F521-31702269C9D7}"/>
              </a:ext>
            </a:extLst>
          </p:cNvPr>
          <p:cNvSpPr/>
          <p:nvPr/>
        </p:nvSpPr>
        <p:spPr>
          <a:xfrm>
            <a:off x="505569" y="1796819"/>
            <a:ext cx="1342827" cy="1127975"/>
          </a:xfrm>
          <a:custGeom>
            <a:avLst/>
            <a:gdLst/>
            <a:ahLst/>
            <a:cxnLst/>
            <a:rect l="l" t="t" r="r" b="b"/>
            <a:pathLst>
              <a:path w="2014241" h="1691962">
                <a:moveTo>
                  <a:pt x="0" y="0"/>
                </a:moveTo>
                <a:lnTo>
                  <a:pt x="2014240" y="0"/>
                </a:lnTo>
                <a:lnTo>
                  <a:pt x="2014240" y="1691963"/>
                </a:lnTo>
                <a:lnTo>
                  <a:pt x="0" y="1691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grpSp>
        <p:nvGrpSpPr>
          <p:cNvPr id="33" name="Group 12">
            <a:extLst>
              <a:ext uri="{FF2B5EF4-FFF2-40B4-BE49-F238E27FC236}">
                <a16:creationId xmlns:a16="http://schemas.microsoft.com/office/drawing/2014/main" id="{9087EFBF-ECBE-6995-7F3B-C516DCF6A105}"/>
              </a:ext>
            </a:extLst>
          </p:cNvPr>
          <p:cNvGrpSpPr/>
          <p:nvPr/>
        </p:nvGrpSpPr>
        <p:grpSpPr>
          <a:xfrm>
            <a:off x="2137751" y="1814770"/>
            <a:ext cx="4255940" cy="1134501"/>
            <a:chOff x="0" y="-38100"/>
            <a:chExt cx="8511880" cy="2269002"/>
          </a:xfrm>
        </p:grpSpPr>
        <p:sp>
          <p:nvSpPr>
            <p:cNvPr id="34" name="TextBox 13">
              <a:extLst>
                <a:ext uri="{FF2B5EF4-FFF2-40B4-BE49-F238E27FC236}">
                  <a16:creationId xmlns:a16="http://schemas.microsoft.com/office/drawing/2014/main" id="{3AA3C31A-97AF-94E0-B7EE-3B5DEE0DF6E7}"/>
                </a:ext>
              </a:extLst>
            </p:cNvPr>
            <p:cNvSpPr txBox="1"/>
            <p:nvPr/>
          </p:nvSpPr>
          <p:spPr>
            <a:xfrm>
              <a:off x="0" y="-38100"/>
              <a:ext cx="7148024" cy="432812"/>
            </a:xfrm>
            <a:prstGeom prst="rect">
              <a:avLst/>
            </a:prstGeom>
          </p:spPr>
          <p:txBody>
            <a:bodyPr lIns="0" tIns="0" rIns="0" bIns="0" rtlCol="0" anchor="t">
              <a:spAutoFit/>
            </a:bodyPr>
            <a:lstStyle/>
            <a:p>
              <a:pPr>
                <a:lnSpc>
                  <a:spcPts val="1773"/>
                </a:lnSpc>
              </a:pPr>
              <a:r>
                <a:rPr lang="en-US" sz="1307" dirty="0">
                  <a:solidFill>
                    <a:srgbClr val="4C16B3"/>
                  </a:solidFill>
                  <a:latin typeface="Open Sans"/>
                </a:rPr>
                <a:t>Youth unemployment rate is currently</a:t>
              </a:r>
            </a:p>
          </p:txBody>
        </p:sp>
        <p:sp>
          <p:nvSpPr>
            <p:cNvPr id="35" name="TextBox 14">
              <a:extLst>
                <a:ext uri="{FF2B5EF4-FFF2-40B4-BE49-F238E27FC236}">
                  <a16:creationId xmlns:a16="http://schemas.microsoft.com/office/drawing/2014/main" id="{7CDCD477-AD62-ABBB-75EC-DCB2DCC977D4}"/>
                </a:ext>
              </a:extLst>
            </p:cNvPr>
            <p:cNvSpPr txBox="1"/>
            <p:nvPr/>
          </p:nvSpPr>
          <p:spPr>
            <a:xfrm>
              <a:off x="44796" y="432018"/>
              <a:ext cx="7103230" cy="701604"/>
            </a:xfrm>
            <a:prstGeom prst="rect">
              <a:avLst/>
            </a:prstGeom>
          </p:spPr>
          <p:txBody>
            <a:bodyPr wrap="square" lIns="0" tIns="0" rIns="0" bIns="0" rtlCol="0" anchor="t">
              <a:spAutoFit/>
            </a:bodyPr>
            <a:lstStyle/>
            <a:p>
              <a:pPr>
                <a:lnSpc>
                  <a:spcPts val="2987"/>
                </a:lnSpc>
              </a:pPr>
              <a:r>
                <a:rPr lang="en-US" sz="2133" dirty="0">
                  <a:solidFill>
                    <a:srgbClr val="4C16B3"/>
                  </a:solidFill>
                  <a:latin typeface="Poppins 2 Bold"/>
                </a:rPr>
                <a:t>14.2%</a:t>
              </a:r>
              <a:r>
                <a:rPr lang="en-US" sz="2133" baseline="70000" dirty="0">
                  <a:solidFill>
                    <a:srgbClr val="FF0099"/>
                  </a:solidFill>
                  <a:latin typeface="Poppins" panose="00000500000000000000" pitchFamily="2" charset="0"/>
                </a:rPr>
                <a:t>1</a:t>
              </a:r>
              <a:r>
                <a:rPr lang="en-US" sz="2133" baseline="70000" dirty="0">
                  <a:solidFill>
                    <a:srgbClr val="4C16B3"/>
                  </a:solidFill>
                  <a:latin typeface="Poppins 2 Bold"/>
                </a:rPr>
                <a:t> </a:t>
              </a:r>
              <a:r>
                <a:rPr lang="en-US" sz="1307" dirty="0">
                  <a:solidFill>
                    <a:srgbClr val="4C16B3"/>
                  </a:solidFill>
                  <a:latin typeface="Open Sans" pitchFamily="2" charset="0"/>
                  <a:ea typeface="Open Sans" pitchFamily="2" charset="0"/>
                  <a:cs typeface="Open Sans" pitchFamily="2" charset="0"/>
                </a:rPr>
                <a:t>which is  </a:t>
              </a:r>
              <a:r>
                <a:rPr lang="en-US" sz="2133" dirty="0">
                  <a:solidFill>
                    <a:srgbClr val="4C16B3"/>
                  </a:solidFill>
                  <a:latin typeface="Poppins 2 Bold"/>
                </a:rPr>
                <a:t>3x higher</a:t>
              </a:r>
              <a:r>
                <a:rPr lang="en-US" sz="2133" baseline="70000" dirty="0">
                  <a:solidFill>
                    <a:srgbClr val="FF0099"/>
                  </a:solidFill>
                  <a:latin typeface="Poppins" panose="00000500000000000000" pitchFamily="2" charset="0"/>
                </a:rPr>
                <a:t>1</a:t>
              </a:r>
              <a:endParaRPr lang="en-US" sz="2133" dirty="0">
                <a:solidFill>
                  <a:srgbClr val="4C16B3"/>
                </a:solidFill>
                <a:latin typeface="Poppins 2 Bold"/>
              </a:endParaRPr>
            </a:p>
          </p:txBody>
        </p:sp>
        <p:sp>
          <p:nvSpPr>
            <p:cNvPr id="36" name="TextBox 15">
              <a:extLst>
                <a:ext uri="{FF2B5EF4-FFF2-40B4-BE49-F238E27FC236}">
                  <a16:creationId xmlns:a16="http://schemas.microsoft.com/office/drawing/2014/main" id="{91AD26F0-B040-0CCF-930C-5EE05F5EAECF}"/>
                </a:ext>
              </a:extLst>
            </p:cNvPr>
            <p:cNvSpPr txBox="1"/>
            <p:nvPr/>
          </p:nvSpPr>
          <p:spPr>
            <a:xfrm>
              <a:off x="0" y="1320082"/>
              <a:ext cx="7257508" cy="432812"/>
            </a:xfrm>
            <a:prstGeom prst="rect">
              <a:avLst/>
            </a:prstGeom>
          </p:spPr>
          <p:txBody>
            <a:bodyPr lIns="0" tIns="0" rIns="0" bIns="0" rtlCol="0" anchor="t">
              <a:spAutoFit/>
            </a:bodyPr>
            <a:lstStyle/>
            <a:p>
              <a:pPr>
                <a:lnSpc>
                  <a:spcPts val="1773"/>
                </a:lnSpc>
              </a:pPr>
              <a:r>
                <a:rPr lang="en-US" sz="1307" dirty="0">
                  <a:solidFill>
                    <a:srgbClr val="4C16B3"/>
                  </a:solidFill>
                  <a:latin typeface="Open Sans"/>
                </a:rPr>
                <a:t>than the current UK unemployment rate </a:t>
              </a:r>
            </a:p>
          </p:txBody>
        </p:sp>
        <p:sp>
          <p:nvSpPr>
            <p:cNvPr id="37" name="TextBox 16">
              <a:extLst>
                <a:ext uri="{FF2B5EF4-FFF2-40B4-BE49-F238E27FC236}">
                  <a16:creationId xmlns:a16="http://schemas.microsoft.com/office/drawing/2014/main" id="{2D264A36-BC29-CCAC-91DD-46772999E2E6}"/>
                </a:ext>
              </a:extLst>
            </p:cNvPr>
            <p:cNvSpPr txBox="1"/>
            <p:nvPr/>
          </p:nvSpPr>
          <p:spPr>
            <a:xfrm>
              <a:off x="44794" y="1529298"/>
              <a:ext cx="8467086" cy="701604"/>
            </a:xfrm>
            <a:prstGeom prst="rect">
              <a:avLst/>
            </a:prstGeom>
          </p:spPr>
          <p:txBody>
            <a:bodyPr wrap="square" lIns="0" tIns="0" rIns="0" bIns="0" rtlCol="0" anchor="t">
              <a:spAutoFit/>
            </a:bodyPr>
            <a:lstStyle/>
            <a:p>
              <a:pPr>
                <a:lnSpc>
                  <a:spcPts val="2987"/>
                </a:lnSpc>
              </a:pPr>
              <a:endParaRPr lang="en-US" sz="2133" dirty="0">
                <a:solidFill>
                  <a:srgbClr val="4C16B3"/>
                </a:solidFill>
                <a:latin typeface="Poppins 2 Bold"/>
              </a:endParaRPr>
            </a:p>
          </p:txBody>
        </p:sp>
      </p:grpSp>
      <p:sp>
        <p:nvSpPr>
          <p:cNvPr id="39" name="TextBox 18">
            <a:extLst>
              <a:ext uri="{FF2B5EF4-FFF2-40B4-BE49-F238E27FC236}">
                <a16:creationId xmlns:a16="http://schemas.microsoft.com/office/drawing/2014/main" id="{817369B0-5FC3-49D6-DA96-6255CDE7AED7}"/>
              </a:ext>
            </a:extLst>
          </p:cNvPr>
          <p:cNvSpPr txBox="1"/>
          <p:nvPr/>
        </p:nvSpPr>
        <p:spPr>
          <a:xfrm>
            <a:off x="2111559" y="4080371"/>
            <a:ext cx="3301383" cy="362472"/>
          </a:xfrm>
          <a:prstGeom prst="rect">
            <a:avLst/>
          </a:prstGeom>
        </p:spPr>
        <p:txBody>
          <a:bodyPr lIns="0" tIns="0" rIns="0" bIns="0" rtlCol="0" anchor="t">
            <a:spAutoFit/>
          </a:bodyPr>
          <a:lstStyle/>
          <a:p>
            <a:pPr>
              <a:lnSpc>
                <a:spcPts val="3083"/>
              </a:lnSpc>
            </a:pPr>
            <a:r>
              <a:rPr lang="en-US" sz="2202" dirty="0">
                <a:solidFill>
                  <a:srgbClr val="4C16B3"/>
                </a:solidFill>
                <a:latin typeface="Poppins 2 Bold"/>
              </a:rPr>
              <a:t>3 in 10 children</a:t>
            </a:r>
            <a:r>
              <a:rPr lang="en-US" sz="2133" baseline="70000" dirty="0">
                <a:solidFill>
                  <a:srgbClr val="FF0099"/>
                </a:solidFill>
                <a:latin typeface="Poppins" panose="00000500000000000000" pitchFamily="2" charset="0"/>
              </a:rPr>
              <a:t>3</a:t>
            </a:r>
            <a:endParaRPr lang="en-US" sz="2202" dirty="0">
              <a:solidFill>
                <a:srgbClr val="4C16B3"/>
              </a:solidFill>
              <a:latin typeface="Poppins 2 Bold"/>
            </a:endParaRPr>
          </a:p>
        </p:txBody>
      </p:sp>
      <p:sp>
        <p:nvSpPr>
          <p:cNvPr id="40" name="TextBox 19">
            <a:extLst>
              <a:ext uri="{FF2B5EF4-FFF2-40B4-BE49-F238E27FC236}">
                <a16:creationId xmlns:a16="http://schemas.microsoft.com/office/drawing/2014/main" id="{057A71AB-C4A8-0FCF-6178-461FED52CCF8}"/>
              </a:ext>
            </a:extLst>
          </p:cNvPr>
          <p:cNvSpPr txBox="1"/>
          <p:nvPr/>
        </p:nvSpPr>
        <p:spPr>
          <a:xfrm>
            <a:off x="2111557" y="4497253"/>
            <a:ext cx="3745576" cy="216406"/>
          </a:xfrm>
          <a:prstGeom prst="rect">
            <a:avLst/>
          </a:prstGeom>
        </p:spPr>
        <p:txBody>
          <a:bodyPr lIns="0" tIns="0" rIns="0" bIns="0" rtlCol="0" anchor="t">
            <a:spAutoFit/>
          </a:bodyPr>
          <a:lstStyle/>
          <a:p>
            <a:pPr>
              <a:lnSpc>
                <a:spcPts val="1830"/>
              </a:lnSpc>
            </a:pPr>
            <a:r>
              <a:rPr lang="en-US" sz="1307" dirty="0">
                <a:solidFill>
                  <a:srgbClr val="4C16B3"/>
                </a:solidFill>
                <a:latin typeface="Open Sans"/>
              </a:rPr>
              <a:t>live in poverty in the UK</a:t>
            </a:r>
          </a:p>
        </p:txBody>
      </p:sp>
      <p:sp>
        <p:nvSpPr>
          <p:cNvPr id="41" name="TextBox 20">
            <a:extLst>
              <a:ext uri="{FF2B5EF4-FFF2-40B4-BE49-F238E27FC236}">
                <a16:creationId xmlns:a16="http://schemas.microsoft.com/office/drawing/2014/main" id="{211B11F0-AC2D-675F-A02F-5AAEB8003194}"/>
              </a:ext>
            </a:extLst>
          </p:cNvPr>
          <p:cNvSpPr txBox="1"/>
          <p:nvPr/>
        </p:nvSpPr>
        <p:spPr>
          <a:xfrm>
            <a:off x="2111558" y="4708782"/>
            <a:ext cx="4110853" cy="368306"/>
          </a:xfrm>
          <a:prstGeom prst="rect">
            <a:avLst/>
          </a:prstGeom>
        </p:spPr>
        <p:txBody>
          <a:bodyPr wrap="square" lIns="0" tIns="0" rIns="0" bIns="0" rtlCol="0" anchor="t">
            <a:spAutoFit/>
          </a:bodyPr>
          <a:lstStyle/>
          <a:p>
            <a:pPr>
              <a:lnSpc>
                <a:spcPts val="3083"/>
              </a:lnSpc>
            </a:pPr>
            <a:r>
              <a:rPr lang="en-US" sz="2202" dirty="0">
                <a:solidFill>
                  <a:srgbClr val="4C16B3"/>
                </a:solidFill>
                <a:latin typeface="Poppins 2 Bold"/>
              </a:rPr>
              <a:t>4.3 million children</a:t>
            </a:r>
            <a:r>
              <a:rPr lang="en-US" sz="2400" baseline="70000" dirty="0">
                <a:solidFill>
                  <a:srgbClr val="FF0099"/>
                </a:solidFill>
                <a:latin typeface="Poppins" panose="00000500000000000000" pitchFamily="2" charset="0"/>
              </a:rPr>
              <a:t>3</a:t>
            </a:r>
            <a:endParaRPr lang="en-US" sz="2202" b="1" dirty="0">
              <a:solidFill>
                <a:srgbClr val="4C16B3"/>
              </a:solidFill>
              <a:latin typeface="Poppins 2 Bold"/>
            </a:endParaRPr>
          </a:p>
        </p:txBody>
      </p:sp>
      <p:sp>
        <p:nvSpPr>
          <p:cNvPr id="42" name="TextBox 41">
            <a:extLst>
              <a:ext uri="{FF2B5EF4-FFF2-40B4-BE49-F238E27FC236}">
                <a16:creationId xmlns:a16="http://schemas.microsoft.com/office/drawing/2014/main" id="{0BDBBD4A-E530-45DA-5A0A-F1CD14C2AD6C}"/>
              </a:ext>
            </a:extLst>
          </p:cNvPr>
          <p:cNvSpPr txBox="1"/>
          <p:nvPr/>
        </p:nvSpPr>
        <p:spPr>
          <a:xfrm>
            <a:off x="37976" y="6391028"/>
            <a:ext cx="1508746" cy="492635"/>
          </a:xfrm>
          <a:prstGeom prst="rect">
            <a:avLst/>
          </a:prstGeom>
          <a:noFill/>
        </p:spPr>
        <p:txBody>
          <a:bodyPr wrap="none" rtlCol="0">
            <a:spAutoFit/>
          </a:bodyPr>
          <a:lstStyle/>
          <a:p>
            <a:r>
              <a:rPr lang="en-GB" sz="867" dirty="0">
                <a:solidFill>
                  <a:srgbClr val="FF0099"/>
                </a:solidFill>
                <a:latin typeface="Open Sans" pitchFamily="2" charset="0"/>
                <a:ea typeface="Open Sans" pitchFamily="2" charset="0"/>
                <a:cs typeface="Open Sans" pitchFamily="2" charset="0"/>
              </a:rPr>
              <a:t>1</a:t>
            </a:r>
            <a:r>
              <a:rPr lang="en-GB" sz="867" dirty="0">
                <a:solidFill>
                  <a:srgbClr val="4C16B3"/>
                </a:solidFill>
                <a:latin typeface="Open Sans" pitchFamily="2" charset="0"/>
                <a:ea typeface="Open Sans" pitchFamily="2" charset="0"/>
                <a:cs typeface="Open Sans" pitchFamily="2" charset="0"/>
              </a:rPr>
              <a:t> https://www.ons.gov.uk</a:t>
            </a:r>
          </a:p>
          <a:p>
            <a:r>
              <a:rPr lang="en-GB" sz="867" dirty="0">
                <a:solidFill>
                  <a:srgbClr val="FF0099"/>
                </a:solidFill>
                <a:latin typeface="Open Sans" pitchFamily="2" charset="0"/>
                <a:ea typeface="Open Sans" pitchFamily="2" charset="0"/>
                <a:cs typeface="Open Sans" pitchFamily="2" charset="0"/>
              </a:rPr>
              <a:t>2</a:t>
            </a:r>
            <a:r>
              <a:rPr lang="en-GB" sz="867" dirty="0">
                <a:solidFill>
                  <a:srgbClr val="4C16B3"/>
                </a:solidFill>
                <a:latin typeface="Open Sans" pitchFamily="2" charset="0"/>
                <a:ea typeface="Open Sans" pitchFamily="2" charset="0"/>
                <a:cs typeface="Open Sans" pitchFamily="2" charset="0"/>
              </a:rPr>
              <a:t> https://www.iriss.org.uk</a:t>
            </a:r>
          </a:p>
          <a:p>
            <a:r>
              <a:rPr lang="en-GB" sz="867" dirty="0">
                <a:solidFill>
                  <a:srgbClr val="FF0099"/>
                </a:solidFill>
                <a:latin typeface="Open Sans" pitchFamily="2" charset="0"/>
                <a:ea typeface="Open Sans" pitchFamily="2" charset="0"/>
                <a:cs typeface="Open Sans" pitchFamily="2" charset="0"/>
              </a:rPr>
              <a:t>3</a:t>
            </a:r>
            <a:r>
              <a:rPr lang="en-GB" sz="867" dirty="0">
                <a:solidFill>
                  <a:srgbClr val="4C16B3"/>
                </a:solidFill>
                <a:latin typeface="Open Sans" pitchFamily="2" charset="0"/>
                <a:ea typeface="Open Sans" pitchFamily="2" charset="0"/>
                <a:cs typeface="Open Sans" pitchFamily="2" charset="0"/>
              </a:rPr>
              <a:t> https://www.jrf.gov.uk</a:t>
            </a:r>
          </a:p>
        </p:txBody>
      </p:sp>
      <p:sp>
        <p:nvSpPr>
          <p:cNvPr id="45" name="Freeform 17">
            <a:extLst>
              <a:ext uri="{FF2B5EF4-FFF2-40B4-BE49-F238E27FC236}">
                <a16:creationId xmlns:a16="http://schemas.microsoft.com/office/drawing/2014/main" id="{F2C4C169-A7E3-E245-3C4B-67283AA99A15}"/>
              </a:ext>
            </a:extLst>
          </p:cNvPr>
          <p:cNvSpPr/>
          <p:nvPr/>
        </p:nvSpPr>
        <p:spPr>
          <a:xfrm>
            <a:off x="550333" y="3827755"/>
            <a:ext cx="1253299" cy="1253299"/>
          </a:xfrm>
          <a:custGeom>
            <a:avLst/>
            <a:gdLst/>
            <a:ahLst/>
            <a:cxnLst/>
            <a:rect l="l" t="t" r="r" b="b"/>
            <a:pathLst>
              <a:path w="1879949" h="1879949">
                <a:moveTo>
                  <a:pt x="0" y="0"/>
                </a:moveTo>
                <a:lnTo>
                  <a:pt x="1879949" y="0"/>
                </a:lnTo>
                <a:lnTo>
                  <a:pt x="1879949" y="1879949"/>
                </a:lnTo>
                <a:lnTo>
                  <a:pt x="0" y="18799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6" name="Freeform 7">
            <a:extLst>
              <a:ext uri="{FF2B5EF4-FFF2-40B4-BE49-F238E27FC236}">
                <a16:creationId xmlns:a16="http://schemas.microsoft.com/office/drawing/2014/main" id="{0F0FAABA-D04D-C01A-C619-A0A402DBF700}"/>
              </a:ext>
            </a:extLst>
          </p:cNvPr>
          <p:cNvSpPr/>
          <p:nvPr/>
        </p:nvSpPr>
        <p:spPr>
          <a:xfrm>
            <a:off x="6199874" y="1710097"/>
            <a:ext cx="1265797" cy="1286855"/>
          </a:xfrm>
          <a:custGeom>
            <a:avLst/>
            <a:gdLst/>
            <a:ahLst/>
            <a:cxnLst/>
            <a:rect l="l" t="t" r="r" b="b"/>
            <a:pathLst>
              <a:path w="1898695" h="1930282">
                <a:moveTo>
                  <a:pt x="0" y="0"/>
                </a:moveTo>
                <a:lnTo>
                  <a:pt x="1898695" y="0"/>
                </a:lnTo>
                <a:lnTo>
                  <a:pt x="1898695" y="1930282"/>
                </a:lnTo>
                <a:lnTo>
                  <a:pt x="0" y="1930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grpSp>
        <p:nvGrpSpPr>
          <p:cNvPr id="52" name="Group 17">
            <a:extLst>
              <a:ext uri="{FF2B5EF4-FFF2-40B4-BE49-F238E27FC236}">
                <a16:creationId xmlns:a16="http://schemas.microsoft.com/office/drawing/2014/main" id="{DDAFA9F3-F118-6A7F-C3A0-2D5CCA53AFD8}"/>
              </a:ext>
            </a:extLst>
          </p:cNvPr>
          <p:cNvGrpSpPr/>
          <p:nvPr/>
        </p:nvGrpSpPr>
        <p:grpSpPr>
          <a:xfrm>
            <a:off x="7732398" y="1683194"/>
            <a:ext cx="5270679" cy="1158181"/>
            <a:chOff x="-28389" y="-95251"/>
            <a:chExt cx="13482475" cy="2316361"/>
          </a:xfrm>
        </p:grpSpPr>
        <p:sp>
          <p:nvSpPr>
            <p:cNvPr id="53" name="TextBox 18">
              <a:extLst>
                <a:ext uri="{FF2B5EF4-FFF2-40B4-BE49-F238E27FC236}">
                  <a16:creationId xmlns:a16="http://schemas.microsoft.com/office/drawing/2014/main" id="{A3AC33A1-F60D-CE7C-C6BD-0DD6DF743946}"/>
                </a:ext>
              </a:extLst>
            </p:cNvPr>
            <p:cNvSpPr txBox="1"/>
            <p:nvPr/>
          </p:nvSpPr>
          <p:spPr>
            <a:xfrm>
              <a:off x="-28389" y="-95251"/>
              <a:ext cx="13482475" cy="724944"/>
            </a:xfrm>
            <a:prstGeom prst="rect">
              <a:avLst/>
            </a:prstGeom>
          </p:spPr>
          <p:txBody>
            <a:bodyPr wrap="square" lIns="0" tIns="0" rIns="0" bIns="0" rtlCol="0" anchor="t">
              <a:spAutoFit/>
            </a:bodyPr>
            <a:lstStyle/>
            <a:p>
              <a:pPr>
                <a:lnSpc>
                  <a:spcPts val="3083"/>
                </a:lnSpc>
              </a:pPr>
              <a:r>
                <a:rPr lang="en-US" sz="2202" dirty="0">
                  <a:solidFill>
                    <a:srgbClr val="4C16B3"/>
                  </a:solidFill>
                  <a:latin typeface="Poppins 2 Bold"/>
                </a:rPr>
                <a:t>30% </a:t>
              </a:r>
              <a:r>
                <a:rPr lang="en-US" sz="1307" dirty="0">
                  <a:solidFill>
                    <a:srgbClr val="4C16B3"/>
                  </a:solidFill>
                  <a:latin typeface="Poppins" panose="00000500000000000000" pitchFamily="2" charset="0"/>
                  <a:cs typeface="Poppins" panose="00000500000000000000" pitchFamily="2" charset="0"/>
                </a:rPr>
                <a:t>of</a:t>
              </a:r>
              <a:r>
                <a:rPr lang="en-US" sz="2202" dirty="0">
                  <a:solidFill>
                    <a:srgbClr val="4C16B3"/>
                  </a:solidFill>
                  <a:latin typeface="Poppins 2 Bold"/>
                </a:rPr>
                <a:t> care experienced</a:t>
              </a:r>
              <a:r>
                <a:rPr lang="en-US" sz="2133" baseline="70000" dirty="0">
                  <a:solidFill>
                    <a:srgbClr val="FF0099"/>
                  </a:solidFill>
                  <a:latin typeface="Poppins" panose="00000500000000000000" pitchFamily="2" charset="0"/>
                </a:rPr>
                <a:t>2</a:t>
              </a:r>
              <a:endParaRPr lang="en-US" sz="2202" dirty="0">
                <a:solidFill>
                  <a:srgbClr val="4C16B3"/>
                </a:solidFill>
                <a:latin typeface="Poppins 2 Bold"/>
              </a:endParaRPr>
            </a:p>
          </p:txBody>
        </p:sp>
        <p:sp>
          <p:nvSpPr>
            <p:cNvPr id="54" name="TextBox 19">
              <a:extLst>
                <a:ext uri="{FF2B5EF4-FFF2-40B4-BE49-F238E27FC236}">
                  <a16:creationId xmlns:a16="http://schemas.microsoft.com/office/drawing/2014/main" id="{A636053F-22AC-BC1A-0E88-327AF6C617D2}"/>
                </a:ext>
              </a:extLst>
            </p:cNvPr>
            <p:cNvSpPr txBox="1"/>
            <p:nvPr/>
          </p:nvSpPr>
          <p:spPr>
            <a:xfrm>
              <a:off x="0" y="613937"/>
              <a:ext cx="9707267" cy="894476"/>
            </a:xfrm>
            <a:prstGeom prst="rect">
              <a:avLst/>
            </a:prstGeom>
          </p:spPr>
          <p:txBody>
            <a:bodyPr wrap="square" lIns="0" tIns="0" rIns="0" bIns="0" rtlCol="0" anchor="t">
              <a:spAutoFit/>
            </a:bodyPr>
            <a:lstStyle/>
            <a:p>
              <a:pPr>
                <a:lnSpc>
                  <a:spcPts val="1830"/>
                </a:lnSpc>
              </a:pPr>
              <a:r>
                <a:rPr lang="en-US" sz="1307" dirty="0">
                  <a:solidFill>
                    <a:srgbClr val="4C16B3"/>
                  </a:solidFill>
                  <a:latin typeface="Open Sans"/>
                </a:rPr>
                <a:t>school leavers are unemployed nine months after leaving school in comparison to</a:t>
              </a:r>
            </a:p>
          </p:txBody>
        </p:sp>
        <p:sp>
          <p:nvSpPr>
            <p:cNvPr id="55" name="TextBox 20">
              <a:extLst>
                <a:ext uri="{FF2B5EF4-FFF2-40B4-BE49-F238E27FC236}">
                  <a16:creationId xmlns:a16="http://schemas.microsoft.com/office/drawing/2014/main" id="{858B163A-E2D1-B5E2-6B22-7D1358306552}"/>
                </a:ext>
              </a:extLst>
            </p:cNvPr>
            <p:cNvSpPr txBox="1"/>
            <p:nvPr/>
          </p:nvSpPr>
          <p:spPr>
            <a:xfrm>
              <a:off x="-28389" y="1496166"/>
              <a:ext cx="10490281" cy="724944"/>
            </a:xfrm>
            <a:prstGeom prst="rect">
              <a:avLst/>
            </a:prstGeom>
          </p:spPr>
          <p:txBody>
            <a:bodyPr wrap="square" lIns="0" tIns="0" rIns="0" bIns="0" rtlCol="0" anchor="t">
              <a:spAutoFit/>
            </a:bodyPr>
            <a:lstStyle/>
            <a:p>
              <a:pPr>
                <a:lnSpc>
                  <a:spcPts val="3083"/>
                </a:lnSpc>
              </a:pPr>
              <a:r>
                <a:rPr lang="en-US" sz="2202" dirty="0">
                  <a:solidFill>
                    <a:srgbClr val="4C16B3"/>
                  </a:solidFill>
                  <a:latin typeface="Poppins 2 Bold"/>
                </a:rPr>
                <a:t>8% </a:t>
              </a:r>
              <a:r>
                <a:rPr lang="en-US" sz="1307" dirty="0">
                  <a:solidFill>
                    <a:srgbClr val="4C16B3"/>
                  </a:solidFill>
                  <a:latin typeface="Poppins" panose="00000500000000000000" pitchFamily="2" charset="0"/>
                  <a:cs typeface="Poppins" panose="00000500000000000000" pitchFamily="2" charset="0"/>
                </a:rPr>
                <a:t>of</a:t>
              </a:r>
              <a:r>
                <a:rPr lang="en-US" sz="2202" dirty="0">
                  <a:solidFill>
                    <a:srgbClr val="4C16B3"/>
                  </a:solidFill>
                  <a:latin typeface="Poppins 2 Bold"/>
                </a:rPr>
                <a:t> non care experienced</a:t>
              </a:r>
              <a:r>
                <a:rPr lang="en-US" sz="2133" baseline="70000" dirty="0">
                  <a:solidFill>
                    <a:srgbClr val="FF0099"/>
                  </a:solidFill>
                  <a:latin typeface="Poppins" panose="00000500000000000000" pitchFamily="2" charset="0"/>
                </a:rPr>
                <a:t>2</a:t>
              </a:r>
              <a:endParaRPr lang="en-US" sz="1307" dirty="0">
                <a:solidFill>
                  <a:srgbClr val="4C16B3"/>
                </a:solidFill>
                <a:latin typeface="Poppins 2 Bold"/>
              </a:endParaRPr>
            </a:p>
          </p:txBody>
        </p:sp>
      </p:grpSp>
      <p:sp>
        <p:nvSpPr>
          <p:cNvPr id="56" name="Freeform 8">
            <a:extLst>
              <a:ext uri="{FF2B5EF4-FFF2-40B4-BE49-F238E27FC236}">
                <a16:creationId xmlns:a16="http://schemas.microsoft.com/office/drawing/2014/main" id="{D5BE10A4-9E72-5688-B7FC-0B1FE14C271B}"/>
              </a:ext>
            </a:extLst>
          </p:cNvPr>
          <p:cNvSpPr/>
          <p:nvPr/>
        </p:nvSpPr>
        <p:spPr>
          <a:xfrm>
            <a:off x="6143247" y="3851983"/>
            <a:ext cx="1376110" cy="1252260"/>
          </a:xfrm>
          <a:custGeom>
            <a:avLst/>
            <a:gdLst/>
            <a:ahLst/>
            <a:cxnLst/>
            <a:rect l="l" t="t" r="r" b="b"/>
            <a:pathLst>
              <a:path w="2064165" h="1878390">
                <a:moveTo>
                  <a:pt x="0" y="0"/>
                </a:moveTo>
                <a:lnTo>
                  <a:pt x="2064165" y="0"/>
                </a:lnTo>
                <a:lnTo>
                  <a:pt x="2064165" y="1878390"/>
                </a:lnTo>
                <a:lnTo>
                  <a:pt x="0" y="1878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61" name="TextBox 18">
            <a:extLst>
              <a:ext uri="{FF2B5EF4-FFF2-40B4-BE49-F238E27FC236}">
                <a16:creationId xmlns:a16="http://schemas.microsoft.com/office/drawing/2014/main" id="{AE90E5A6-0E75-F479-DEE7-8C06D26B819E}"/>
              </a:ext>
            </a:extLst>
          </p:cNvPr>
          <p:cNvSpPr txBox="1"/>
          <p:nvPr/>
        </p:nvSpPr>
        <p:spPr>
          <a:xfrm>
            <a:off x="7730561" y="4094701"/>
            <a:ext cx="3301383" cy="362472"/>
          </a:xfrm>
          <a:prstGeom prst="rect">
            <a:avLst/>
          </a:prstGeom>
        </p:spPr>
        <p:txBody>
          <a:bodyPr lIns="0" tIns="0" rIns="0" bIns="0" rtlCol="0" anchor="t">
            <a:spAutoFit/>
          </a:bodyPr>
          <a:lstStyle/>
          <a:p>
            <a:pPr>
              <a:lnSpc>
                <a:spcPts val="3083"/>
              </a:lnSpc>
            </a:pPr>
            <a:r>
              <a:rPr lang="en-US" sz="2202" dirty="0">
                <a:solidFill>
                  <a:srgbClr val="4C16B3"/>
                </a:solidFill>
                <a:latin typeface="Poppins 2 Bold"/>
              </a:rPr>
              <a:t>1 in 5 people</a:t>
            </a:r>
            <a:r>
              <a:rPr lang="en-US" sz="2133" baseline="70000" dirty="0">
                <a:solidFill>
                  <a:srgbClr val="FF0099"/>
                </a:solidFill>
                <a:latin typeface="Poppins" panose="00000500000000000000" pitchFamily="2" charset="0"/>
              </a:rPr>
              <a:t>3</a:t>
            </a:r>
            <a:endParaRPr lang="en-US" sz="2202" dirty="0">
              <a:solidFill>
                <a:srgbClr val="4C16B3"/>
              </a:solidFill>
              <a:latin typeface="Poppins 2 Bold"/>
            </a:endParaRPr>
          </a:p>
        </p:txBody>
      </p:sp>
      <p:sp>
        <p:nvSpPr>
          <p:cNvPr id="62" name="TextBox 19">
            <a:extLst>
              <a:ext uri="{FF2B5EF4-FFF2-40B4-BE49-F238E27FC236}">
                <a16:creationId xmlns:a16="http://schemas.microsoft.com/office/drawing/2014/main" id="{AE9AC5D0-6B1D-A10A-01EC-3FD5927049BC}"/>
              </a:ext>
            </a:extLst>
          </p:cNvPr>
          <p:cNvSpPr txBox="1"/>
          <p:nvPr/>
        </p:nvSpPr>
        <p:spPr>
          <a:xfrm>
            <a:off x="7708747" y="4511584"/>
            <a:ext cx="3745576" cy="216406"/>
          </a:xfrm>
          <a:prstGeom prst="rect">
            <a:avLst/>
          </a:prstGeom>
        </p:spPr>
        <p:txBody>
          <a:bodyPr lIns="0" tIns="0" rIns="0" bIns="0" rtlCol="0" anchor="t">
            <a:spAutoFit/>
          </a:bodyPr>
          <a:lstStyle/>
          <a:p>
            <a:pPr>
              <a:lnSpc>
                <a:spcPts val="1830"/>
              </a:lnSpc>
            </a:pPr>
            <a:r>
              <a:rPr lang="en-US" sz="1307" dirty="0">
                <a:solidFill>
                  <a:srgbClr val="4C16B3"/>
                </a:solidFill>
                <a:latin typeface="Open Sans"/>
              </a:rPr>
              <a:t>live in poverty in the UK</a:t>
            </a:r>
          </a:p>
        </p:txBody>
      </p:sp>
      <p:sp>
        <p:nvSpPr>
          <p:cNvPr id="63" name="TextBox 20">
            <a:extLst>
              <a:ext uri="{FF2B5EF4-FFF2-40B4-BE49-F238E27FC236}">
                <a16:creationId xmlns:a16="http://schemas.microsoft.com/office/drawing/2014/main" id="{D3FBE33C-00DD-6F7A-5C41-D237E15E2F08}"/>
              </a:ext>
            </a:extLst>
          </p:cNvPr>
          <p:cNvSpPr txBox="1"/>
          <p:nvPr/>
        </p:nvSpPr>
        <p:spPr>
          <a:xfrm>
            <a:off x="7730560" y="4723113"/>
            <a:ext cx="4110853" cy="368306"/>
          </a:xfrm>
          <a:prstGeom prst="rect">
            <a:avLst/>
          </a:prstGeom>
        </p:spPr>
        <p:txBody>
          <a:bodyPr wrap="square" lIns="0" tIns="0" rIns="0" bIns="0" rtlCol="0" anchor="t">
            <a:spAutoFit/>
          </a:bodyPr>
          <a:lstStyle/>
          <a:p>
            <a:pPr>
              <a:lnSpc>
                <a:spcPts val="3083"/>
              </a:lnSpc>
            </a:pPr>
            <a:r>
              <a:rPr lang="en-US" sz="2202" dirty="0">
                <a:solidFill>
                  <a:srgbClr val="4C16B3"/>
                </a:solidFill>
                <a:latin typeface="Poppins 2 Bold"/>
              </a:rPr>
              <a:t>14.4 million people</a:t>
            </a:r>
            <a:r>
              <a:rPr lang="en-US" sz="2400" baseline="70000" dirty="0">
                <a:solidFill>
                  <a:srgbClr val="FF0099"/>
                </a:solidFill>
                <a:latin typeface="Poppins" panose="00000500000000000000" pitchFamily="2" charset="0"/>
              </a:rPr>
              <a:t>3</a:t>
            </a:r>
            <a:endParaRPr lang="en-US" sz="2202" b="1" dirty="0">
              <a:solidFill>
                <a:srgbClr val="4C16B3"/>
              </a:solidFill>
              <a:latin typeface="Poppins 2 Bold"/>
            </a:endParaRPr>
          </a:p>
        </p:txBody>
      </p:sp>
      <p:sp>
        <p:nvSpPr>
          <p:cNvPr id="64" name="TextBox 7">
            <a:extLst>
              <a:ext uri="{FF2B5EF4-FFF2-40B4-BE49-F238E27FC236}">
                <a16:creationId xmlns:a16="http://schemas.microsoft.com/office/drawing/2014/main" id="{A2C39FB0-30FD-813C-232C-BF16E5CB3002}"/>
              </a:ext>
            </a:extLst>
          </p:cNvPr>
          <p:cNvSpPr txBox="1"/>
          <p:nvPr/>
        </p:nvSpPr>
        <p:spPr>
          <a:xfrm>
            <a:off x="436589" y="150316"/>
            <a:ext cx="4799145" cy="572977"/>
          </a:xfrm>
          <a:prstGeom prst="rect">
            <a:avLst/>
          </a:prstGeom>
        </p:spPr>
        <p:txBody>
          <a:bodyPr lIns="0" tIns="0" rIns="0" bIns="0" rtlCol="0" anchor="t">
            <a:spAutoFit/>
          </a:bodyPr>
          <a:lstStyle/>
          <a:p>
            <a:pPr algn="ctr">
              <a:lnSpc>
                <a:spcPts val="4876"/>
              </a:lnSpc>
            </a:pPr>
            <a:r>
              <a:rPr lang="en-US" sz="3482" dirty="0">
                <a:solidFill>
                  <a:srgbClr val="4C16B3"/>
                </a:solidFill>
                <a:latin typeface="Poppins 2 Bold"/>
              </a:rPr>
              <a:t>Why are we needed?</a:t>
            </a:r>
          </a:p>
        </p:txBody>
      </p:sp>
      <p:sp>
        <p:nvSpPr>
          <p:cNvPr id="65" name="TextBox 11">
            <a:extLst>
              <a:ext uri="{FF2B5EF4-FFF2-40B4-BE49-F238E27FC236}">
                <a16:creationId xmlns:a16="http://schemas.microsoft.com/office/drawing/2014/main" id="{CF6B9715-DB63-97DE-7EE2-C5C2ADD0021D}"/>
              </a:ext>
            </a:extLst>
          </p:cNvPr>
          <p:cNvSpPr txBox="1"/>
          <p:nvPr/>
        </p:nvSpPr>
        <p:spPr>
          <a:xfrm>
            <a:off x="9381252" y="5499702"/>
            <a:ext cx="2841693" cy="1402435"/>
          </a:xfrm>
          <a:prstGeom prst="rect">
            <a:avLst/>
          </a:prstGeom>
        </p:spPr>
        <p:txBody>
          <a:bodyPr lIns="0" tIns="0" rIns="0" bIns="0" rtlCol="0" anchor="t">
            <a:spAutoFit/>
          </a:bodyPr>
          <a:lstStyle/>
          <a:p>
            <a:pPr algn="ctr" defTabSz="609630">
              <a:lnSpc>
                <a:spcPts val="6468"/>
              </a:lnSpc>
              <a:defRPr/>
            </a:pPr>
            <a:r>
              <a:rPr lang="en-US" sz="8000" spc="-444" dirty="0">
                <a:solidFill>
                  <a:srgbClr val="4C16B3"/>
                </a:solidFill>
                <a:latin typeface="Open Sans ExtraBold" pitchFamily="2" charset="0"/>
                <a:ea typeface="Open Sans ExtraBold" pitchFamily="2" charset="0"/>
                <a:cs typeface="Open Sans ExtraBold" pitchFamily="2" charset="0"/>
              </a:rPr>
              <a:t>all in</a:t>
            </a:r>
          </a:p>
          <a:p>
            <a:pPr algn="ctr" defTabSz="609630">
              <a:lnSpc>
                <a:spcPts val="4356"/>
              </a:lnSpc>
              <a:defRPr/>
            </a:pPr>
            <a:r>
              <a:rPr lang="en-US" sz="4400" dirty="0" err="1">
                <a:solidFill>
                  <a:srgbClr val="8D3292"/>
                </a:solidFill>
                <a:latin typeface="Open Sans ExtraBold" pitchFamily="2" charset="0"/>
                <a:ea typeface="Open Sans ExtraBold" pitchFamily="2" charset="0"/>
                <a:cs typeface="Open Sans ExtraBold" pitchFamily="2" charset="0"/>
              </a:rPr>
              <a:t>dundee</a:t>
            </a:r>
            <a:endParaRPr lang="en-US" sz="4400" dirty="0">
              <a:solidFill>
                <a:srgbClr val="8D3292"/>
              </a:solidFill>
              <a:latin typeface="Open Sans ExtraBold" pitchFamily="2" charset="0"/>
              <a:ea typeface="Open Sans ExtraBold" pitchFamily="2" charset="0"/>
              <a:cs typeface="Open Sans ExtraBold" pitchFamily="2" charset="0"/>
            </a:endParaRPr>
          </a:p>
        </p:txBody>
      </p:sp>
    </p:spTree>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36589" y="150316"/>
            <a:ext cx="9691859" cy="572977"/>
          </a:xfrm>
          <a:prstGeom prst="rect">
            <a:avLst/>
          </a:prstGeom>
        </p:spPr>
        <p:txBody>
          <a:bodyPr wrap="square" lIns="0" tIns="0" rIns="0" bIns="0" rtlCol="0" anchor="t">
            <a:spAutoFit/>
          </a:bodyPr>
          <a:lstStyle/>
          <a:p>
            <a:pPr>
              <a:lnSpc>
                <a:spcPts val="4876"/>
              </a:lnSpc>
            </a:pPr>
            <a:r>
              <a:rPr lang="en-US" sz="3482" dirty="0">
                <a:solidFill>
                  <a:srgbClr val="4C16B3"/>
                </a:solidFill>
                <a:latin typeface="Poppins 2 Bold"/>
              </a:rPr>
              <a:t>How do we tackle these inequalities?</a:t>
            </a:r>
          </a:p>
        </p:txBody>
      </p:sp>
      <p:pic>
        <p:nvPicPr>
          <p:cNvPr id="1026" name="Picture 2" descr="Scottish Government logo (image)">
            <a:extLst>
              <a:ext uri="{FF2B5EF4-FFF2-40B4-BE49-F238E27FC236}">
                <a16:creationId xmlns:a16="http://schemas.microsoft.com/office/drawing/2014/main" id="{0C74F99E-6388-264B-EA50-EA2F21EBBE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44523" y="2996952"/>
            <a:ext cx="2874231" cy="701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to the Money Adviser Network | MoneyHelper">
            <a:extLst>
              <a:ext uri="{FF2B5EF4-FFF2-40B4-BE49-F238E27FC236}">
                <a16:creationId xmlns:a16="http://schemas.microsoft.com/office/drawing/2014/main" id="{A2E72659-9A54-E648-3835-402214C5C58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79150" y="1172053"/>
            <a:ext cx="3204981" cy="1185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cover Work logo">
            <a:extLst>
              <a:ext uri="{FF2B5EF4-FFF2-40B4-BE49-F238E27FC236}">
                <a16:creationId xmlns:a16="http://schemas.microsoft.com/office/drawing/2014/main" id="{09D7FB59-F92D-D9AA-DA04-4226372BD0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5114" y="4987557"/>
            <a:ext cx="2783641" cy="880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F0CF25-8B5F-3C2E-CA83-7E0316968DB0}"/>
              </a:ext>
            </a:extLst>
          </p:cNvPr>
          <p:cNvSpPr txBox="1"/>
          <p:nvPr/>
        </p:nvSpPr>
        <p:spPr>
          <a:xfrm>
            <a:off x="5135894" y="1528848"/>
            <a:ext cx="4512501" cy="502766"/>
          </a:xfrm>
          <a:prstGeom prst="rect">
            <a:avLst/>
          </a:prstGeom>
          <a:noFill/>
        </p:spPr>
        <p:txBody>
          <a:bodyPr wrap="square" rtlCol="0">
            <a:spAutoFit/>
          </a:bodyPr>
          <a:lstStyle/>
          <a:p>
            <a:r>
              <a:rPr lang="en-GB" sz="2667" b="1" dirty="0">
                <a:solidFill>
                  <a:srgbClr val="4C16B3"/>
                </a:solidFill>
                <a:latin typeface="Poppins 2 Bold" panose="020B0604020202020204" charset="0"/>
                <a:cs typeface="Poppins 2 Bold" panose="020B0604020202020204" charset="0"/>
              </a:rPr>
              <a:t>Policy and Strategy</a:t>
            </a:r>
          </a:p>
        </p:txBody>
      </p:sp>
      <p:sp>
        <p:nvSpPr>
          <p:cNvPr id="8" name="TextBox 7">
            <a:extLst>
              <a:ext uri="{FF2B5EF4-FFF2-40B4-BE49-F238E27FC236}">
                <a16:creationId xmlns:a16="http://schemas.microsoft.com/office/drawing/2014/main" id="{EE51AF28-3B83-B82F-C964-086858C11D1E}"/>
              </a:ext>
            </a:extLst>
          </p:cNvPr>
          <p:cNvSpPr txBox="1"/>
          <p:nvPr/>
        </p:nvSpPr>
        <p:spPr>
          <a:xfrm>
            <a:off x="5135894" y="3111677"/>
            <a:ext cx="4512501" cy="502766"/>
          </a:xfrm>
          <a:prstGeom prst="rect">
            <a:avLst/>
          </a:prstGeom>
          <a:noFill/>
        </p:spPr>
        <p:txBody>
          <a:bodyPr wrap="square" rtlCol="0">
            <a:spAutoFit/>
          </a:bodyPr>
          <a:lstStyle/>
          <a:p>
            <a:r>
              <a:rPr lang="en-GB" sz="2667" b="1" dirty="0">
                <a:solidFill>
                  <a:srgbClr val="4C16B3"/>
                </a:solidFill>
                <a:latin typeface="Poppins 2 Bold" panose="020B0604020202020204" charset="0"/>
                <a:cs typeface="Poppins 2 Bold" panose="020B0604020202020204" charset="0"/>
              </a:rPr>
              <a:t>Policy and Strategy</a:t>
            </a:r>
          </a:p>
        </p:txBody>
      </p:sp>
      <p:sp>
        <p:nvSpPr>
          <p:cNvPr id="9" name="TextBox 8">
            <a:extLst>
              <a:ext uri="{FF2B5EF4-FFF2-40B4-BE49-F238E27FC236}">
                <a16:creationId xmlns:a16="http://schemas.microsoft.com/office/drawing/2014/main" id="{E8DF5EA1-7046-C401-608D-D2B86F9860D9}"/>
              </a:ext>
            </a:extLst>
          </p:cNvPr>
          <p:cNvSpPr txBox="1"/>
          <p:nvPr/>
        </p:nvSpPr>
        <p:spPr>
          <a:xfrm>
            <a:off x="5142061" y="4857228"/>
            <a:ext cx="4986387" cy="502766"/>
          </a:xfrm>
          <a:prstGeom prst="rect">
            <a:avLst/>
          </a:prstGeom>
          <a:noFill/>
        </p:spPr>
        <p:txBody>
          <a:bodyPr wrap="square" rtlCol="0">
            <a:spAutoFit/>
          </a:bodyPr>
          <a:lstStyle/>
          <a:p>
            <a:r>
              <a:rPr lang="en-GB" sz="2667" b="1" dirty="0">
                <a:solidFill>
                  <a:srgbClr val="4C16B3"/>
                </a:solidFill>
                <a:latin typeface="Poppins 2 Bold" panose="020B0604020202020204" charset="0"/>
                <a:cs typeface="Poppins 2 Bold" panose="020B0604020202020204" charset="0"/>
              </a:rPr>
              <a:t>Strategy and Action Plans</a:t>
            </a:r>
          </a:p>
        </p:txBody>
      </p:sp>
      <p:pic>
        <p:nvPicPr>
          <p:cNvPr id="1032" name="Picture 8" descr="Active Freeway routes | Dundee City Council">
            <a:extLst>
              <a:ext uri="{FF2B5EF4-FFF2-40B4-BE49-F238E27FC236}">
                <a16:creationId xmlns:a16="http://schemas.microsoft.com/office/drawing/2014/main" id="{0BF8804A-D438-D725-DA49-0A685FF6587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89222" y="4092946"/>
            <a:ext cx="3009173" cy="88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96311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456110">
            <a:off x="1039184" y="-84499"/>
            <a:ext cx="10777022" cy="7231949"/>
          </a:xfrm>
          <a:custGeom>
            <a:avLst/>
            <a:gdLst/>
            <a:ahLst/>
            <a:cxnLst/>
            <a:rect l="l" t="t" r="r" b="b"/>
            <a:pathLst>
              <a:path w="16165533" h="10847923">
                <a:moveTo>
                  <a:pt x="0" y="0"/>
                </a:moveTo>
                <a:lnTo>
                  <a:pt x="16165533" y="0"/>
                </a:lnTo>
                <a:lnTo>
                  <a:pt x="16165533" y="10847923"/>
                </a:lnTo>
                <a:lnTo>
                  <a:pt x="0" y="10847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3042263">
            <a:off x="-3022791" y="-133389"/>
            <a:ext cx="14840759" cy="2745111"/>
          </a:xfrm>
          <a:custGeom>
            <a:avLst/>
            <a:gdLst/>
            <a:ahLst/>
            <a:cxnLst/>
            <a:rect l="l" t="t" r="r" b="b"/>
            <a:pathLst>
              <a:path w="22261138" h="4117667">
                <a:moveTo>
                  <a:pt x="0" y="0"/>
                </a:moveTo>
                <a:lnTo>
                  <a:pt x="22261138" y="0"/>
                </a:lnTo>
                <a:lnTo>
                  <a:pt x="22261138" y="4117667"/>
                </a:lnTo>
                <a:lnTo>
                  <a:pt x="0" y="41176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4" name="Freeform 4"/>
          <p:cNvSpPr/>
          <p:nvPr/>
        </p:nvSpPr>
        <p:spPr>
          <a:xfrm rot="-2700000">
            <a:off x="-392404" y="2846203"/>
            <a:ext cx="18686399" cy="3900277"/>
          </a:xfrm>
          <a:custGeom>
            <a:avLst/>
            <a:gdLst/>
            <a:ahLst/>
            <a:cxnLst/>
            <a:rect l="l" t="t" r="r" b="b"/>
            <a:pathLst>
              <a:path w="28029599" h="5850415">
                <a:moveTo>
                  <a:pt x="0" y="0"/>
                </a:moveTo>
                <a:lnTo>
                  <a:pt x="28029599" y="0"/>
                </a:lnTo>
                <a:lnTo>
                  <a:pt x="28029599" y="5850414"/>
                </a:lnTo>
                <a:lnTo>
                  <a:pt x="0" y="5850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5" name="Freeform 5"/>
          <p:cNvSpPr/>
          <p:nvPr/>
        </p:nvSpPr>
        <p:spPr>
          <a:xfrm>
            <a:off x="-457977" y="-89564"/>
            <a:ext cx="3611440" cy="3060695"/>
          </a:xfrm>
          <a:custGeom>
            <a:avLst/>
            <a:gdLst/>
            <a:ahLst/>
            <a:cxnLst/>
            <a:rect l="l" t="t" r="r" b="b"/>
            <a:pathLst>
              <a:path w="5417160" h="4591043">
                <a:moveTo>
                  <a:pt x="0" y="0"/>
                </a:moveTo>
                <a:lnTo>
                  <a:pt x="5417160" y="0"/>
                </a:lnTo>
                <a:lnTo>
                  <a:pt x="5417160" y="4591043"/>
                </a:lnTo>
                <a:lnTo>
                  <a:pt x="0" y="45910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6" name="Freeform 6"/>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grpSp>
        <p:nvGrpSpPr>
          <p:cNvPr id="7" name="Group 7"/>
          <p:cNvGrpSpPr/>
          <p:nvPr/>
        </p:nvGrpSpPr>
        <p:grpSpPr>
          <a:xfrm>
            <a:off x="548261" y="439025"/>
            <a:ext cx="11095479" cy="5979951"/>
            <a:chOff x="0" y="0"/>
            <a:chExt cx="2680843" cy="1444851"/>
          </a:xfrm>
        </p:grpSpPr>
        <p:sp>
          <p:nvSpPr>
            <p:cNvPr id="8" name="Freeform 8"/>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9" name="Freeform 9"/>
          <p:cNvSpPr/>
          <p:nvPr/>
        </p:nvSpPr>
        <p:spPr>
          <a:xfrm>
            <a:off x="5579148" y="5368946"/>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0" name="TextBox 10"/>
          <p:cNvSpPr txBox="1"/>
          <p:nvPr/>
        </p:nvSpPr>
        <p:spPr>
          <a:xfrm>
            <a:off x="965200" y="1426890"/>
            <a:ext cx="10283477" cy="3577903"/>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In Scotland, men living in the most deprived areas die a staggering 13.4 years earlier than those in wealthier areas.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Women? About 9.6 years earlier.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Let that sink in.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FF8C2D"/>
                </a:solidFill>
                <a:latin typeface="Open Sans Semi-Bold"/>
                <a:ea typeface="Open Sans Semi-Bold"/>
                <a:cs typeface="Open Sans Semi-Bold"/>
                <a:sym typeface="Open Sans Semi-Bold"/>
              </a:rPr>
              <a:t>That’s on average 11.5 years</a:t>
            </a:r>
            <a:r>
              <a:rPr lang="en-US" sz="2266" b="1">
                <a:solidFill>
                  <a:srgbClr val="000000"/>
                </a:solidFill>
                <a:latin typeface="Open Sans Semi-Bold"/>
                <a:ea typeface="Open Sans Semi-Bold"/>
                <a:cs typeface="Open Sans Semi-Bold"/>
                <a:sym typeface="Open Sans Semi-Bold"/>
              </a:rPr>
              <a:t> of life lost—because of circumstances they had no control over. </a:t>
            </a:r>
          </a:p>
          <a:p>
            <a:pPr algn="ctr">
              <a:lnSpc>
                <a:spcPts val="1267"/>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1267"/>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It’s not just about how long you live—it’s about how well you live, and for many, those final years are filled with preventable illness and suffering.</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28430" y="0"/>
            <a:ext cx="2863570" cy="2617543"/>
          </a:xfrm>
          <a:custGeom>
            <a:avLst/>
            <a:gdLst/>
            <a:ahLst/>
            <a:cxnLst/>
            <a:rect l="l" t="t" r="r" b="b"/>
            <a:pathLst>
              <a:path w="9104962" h="7540994">
                <a:moveTo>
                  <a:pt x="0" y="0"/>
                </a:moveTo>
                <a:lnTo>
                  <a:pt x="9104962" y="0"/>
                </a:lnTo>
                <a:lnTo>
                  <a:pt x="9104962" y="7540994"/>
                </a:lnTo>
                <a:lnTo>
                  <a:pt x="0" y="754099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defTabSz="609630">
              <a:defRPr/>
            </a:pPr>
            <a:endParaRPr lang="en-GB" sz="1200">
              <a:solidFill>
                <a:prstClr val="black"/>
              </a:solidFill>
              <a:latin typeface="Calibri"/>
            </a:endParaRPr>
          </a:p>
        </p:txBody>
      </p:sp>
      <p:sp>
        <p:nvSpPr>
          <p:cNvPr id="9" name="Freeform 9"/>
          <p:cNvSpPr/>
          <p:nvPr/>
        </p:nvSpPr>
        <p:spPr>
          <a:xfrm>
            <a:off x="2098597" y="3779446"/>
            <a:ext cx="3384584" cy="1126143"/>
          </a:xfrm>
          <a:custGeom>
            <a:avLst/>
            <a:gdLst/>
            <a:ahLst/>
            <a:cxnLst/>
            <a:rect l="l" t="t" r="r" b="b"/>
            <a:pathLst>
              <a:path w="5076876" h="1689215">
                <a:moveTo>
                  <a:pt x="0" y="0"/>
                </a:moveTo>
                <a:lnTo>
                  <a:pt x="5076876" y="0"/>
                </a:lnTo>
                <a:lnTo>
                  <a:pt x="5076876" y="1689215"/>
                </a:lnTo>
                <a:lnTo>
                  <a:pt x="0" y="1689215"/>
                </a:lnTo>
                <a:lnTo>
                  <a:pt x="0" y="0"/>
                </a:lnTo>
                <a:close/>
              </a:path>
            </a:pathLst>
          </a:custGeom>
          <a:blipFill>
            <a:blip r:embed="rId4"/>
            <a:stretch>
              <a:fillRect/>
            </a:stretch>
          </a:blipFill>
        </p:spPr>
        <p:txBody>
          <a:bodyPr/>
          <a:lstStyle/>
          <a:p>
            <a:pPr defTabSz="609630">
              <a:defRPr/>
            </a:pPr>
            <a:endParaRPr lang="en-GB" sz="1200">
              <a:solidFill>
                <a:prstClr val="black"/>
              </a:solidFill>
              <a:latin typeface="Calibri"/>
            </a:endParaRPr>
          </a:p>
        </p:txBody>
      </p:sp>
      <p:sp>
        <p:nvSpPr>
          <p:cNvPr id="3" name="Freeform 3"/>
          <p:cNvSpPr/>
          <p:nvPr/>
        </p:nvSpPr>
        <p:spPr>
          <a:xfrm>
            <a:off x="790202" y="2362005"/>
            <a:ext cx="2436009" cy="818298"/>
          </a:xfrm>
          <a:custGeom>
            <a:avLst/>
            <a:gdLst/>
            <a:ahLst/>
            <a:cxnLst/>
            <a:rect l="l" t="t" r="r" b="b"/>
            <a:pathLst>
              <a:path w="3654014" h="1227447">
                <a:moveTo>
                  <a:pt x="0" y="0"/>
                </a:moveTo>
                <a:lnTo>
                  <a:pt x="3654014" y="0"/>
                </a:lnTo>
                <a:lnTo>
                  <a:pt x="3654014" y="1227446"/>
                </a:lnTo>
                <a:lnTo>
                  <a:pt x="0" y="1227446"/>
                </a:lnTo>
                <a:lnTo>
                  <a:pt x="0" y="0"/>
                </a:lnTo>
                <a:close/>
              </a:path>
            </a:pathLst>
          </a:custGeom>
          <a:blipFill>
            <a:blip r:embed="rId5"/>
            <a:stretch>
              <a:fillRect/>
            </a:stretch>
          </a:blipFill>
        </p:spPr>
        <p:txBody>
          <a:bodyPr/>
          <a:lstStyle/>
          <a:p>
            <a:pPr defTabSz="609630">
              <a:defRPr/>
            </a:pPr>
            <a:endParaRPr lang="en-GB" sz="1200">
              <a:solidFill>
                <a:prstClr val="black"/>
              </a:solidFill>
              <a:latin typeface="Calibri"/>
            </a:endParaRPr>
          </a:p>
        </p:txBody>
      </p:sp>
      <p:sp>
        <p:nvSpPr>
          <p:cNvPr id="4" name="Freeform 4"/>
          <p:cNvSpPr/>
          <p:nvPr/>
        </p:nvSpPr>
        <p:spPr>
          <a:xfrm>
            <a:off x="4786257" y="2253021"/>
            <a:ext cx="2439815" cy="1036265"/>
          </a:xfrm>
          <a:custGeom>
            <a:avLst/>
            <a:gdLst/>
            <a:ahLst/>
            <a:cxnLst/>
            <a:rect l="l" t="t" r="r" b="b"/>
            <a:pathLst>
              <a:path w="3659722" h="1554398">
                <a:moveTo>
                  <a:pt x="0" y="0"/>
                </a:moveTo>
                <a:lnTo>
                  <a:pt x="3659722" y="0"/>
                </a:lnTo>
                <a:lnTo>
                  <a:pt x="3659722" y="1554398"/>
                </a:lnTo>
                <a:lnTo>
                  <a:pt x="0" y="1554398"/>
                </a:lnTo>
                <a:lnTo>
                  <a:pt x="0" y="0"/>
                </a:lnTo>
                <a:close/>
              </a:path>
            </a:pathLst>
          </a:custGeom>
          <a:blipFill>
            <a:blip r:embed="rId6"/>
            <a:stretch>
              <a:fillRect/>
            </a:stretch>
          </a:blipFill>
        </p:spPr>
        <p:txBody>
          <a:bodyPr/>
          <a:lstStyle/>
          <a:p>
            <a:pPr defTabSz="609630">
              <a:defRPr/>
            </a:pPr>
            <a:endParaRPr lang="en-GB" sz="1200">
              <a:solidFill>
                <a:prstClr val="black"/>
              </a:solidFill>
              <a:latin typeface="Calibri"/>
            </a:endParaRPr>
          </a:p>
        </p:txBody>
      </p:sp>
      <p:sp>
        <p:nvSpPr>
          <p:cNvPr id="5" name="Freeform 5"/>
          <p:cNvSpPr/>
          <p:nvPr/>
        </p:nvSpPr>
        <p:spPr>
          <a:xfrm>
            <a:off x="8304510" y="1936980"/>
            <a:ext cx="1710822" cy="1836813"/>
          </a:xfrm>
          <a:custGeom>
            <a:avLst/>
            <a:gdLst/>
            <a:ahLst/>
            <a:cxnLst/>
            <a:rect l="l" t="t" r="r" b="b"/>
            <a:pathLst>
              <a:path w="2566233" h="2755219">
                <a:moveTo>
                  <a:pt x="0" y="0"/>
                </a:moveTo>
                <a:lnTo>
                  <a:pt x="2566233" y="0"/>
                </a:lnTo>
                <a:lnTo>
                  <a:pt x="2566233" y="2755219"/>
                </a:lnTo>
                <a:lnTo>
                  <a:pt x="0" y="2755219"/>
                </a:lnTo>
                <a:lnTo>
                  <a:pt x="0" y="0"/>
                </a:lnTo>
                <a:close/>
              </a:path>
            </a:pathLst>
          </a:custGeom>
          <a:blipFill>
            <a:blip r:embed="rId7"/>
            <a:stretch>
              <a:fillRect/>
            </a:stretch>
          </a:blipFill>
        </p:spPr>
        <p:txBody>
          <a:bodyPr/>
          <a:lstStyle/>
          <a:p>
            <a:pPr defTabSz="609630">
              <a:defRPr/>
            </a:pPr>
            <a:endParaRPr lang="en-GB" sz="1200">
              <a:solidFill>
                <a:prstClr val="black"/>
              </a:solidFill>
              <a:latin typeface="Calibri"/>
            </a:endParaRPr>
          </a:p>
        </p:txBody>
      </p:sp>
      <p:sp>
        <p:nvSpPr>
          <p:cNvPr id="8" name="Freeform 8"/>
          <p:cNvSpPr/>
          <p:nvPr/>
        </p:nvSpPr>
        <p:spPr>
          <a:xfrm>
            <a:off x="1090940" y="5450675"/>
            <a:ext cx="4270543" cy="629343"/>
          </a:xfrm>
          <a:custGeom>
            <a:avLst/>
            <a:gdLst/>
            <a:ahLst/>
            <a:cxnLst/>
            <a:rect l="l" t="t" r="r" b="b"/>
            <a:pathLst>
              <a:path w="6405814" h="944015">
                <a:moveTo>
                  <a:pt x="0" y="0"/>
                </a:moveTo>
                <a:lnTo>
                  <a:pt x="6405814" y="0"/>
                </a:lnTo>
                <a:lnTo>
                  <a:pt x="6405814" y="944015"/>
                </a:lnTo>
                <a:lnTo>
                  <a:pt x="0" y="944015"/>
                </a:lnTo>
                <a:lnTo>
                  <a:pt x="0" y="0"/>
                </a:lnTo>
                <a:close/>
              </a:path>
            </a:pathLst>
          </a:custGeom>
          <a:blipFill>
            <a:blip r:embed="rId8"/>
            <a:stretch>
              <a:fillRect/>
            </a:stretch>
          </a:blipFill>
        </p:spPr>
        <p:txBody>
          <a:bodyPr/>
          <a:lstStyle/>
          <a:p>
            <a:pPr defTabSz="609630">
              <a:defRPr/>
            </a:pPr>
            <a:endParaRPr lang="en-GB" sz="1200">
              <a:solidFill>
                <a:prstClr val="black"/>
              </a:solidFill>
              <a:latin typeface="Calibri"/>
            </a:endParaRPr>
          </a:p>
        </p:txBody>
      </p:sp>
      <p:sp>
        <p:nvSpPr>
          <p:cNvPr id="11" name="TextBox 11"/>
          <p:cNvSpPr txBox="1"/>
          <p:nvPr/>
        </p:nvSpPr>
        <p:spPr>
          <a:xfrm>
            <a:off x="4553932" y="309792"/>
            <a:ext cx="2841693" cy="1402435"/>
          </a:xfrm>
          <a:prstGeom prst="rect">
            <a:avLst/>
          </a:prstGeom>
        </p:spPr>
        <p:txBody>
          <a:bodyPr lIns="0" tIns="0" rIns="0" bIns="0" rtlCol="0" anchor="t">
            <a:spAutoFit/>
          </a:bodyPr>
          <a:lstStyle/>
          <a:p>
            <a:pPr algn="ctr" defTabSz="609630">
              <a:lnSpc>
                <a:spcPts val="6468"/>
              </a:lnSpc>
              <a:defRPr/>
            </a:pPr>
            <a:r>
              <a:rPr lang="en-US" sz="8000" spc="-444" dirty="0">
                <a:solidFill>
                  <a:srgbClr val="4C16B3"/>
                </a:solidFill>
                <a:latin typeface="Open Sans ExtraBold" pitchFamily="2" charset="0"/>
                <a:ea typeface="Open Sans ExtraBold" pitchFamily="2" charset="0"/>
                <a:cs typeface="Open Sans ExtraBold" pitchFamily="2" charset="0"/>
              </a:rPr>
              <a:t>all in</a:t>
            </a:r>
          </a:p>
          <a:p>
            <a:pPr algn="ctr" defTabSz="609630">
              <a:lnSpc>
                <a:spcPts val="4356"/>
              </a:lnSpc>
              <a:defRPr/>
            </a:pPr>
            <a:r>
              <a:rPr lang="en-US" sz="4400" dirty="0" err="1">
                <a:solidFill>
                  <a:srgbClr val="8D3292"/>
                </a:solidFill>
                <a:latin typeface="Open Sans ExtraBold" pitchFamily="2" charset="0"/>
                <a:ea typeface="Open Sans ExtraBold" pitchFamily="2" charset="0"/>
                <a:cs typeface="Open Sans ExtraBold" pitchFamily="2" charset="0"/>
              </a:rPr>
              <a:t>dundee</a:t>
            </a:r>
            <a:endParaRPr lang="en-US" sz="4400" dirty="0">
              <a:solidFill>
                <a:srgbClr val="8D3292"/>
              </a:solidFill>
              <a:latin typeface="Open Sans ExtraBold" pitchFamily="2" charset="0"/>
              <a:ea typeface="Open Sans ExtraBold" pitchFamily="2" charset="0"/>
              <a:cs typeface="Open Sans ExtraBold" pitchFamily="2" charset="0"/>
            </a:endParaRPr>
          </a:p>
        </p:txBody>
      </p:sp>
      <p:pic>
        <p:nvPicPr>
          <p:cNvPr id="13" name="Picture 12" descr="A close-up of a logo&#10;&#10;Description automatically generated">
            <a:extLst>
              <a:ext uri="{FF2B5EF4-FFF2-40B4-BE49-F238E27FC236}">
                <a16:creationId xmlns:a16="http://schemas.microsoft.com/office/drawing/2014/main" id="{5CA942C4-FA1D-39AD-C7D1-35B6719AD5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54291" y="3874866"/>
            <a:ext cx="3174603" cy="1126143"/>
          </a:xfrm>
          <a:prstGeom prst="rect">
            <a:avLst/>
          </a:prstGeom>
        </p:spPr>
      </p:pic>
      <p:pic>
        <p:nvPicPr>
          <p:cNvPr id="6" name="Picture 5" descr="A green and white logo&#10;&#10;Description automatically generated">
            <a:extLst>
              <a:ext uri="{FF2B5EF4-FFF2-40B4-BE49-F238E27FC236}">
                <a16:creationId xmlns:a16="http://schemas.microsoft.com/office/drawing/2014/main" id="{6E3124ED-D423-67F2-392C-D1E7DBBFC0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4291" y="5374120"/>
            <a:ext cx="4336278" cy="1089490"/>
          </a:xfrm>
          <a:prstGeom prst="rect">
            <a:avLst/>
          </a:prstGeom>
        </p:spPr>
      </p:pic>
    </p:spTree>
    <p:extLst>
      <p:ext uri="{BB962C8B-B14F-4D97-AF65-F5344CB8AC3E}">
        <p14:creationId xmlns:p14="http://schemas.microsoft.com/office/powerpoint/2010/main" val="5219917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11935-F136-7897-3470-EA5B7FFAEA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136" y="164637"/>
            <a:ext cx="11924525" cy="6480720"/>
          </a:xfrm>
          <a:prstGeom prst="rect">
            <a:avLst/>
          </a:prstGeom>
        </p:spPr>
      </p:pic>
    </p:spTree>
    <p:extLst>
      <p:ext uri="{BB962C8B-B14F-4D97-AF65-F5344CB8AC3E}">
        <p14:creationId xmlns:p14="http://schemas.microsoft.com/office/powerpoint/2010/main" val="4679545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05886" y="3579062"/>
            <a:ext cx="604649" cy="604649"/>
          </a:xfrm>
          <a:custGeom>
            <a:avLst/>
            <a:gdLst/>
            <a:ahLst/>
            <a:cxnLst/>
            <a:rect l="l" t="t" r="r" b="b"/>
            <a:pathLst>
              <a:path w="906973" h="906973">
                <a:moveTo>
                  <a:pt x="0" y="0"/>
                </a:moveTo>
                <a:lnTo>
                  <a:pt x="906972" y="0"/>
                </a:lnTo>
                <a:lnTo>
                  <a:pt x="906972" y="906972"/>
                </a:lnTo>
                <a:lnTo>
                  <a:pt x="0" y="906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9007559" y="5869876"/>
            <a:ext cx="604649" cy="604649"/>
          </a:xfrm>
          <a:custGeom>
            <a:avLst/>
            <a:gdLst/>
            <a:ahLst/>
            <a:cxnLst/>
            <a:rect l="l" t="t" r="r" b="b"/>
            <a:pathLst>
              <a:path w="906973" h="906973">
                <a:moveTo>
                  <a:pt x="0" y="0"/>
                </a:moveTo>
                <a:lnTo>
                  <a:pt x="906972" y="0"/>
                </a:lnTo>
                <a:lnTo>
                  <a:pt x="906972" y="906972"/>
                </a:lnTo>
                <a:lnTo>
                  <a:pt x="0" y="906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 name="Freeform 4"/>
          <p:cNvSpPr/>
          <p:nvPr/>
        </p:nvSpPr>
        <p:spPr>
          <a:xfrm>
            <a:off x="9007559" y="5106168"/>
            <a:ext cx="602975" cy="602975"/>
          </a:xfrm>
          <a:custGeom>
            <a:avLst/>
            <a:gdLst/>
            <a:ahLst/>
            <a:cxnLst/>
            <a:rect l="l" t="t" r="r" b="b"/>
            <a:pathLst>
              <a:path w="904462" h="904462">
                <a:moveTo>
                  <a:pt x="0" y="0"/>
                </a:moveTo>
                <a:lnTo>
                  <a:pt x="904462" y="0"/>
                </a:lnTo>
                <a:lnTo>
                  <a:pt x="904462" y="904462"/>
                </a:lnTo>
                <a:lnTo>
                  <a:pt x="0" y="9044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5" name="Freeform 5"/>
          <p:cNvSpPr/>
          <p:nvPr/>
        </p:nvSpPr>
        <p:spPr>
          <a:xfrm>
            <a:off x="9007559" y="4342284"/>
            <a:ext cx="605310" cy="605310"/>
          </a:xfrm>
          <a:custGeom>
            <a:avLst/>
            <a:gdLst/>
            <a:ahLst/>
            <a:cxnLst/>
            <a:rect l="l" t="t" r="r" b="b"/>
            <a:pathLst>
              <a:path w="907965" h="907965">
                <a:moveTo>
                  <a:pt x="0" y="0"/>
                </a:moveTo>
                <a:lnTo>
                  <a:pt x="907965" y="0"/>
                </a:lnTo>
                <a:lnTo>
                  <a:pt x="907965" y="907965"/>
                </a:lnTo>
                <a:lnTo>
                  <a:pt x="0" y="907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6" name="TextBox 6"/>
          <p:cNvSpPr txBox="1"/>
          <p:nvPr/>
        </p:nvSpPr>
        <p:spPr>
          <a:xfrm>
            <a:off x="9765904" y="3736606"/>
            <a:ext cx="1667510" cy="546753"/>
          </a:xfrm>
          <a:prstGeom prst="rect">
            <a:avLst/>
          </a:prstGeom>
        </p:spPr>
        <p:txBody>
          <a:bodyPr lIns="0" tIns="0" rIns="0" bIns="0" rtlCol="0" anchor="t">
            <a:spAutoFit/>
          </a:bodyPr>
          <a:lstStyle/>
          <a:p>
            <a:pPr>
              <a:lnSpc>
                <a:spcPts val="2239"/>
              </a:lnSpc>
            </a:pPr>
            <a:r>
              <a:rPr lang="en-US" sz="1600">
                <a:solidFill>
                  <a:srgbClr val="FF0099"/>
                </a:solidFill>
                <a:latin typeface="Open Sans Bold"/>
              </a:rPr>
              <a:t>@Enable_Tweets</a:t>
            </a:r>
          </a:p>
        </p:txBody>
      </p:sp>
      <p:sp>
        <p:nvSpPr>
          <p:cNvPr id="7" name="TextBox 7"/>
          <p:cNvSpPr txBox="1"/>
          <p:nvPr/>
        </p:nvSpPr>
        <p:spPr>
          <a:xfrm>
            <a:off x="9765903" y="4500004"/>
            <a:ext cx="1637308" cy="546753"/>
          </a:xfrm>
          <a:prstGeom prst="rect">
            <a:avLst/>
          </a:prstGeom>
        </p:spPr>
        <p:txBody>
          <a:bodyPr lIns="0" tIns="0" rIns="0" bIns="0" rtlCol="0" anchor="t">
            <a:spAutoFit/>
          </a:bodyPr>
          <a:lstStyle/>
          <a:p>
            <a:pPr>
              <a:lnSpc>
                <a:spcPts val="2239"/>
              </a:lnSpc>
            </a:pPr>
            <a:r>
              <a:rPr lang="en-US" sz="1600">
                <a:solidFill>
                  <a:srgbClr val="FF0099"/>
                </a:solidFill>
                <a:latin typeface="Open Sans Bold"/>
              </a:rPr>
              <a:t>/enablescotland</a:t>
            </a:r>
          </a:p>
        </p:txBody>
      </p:sp>
      <p:sp>
        <p:nvSpPr>
          <p:cNvPr id="8" name="TextBox 8"/>
          <p:cNvSpPr txBox="1"/>
          <p:nvPr/>
        </p:nvSpPr>
        <p:spPr>
          <a:xfrm>
            <a:off x="9765904" y="5262875"/>
            <a:ext cx="1703090" cy="546753"/>
          </a:xfrm>
          <a:prstGeom prst="rect">
            <a:avLst/>
          </a:prstGeom>
        </p:spPr>
        <p:txBody>
          <a:bodyPr lIns="0" tIns="0" rIns="0" bIns="0" rtlCol="0" anchor="t">
            <a:spAutoFit/>
          </a:bodyPr>
          <a:lstStyle/>
          <a:p>
            <a:pPr>
              <a:lnSpc>
                <a:spcPts val="2239"/>
              </a:lnSpc>
            </a:pPr>
            <a:r>
              <a:rPr lang="en-US" sz="1600">
                <a:solidFill>
                  <a:srgbClr val="FF0099"/>
                </a:solidFill>
                <a:latin typeface="Open Sans Bold"/>
              </a:rPr>
              <a:t>/enablefacebook</a:t>
            </a:r>
          </a:p>
        </p:txBody>
      </p:sp>
      <p:sp>
        <p:nvSpPr>
          <p:cNvPr id="9" name="TextBox 9"/>
          <p:cNvSpPr txBox="1"/>
          <p:nvPr/>
        </p:nvSpPr>
        <p:spPr>
          <a:xfrm>
            <a:off x="9765904" y="6027420"/>
            <a:ext cx="1775519" cy="546753"/>
          </a:xfrm>
          <a:prstGeom prst="rect">
            <a:avLst/>
          </a:prstGeom>
        </p:spPr>
        <p:txBody>
          <a:bodyPr lIns="0" tIns="0" rIns="0" bIns="0" rtlCol="0" anchor="t">
            <a:spAutoFit/>
          </a:bodyPr>
          <a:lstStyle/>
          <a:p>
            <a:pPr>
              <a:lnSpc>
                <a:spcPts val="2239"/>
              </a:lnSpc>
            </a:pPr>
            <a:r>
              <a:rPr lang="en-US" sz="1600">
                <a:solidFill>
                  <a:srgbClr val="FF0099"/>
                </a:solidFill>
                <a:latin typeface="Open Sans Bold"/>
              </a:rPr>
              <a:t>@enable_updates</a:t>
            </a:r>
          </a:p>
        </p:txBody>
      </p:sp>
      <p:sp>
        <p:nvSpPr>
          <p:cNvPr id="10" name="TextBox 10"/>
          <p:cNvSpPr txBox="1"/>
          <p:nvPr/>
        </p:nvSpPr>
        <p:spPr>
          <a:xfrm>
            <a:off x="685800" y="2004262"/>
            <a:ext cx="3225800" cy="655436"/>
          </a:xfrm>
          <a:prstGeom prst="rect">
            <a:avLst/>
          </a:prstGeom>
        </p:spPr>
        <p:txBody>
          <a:bodyPr wrap="square" lIns="0" tIns="0" rIns="0" bIns="0" rtlCol="0" anchor="t">
            <a:spAutoFit/>
          </a:bodyPr>
          <a:lstStyle/>
          <a:p>
            <a:pPr>
              <a:lnSpc>
                <a:spcPts val="5600"/>
              </a:lnSpc>
            </a:pPr>
            <a:r>
              <a:rPr lang="en-US" sz="4000" dirty="0">
                <a:solidFill>
                  <a:srgbClr val="FF0099"/>
                </a:solidFill>
                <a:latin typeface="Poppins 1 Bold"/>
              </a:rPr>
              <a:t>Thank you</a:t>
            </a:r>
          </a:p>
        </p:txBody>
      </p:sp>
      <p:sp>
        <p:nvSpPr>
          <p:cNvPr id="12" name="Freeform 12"/>
          <p:cNvSpPr/>
          <p:nvPr/>
        </p:nvSpPr>
        <p:spPr>
          <a:xfrm>
            <a:off x="685800" y="209835"/>
            <a:ext cx="3739309" cy="1321175"/>
          </a:xfrm>
          <a:custGeom>
            <a:avLst/>
            <a:gdLst/>
            <a:ahLst/>
            <a:cxnLst/>
            <a:rect l="l" t="t" r="r" b="b"/>
            <a:pathLst>
              <a:path w="5608963" h="1981763">
                <a:moveTo>
                  <a:pt x="0" y="0"/>
                </a:moveTo>
                <a:lnTo>
                  <a:pt x="5608963" y="0"/>
                </a:lnTo>
                <a:lnTo>
                  <a:pt x="5608963" y="1981763"/>
                </a:lnTo>
                <a:lnTo>
                  <a:pt x="0" y="1981763"/>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3" name="Freeform 13"/>
          <p:cNvSpPr/>
          <p:nvPr/>
        </p:nvSpPr>
        <p:spPr>
          <a:xfrm>
            <a:off x="4425109" y="0"/>
            <a:ext cx="7766392" cy="6858000"/>
          </a:xfrm>
          <a:custGeom>
            <a:avLst/>
            <a:gdLst/>
            <a:ahLst/>
            <a:cxnLst/>
            <a:rect l="l" t="t" r="r" b="b"/>
            <a:pathLst>
              <a:path w="11649588" h="10287000">
                <a:moveTo>
                  <a:pt x="0" y="0"/>
                </a:moveTo>
                <a:lnTo>
                  <a:pt x="11649588" y="0"/>
                </a:lnTo>
                <a:lnTo>
                  <a:pt x="11649588" y="10287000"/>
                </a:lnTo>
                <a:lnTo>
                  <a:pt x="0" y="10287000"/>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084E-4E53-2B29-5E7C-48E3294A02D1}"/>
              </a:ext>
            </a:extLst>
          </p:cNvPr>
          <p:cNvSpPr>
            <a:spLocks noGrp="1"/>
          </p:cNvSpPr>
          <p:nvPr>
            <p:ph type="ctrTitle"/>
          </p:nvPr>
        </p:nvSpPr>
        <p:spPr>
          <a:xfrm>
            <a:off x="1391950" y="267129"/>
            <a:ext cx="9144000" cy="723014"/>
          </a:xfrm>
        </p:spPr>
        <p:txBody>
          <a:bodyPr>
            <a:normAutofit/>
          </a:bodyPr>
          <a:lstStyle/>
          <a:p>
            <a:r>
              <a:rPr lang="en-US" sz="2400" b="1" dirty="0"/>
              <a:t>“The benefits system as a cause of poverty”</a:t>
            </a:r>
          </a:p>
        </p:txBody>
      </p:sp>
      <p:sp>
        <p:nvSpPr>
          <p:cNvPr id="3" name="Subtitle 2">
            <a:extLst>
              <a:ext uri="{FF2B5EF4-FFF2-40B4-BE49-F238E27FC236}">
                <a16:creationId xmlns:a16="http://schemas.microsoft.com/office/drawing/2014/main" id="{9BEED6E1-6A2B-E680-0ED4-EE24BFFB7E23}"/>
              </a:ext>
            </a:extLst>
          </p:cNvPr>
          <p:cNvSpPr>
            <a:spLocks noGrp="1"/>
          </p:cNvSpPr>
          <p:nvPr>
            <p:ph type="subTitle" idx="1"/>
          </p:nvPr>
        </p:nvSpPr>
        <p:spPr>
          <a:xfrm>
            <a:off x="1391950" y="1269445"/>
            <a:ext cx="9144000" cy="5212353"/>
          </a:xfrm>
        </p:spPr>
        <p:txBody>
          <a:bodyPr>
            <a:normAutofit lnSpcReduction="10000"/>
          </a:bodyPr>
          <a:lstStyle/>
          <a:p>
            <a:r>
              <a:rPr lang="en-US" dirty="0"/>
              <a:t>We provide a nutritionally balanced three day emergency food parcel provided for local people in need.</a:t>
            </a:r>
          </a:p>
          <a:p>
            <a:endParaRPr lang="en-US" dirty="0"/>
          </a:p>
          <a:p>
            <a:r>
              <a:rPr lang="en-US" dirty="0"/>
              <a:t>What is need?</a:t>
            </a:r>
            <a:br>
              <a:rPr lang="en-US" dirty="0"/>
            </a:br>
            <a:br>
              <a:rPr lang="en-US" dirty="0"/>
            </a:br>
            <a:r>
              <a:rPr lang="en-US" dirty="0"/>
              <a:t>Anyone who is going though a hardship, crisis or difficulty and finding themselves in poverty by not affording the basic essentials.</a:t>
            </a:r>
          </a:p>
          <a:p>
            <a:pPr algn="l"/>
            <a:r>
              <a:rPr lang="en-US" dirty="0"/>
              <a:t>They can be:-</a:t>
            </a:r>
          </a:p>
          <a:p>
            <a:pPr algn="l"/>
            <a:r>
              <a:rPr lang="en-US" dirty="0"/>
              <a:t>a university or college student, </a:t>
            </a:r>
          </a:p>
          <a:p>
            <a:pPr algn="l"/>
            <a:r>
              <a:rPr lang="en-US" dirty="0"/>
              <a:t>someone who is unemployed, </a:t>
            </a:r>
          </a:p>
          <a:p>
            <a:pPr algn="l"/>
            <a:r>
              <a:rPr lang="en-US" dirty="0"/>
              <a:t>someone who is in employment suffering from in-work poverty on a zero hour contract, </a:t>
            </a:r>
          </a:p>
          <a:p>
            <a:pPr algn="l"/>
            <a:r>
              <a:rPr lang="en-US" dirty="0"/>
              <a:t>even pensioners.</a:t>
            </a:r>
          </a:p>
          <a:p>
            <a:endParaRPr lang="en-US" dirty="0"/>
          </a:p>
          <a:p>
            <a:endParaRPr lang="en-US" dirty="0"/>
          </a:p>
        </p:txBody>
      </p:sp>
    </p:spTree>
    <p:extLst>
      <p:ext uri="{BB962C8B-B14F-4D97-AF65-F5344CB8AC3E}">
        <p14:creationId xmlns:p14="http://schemas.microsoft.com/office/powerpoint/2010/main" val="40869753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AA22-73E2-30F8-4B24-D375AFB2387E}"/>
              </a:ext>
            </a:extLst>
          </p:cNvPr>
          <p:cNvSpPr>
            <a:spLocks noGrp="1"/>
          </p:cNvSpPr>
          <p:nvPr>
            <p:ph type="title"/>
          </p:nvPr>
        </p:nvSpPr>
        <p:spPr>
          <a:xfrm>
            <a:off x="838200" y="0"/>
            <a:ext cx="10515600" cy="1325563"/>
          </a:xfrm>
        </p:spPr>
        <p:txBody>
          <a:bodyPr>
            <a:normAutofit/>
          </a:bodyPr>
          <a:lstStyle/>
          <a:p>
            <a:r>
              <a:rPr lang="en-US" sz="3600" dirty="0"/>
              <a:t>Main causes of poverty</a:t>
            </a:r>
          </a:p>
        </p:txBody>
      </p:sp>
      <p:sp>
        <p:nvSpPr>
          <p:cNvPr id="3" name="Content Placeholder 2">
            <a:extLst>
              <a:ext uri="{FF2B5EF4-FFF2-40B4-BE49-F238E27FC236}">
                <a16:creationId xmlns:a16="http://schemas.microsoft.com/office/drawing/2014/main" id="{B3185351-937B-E9BE-B2E2-A68F4F16A6C9}"/>
              </a:ext>
            </a:extLst>
          </p:cNvPr>
          <p:cNvSpPr>
            <a:spLocks noGrp="1"/>
          </p:cNvSpPr>
          <p:nvPr>
            <p:ph idx="1"/>
          </p:nvPr>
        </p:nvSpPr>
        <p:spPr>
          <a:xfrm>
            <a:off x="752057" y="1325563"/>
            <a:ext cx="10515600" cy="4351338"/>
          </a:xfrm>
        </p:spPr>
        <p:txBody>
          <a:bodyPr>
            <a:normAutofit/>
          </a:bodyPr>
          <a:lstStyle/>
          <a:p>
            <a:r>
              <a:rPr lang="en-US" dirty="0"/>
              <a:t>Cost of living – food, gas &amp; electricity. Poor housing. Drug &amp; alcohol abuse.	</a:t>
            </a:r>
          </a:p>
        </p:txBody>
      </p:sp>
      <p:pic>
        <p:nvPicPr>
          <p:cNvPr id="5" name="Picture 4" descr="Refrigerator with full shelves">
            <a:extLst>
              <a:ext uri="{FF2B5EF4-FFF2-40B4-BE49-F238E27FC236}">
                <a16:creationId xmlns:a16="http://schemas.microsoft.com/office/drawing/2014/main" id="{1D43368B-CE4B-1896-15AC-3F1695AE47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6878" y="2236698"/>
            <a:ext cx="2768009" cy="1845340"/>
          </a:xfrm>
          <a:prstGeom prst="rect">
            <a:avLst/>
          </a:prstGeom>
        </p:spPr>
      </p:pic>
      <p:pic>
        <p:nvPicPr>
          <p:cNvPr id="7" name="Picture 6" descr="Three lightbulbs hanging">
            <a:extLst>
              <a:ext uri="{FF2B5EF4-FFF2-40B4-BE49-F238E27FC236}">
                <a16:creationId xmlns:a16="http://schemas.microsoft.com/office/drawing/2014/main" id="{3C261915-C3C6-8C9F-6FBB-5A4A4DB168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048" y="2452668"/>
            <a:ext cx="2418107" cy="1606056"/>
          </a:xfrm>
          <a:prstGeom prst="rect">
            <a:avLst/>
          </a:prstGeom>
        </p:spPr>
      </p:pic>
      <p:pic>
        <p:nvPicPr>
          <p:cNvPr id="9" name="Picture 8" descr="Flaming barbeque grill">
            <a:extLst>
              <a:ext uri="{FF2B5EF4-FFF2-40B4-BE49-F238E27FC236}">
                <a16:creationId xmlns:a16="http://schemas.microsoft.com/office/drawing/2014/main" id="{0F3CD200-654E-C90F-5481-DE39390CA8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99" y="4359113"/>
            <a:ext cx="3507807" cy="1817850"/>
          </a:xfrm>
          <a:prstGeom prst="rect">
            <a:avLst/>
          </a:prstGeom>
        </p:spPr>
      </p:pic>
      <p:pic>
        <p:nvPicPr>
          <p:cNvPr id="11" name="Picture 10" descr="Close-up of wine tasting">
            <a:extLst>
              <a:ext uri="{FF2B5EF4-FFF2-40B4-BE49-F238E27FC236}">
                <a16:creationId xmlns:a16="http://schemas.microsoft.com/office/drawing/2014/main" id="{6539FD65-C0BC-FB13-0209-B3317D2E81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6878" y="4330183"/>
            <a:ext cx="2768009" cy="1846780"/>
          </a:xfrm>
          <a:prstGeom prst="rect">
            <a:avLst/>
          </a:prstGeom>
        </p:spPr>
      </p:pic>
      <p:pic>
        <p:nvPicPr>
          <p:cNvPr id="13" name="Picture 12" descr="Hand holding needle upright">
            <a:extLst>
              <a:ext uri="{FF2B5EF4-FFF2-40B4-BE49-F238E27FC236}">
                <a16:creationId xmlns:a16="http://schemas.microsoft.com/office/drawing/2014/main" id="{5E1C785E-96F4-4886-32EC-A879B5BE0B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3168" y="4359113"/>
            <a:ext cx="2726775" cy="1817850"/>
          </a:xfrm>
          <a:prstGeom prst="rect">
            <a:avLst/>
          </a:prstGeom>
        </p:spPr>
      </p:pic>
      <p:pic>
        <p:nvPicPr>
          <p:cNvPr id="15" name="Picture 14" descr="Colourful houses in Burano Venice">
            <a:extLst>
              <a:ext uri="{FF2B5EF4-FFF2-40B4-BE49-F238E27FC236}">
                <a16:creationId xmlns:a16="http://schemas.microsoft.com/office/drawing/2014/main" id="{3F09AE55-2F7F-FEF8-6316-5EC2043FC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13168" y="2240873"/>
            <a:ext cx="2726775" cy="1817851"/>
          </a:xfrm>
          <a:prstGeom prst="rect">
            <a:avLst/>
          </a:prstGeom>
        </p:spPr>
      </p:pic>
    </p:spTree>
    <p:extLst>
      <p:ext uri="{BB962C8B-B14F-4D97-AF65-F5344CB8AC3E}">
        <p14:creationId xmlns:p14="http://schemas.microsoft.com/office/powerpoint/2010/main" val="7426135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380E-0B18-9F41-4017-20391E7BA62C}"/>
              </a:ext>
            </a:extLst>
          </p:cNvPr>
          <p:cNvSpPr>
            <a:spLocks noGrp="1"/>
          </p:cNvSpPr>
          <p:nvPr>
            <p:ph type="title"/>
          </p:nvPr>
        </p:nvSpPr>
        <p:spPr>
          <a:xfrm>
            <a:off x="1043683" y="365125"/>
            <a:ext cx="10515600" cy="1325563"/>
          </a:xfrm>
        </p:spPr>
        <p:txBody>
          <a:bodyPr>
            <a:normAutofit/>
          </a:bodyPr>
          <a:lstStyle/>
          <a:p>
            <a:r>
              <a:rPr lang="en-US" sz="4000" dirty="0"/>
              <a:t>What is the problem with the benefit system?</a:t>
            </a:r>
          </a:p>
        </p:txBody>
      </p:sp>
      <p:sp>
        <p:nvSpPr>
          <p:cNvPr id="3" name="Content Placeholder 2">
            <a:extLst>
              <a:ext uri="{FF2B5EF4-FFF2-40B4-BE49-F238E27FC236}">
                <a16:creationId xmlns:a16="http://schemas.microsoft.com/office/drawing/2014/main" id="{CDD37DD8-0AA4-7723-3C56-558D23EF17D0}"/>
              </a:ext>
            </a:extLst>
          </p:cNvPr>
          <p:cNvSpPr>
            <a:spLocks noGrp="1"/>
          </p:cNvSpPr>
          <p:nvPr>
            <p:ph idx="1"/>
          </p:nvPr>
        </p:nvSpPr>
        <p:spPr/>
        <p:txBody>
          <a:bodyPr>
            <a:normAutofit/>
          </a:bodyPr>
          <a:lstStyle/>
          <a:p>
            <a:r>
              <a:rPr lang="en-US" sz="2400" dirty="0"/>
              <a:t>Lack of knowledge</a:t>
            </a:r>
          </a:p>
          <a:p>
            <a:r>
              <a:rPr lang="en-US" sz="2400" dirty="0"/>
              <a:t>What are you actually entitled to?</a:t>
            </a:r>
          </a:p>
          <a:p>
            <a:r>
              <a:rPr lang="en-US" sz="2400" dirty="0"/>
              <a:t>Universal Credit 	a single person under 25 years of age is £311.68 per month</a:t>
            </a:r>
          </a:p>
          <a:p>
            <a:r>
              <a:rPr lang="en-US" sz="2400" dirty="0"/>
              <a:t>Teenagers		16 or 17 years with a disability</a:t>
            </a:r>
          </a:p>
          <a:p>
            <a:r>
              <a:rPr lang="en-US" sz="2400" dirty="0"/>
              <a:t> or			who has a child</a:t>
            </a:r>
          </a:p>
          <a:p>
            <a:r>
              <a:rPr lang="en-US" sz="2400" dirty="0"/>
              <a:t>or			is a carer			</a:t>
            </a:r>
          </a:p>
        </p:txBody>
      </p:sp>
    </p:spTree>
    <p:extLst>
      <p:ext uri="{BB962C8B-B14F-4D97-AF65-F5344CB8AC3E}">
        <p14:creationId xmlns:p14="http://schemas.microsoft.com/office/powerpoint/2010/main" val="39003277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8B2D-48E1-6F57-995C-6BEB7308F545}"/>
              </a:ext>
            </a:extLst>
          </p:cNvPr>
          <p:cNvSpPr>
            <a:spLocks noGrp="1"/>
          </p:cNvSpPr>
          <p:nvPr>
            <p:ph type="title"/>
          </p:nvPr>
        </p:nvSpPr>
        <p:spPr/>
        <p:txBody>
          <a:bodyPr>
            <a:normAutofit/>
          </a:bodyPr>
          <a:lstStyle/>
          <a:p>
            <a:pPr algn="ctr"/>
            <a:r>
              <a:rPr lang="en-US" sz="3600" dirty="0"/>
              <a:t>How does the benefit system cause poverty?</a:t>
            </a:r>
          </a:p>
        </p:txBody>
      </p:sp>
      <p:sp>
        <p:nvSpPr>
          <p:cNvPr id="3" name="Content Placeholder 2">
            <a:extLst>
              <a:ext uri="{FF2B5EF4-FFF2-40B4-BE49-F238E27FC236}">
                <a16:creationId xmlns:a16="http://schemas.microsoft.com/office/drawing/2014/main" id="{74E3E60A-5EAA-9F67-B09C-F14598AFAD83}"/>
              </a:ext>
            </a:extLst>
          </p:cNvPr>
          <p:cNvSpPr>
            <a:spLocks noGrp="1"/>
          </p:cNvSpPr>
          <p:nvPr>
            <p:ph idx="1"/>
          </p:nvPr>
        </p:nvSpPr>
        <p:spPr/>
        <p:txBody>
          <a:bodyPr>
            <a:normAutofit/>
          </a:bodyPr>
          <a:lstStyle/>
          <a:p>
            <a:r>
              <a:rPr lang="en-US" dirty="0"/>
              <a:t>Simple. By not putting enough money in people’s pockets.</a:t>
            </a:r>
          </a:p>
          <a:p>
            <a:r>
              <a:rPr lang="en-US" dirty="0"/>
              <a:t>On 7</a:t>
            </a:r>
            <a:r>
              <a:rPr lang="en-US" baseline="30000" dirty="0"/>
              <a:t>th</a:t>
            </a:r>
            <a:r>
              <a:rPr lang="en-US" dirty="0"/>
              <a:t> </a:t>
            </a:r>
            <a:r>
              <a:rPr lang="en-US" dirty="0" err="1"/>
              <a:t>Novemeber</a:t>
            </a:r>
            <a:r>
              <a:rPr lang="en-US" dirty="0"/>
              <a:t> 2022 the British government gave out the first Cost of Living payments to all people who were receiving benefits.</a:t>
            </a:r>
          </a:p>
          <a:p>
            <a:r>
              <a:rPr lang="en-US" dirty="0"/>
              <a:t>On 14</a:t>
            </a:r>
            <a:r>
              <a:rPr lang="en-US" baseline="30000" dirty="0"/>
              <a:t>th</a:t>
            </a:r>
            <a:r>
              <a:rPr lang="en-US" dirty="0"/>
              <a:t> November 2022 the Scottish Child Payment Benefit began of which over 90% of those entitled have taken the payments of £26 per week per child.</a:t>
            </a:r>
          </a:p>
          <a:p>
            <a:r>
              <a:rPr lang="en-US" dirty="0"/>
              <a:t>Dundee &amp; Angus Foodbank saw a decline of over 40% of people needing a food parcel that month</a:t>
            </a:r>
          </a:p>
        </p:txBody>
      </p:sp>
    </p:spTree>
    <p:extLst>
      <p:ext uri="{BB962C8B-B14F-4D97-AF65-F5344CB8AC3E}">
        <p14:creationId xmlns:p14="http://schemas.microsoft.com/office/powerpoint/2010/main" val="25278491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7BF6-3EA1-C213-2050-890F10EE8641}"/>
              </a:ext>
            </a:extLst>
          </p:cNvPr>
          <p:cNvSpPr>
            <a:spLocks noGrp="1"/>
          </p:cNvSpPr>
          <p:nvPr>
            <p:ph type="title"/>
          </p:nvPr>
        </p:nvSpPr>
        <p:spPr/>
        <p:txBody>
          <a:bodyPr>
            <a:normAutofit/>
          </a:bodyPr>
          <a:lstStyle/>
          <a:p>
            <a:pPr algn="ctr"/>
            <a:r>
              <a:rPr lang="en-US" sz="4800" dirty="0"/>
              <a:t>How do we reduce the poverty levels?</a:t>
            </a:r>
          </a:p>
        </p:txBody>
      </p:sp>
      <p:sp>
        <p:nvSpPr>
          <p:cNvPr id="3" name="Content Placeholder 2">
            <a:extLst>
              <a:ext uri="{FF2B5EF4-FFF2-40B4-BE49-F238E27FC236}">
                <a16:creationId xmlns:a16="http://schemas.microsoft.com/office/drawing/2014/main" id="{FDACAC36-C392-6E14-75C5-664E2703D379}"/>
              </a:ext>
            </a:extLst>
          </p:cNvPr>
          <p:cNvSpPr>
            <a:spLocks noGrp="1"/>
          </p:cNvSpPr>
          <p:nvPr>
            <p:ph idx="1"/>
          </p:nvPr>
        </p:nvSpPr>
        <p:spPr>
          <a:xfrm>
            <a:off x="838200" y="1835899"/>
            <a:ext cx="10515600" cy="4351338"/>
          </a:xfrm>
        </p:spPr>
        <p:txBody>
          <a:bodyPr>
            <a:normAutofit/>
          </a:bodyPr>
          <a:lstStyle/>
          <a:p>
            <a:r>
              <a:rPr lang="en-US" sz="3600" dirty="0"/>
              <a:t>Increase the amount given for Universal Credit</a:t>
            </a:r>
          </a:p>
          <a:p>
            <a:r>
              <a:rPr lang="en-US" sz="3600" dirty="0"/>
              <a:t>Increase the amount given for the Scottish Child Payment Benefit to £40 per week per child</a:t>
            </a:r>
          </a:p>
          <a:p>
            <a:r>
              <a:rPr lang="en-US" sz="3600" dirty="0"/>
              <a:t>Improve housing which will improve health</a:t>
            </a:r>
          </a:p>
          <a:p>
            <a:r>
              <a:rPr lang="en-US" sz="3600" dirty="0"/>
              <a:t>Lower the cost of gas and electricity</a:t>
            </a:r>
          </a:p>
          <a:p>
            <a:r>
              <a:rPr lang="en-US" sz="3600" dirty="0">
                <a:solidFill>
                  <a:srgbClr val="FF0000"/>
                </a:solidFill>
              </a:rPr>
              <a:t>Put more money in people’s pockets!!</a:t>
            </a:r>
          </a:p>
        </p:txBody>
      </p:sp>
    </p:spTree>
    <p:extLst>
      <p:ext uri="{BB962C8B-B14F-4D97-AF65-F5344CB8AC3E}">
        <p14:creationId xmlns:p14="http://schemas.microsoft.com/office/powerpoint/2010/main" val="16237351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5882" y="253419"/>
            <a:ext cx="11064781" cy="49456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EFFB"/>
            </a:solidFill>
          </p:spPr>
          <p:txBody>
            <a:bodyPr/>
            <a:lstStyle/>
            <a:p>
              <a:endParaRPr lang="en-GB" sz="1200" dirty="0"/>
            </a:p>
          </p:txBody>
        </p:sp>
        <p:sp>
          <p:nvSpPr>
            <p:cNvPr id="4" name="TextBox 4"/>
            <p:cNvSpPr txBox="1"/>
            <p:nvPr/>
          </p:nvSpPr>
          <p:spPr>
            <a:xfrm>
              <a:off x="76200" y="38100"/>
              <a:ext cx="660400" cy="698500"/>
            </a:xfrm>
            <a:prstGeom prst="rect">
              <a:avLst/>
            </a:prstGeom>
          </p:spPr>
          <p:txBody>
            <a:bodyPr lIns="26522" tIns="26522" rIns="26522" bIns="26522" rtlCol="0" anchor="ctr"/>
            <a:lstStyle/>
            <a:p>
              <a:pPr algn="ctr">
                <a:lnSpc>
                  <a:spcPts val="1389"/>
                </a:lnSpc>
              </a:pPr>
              <a:endParaRPr sz="1200" dirty="0"/>
            </a:p>
          </p:txBody>
        </p:sp>
      </p:grpSp>
      <p:sp>
        <p:nvSpPr>
          <p:cNvPr id="5" name="Freeform 5"/>
          <p:cNvSpPr/>
          <p:nvPr/>
        </p:nvSpPr>
        <p:spPr>
          <a:xfrm>
            <a:off x="3991995" y="5491619"/>
            <a:ext cx="3976571" cy="1076303"/>
          </a:xfrm>
          <a:custGeom>
            <a:avLst/>
            <a:gdLst/>
            <a:ahLst/>
            <a:cxnLst/>
            <a:rect l="l" t="t" r="r" b="b"/>
            <a:pathLst>
              <a:path w="5964857" h="1614455">
                <a:moveTo>
                  <a:pt x="0" y="0"/>
                </a:moveTo>
                <a:lnTo>
                  <a:pt x="5964856" y="0"/>
                </a:lnTo>
                <a:lnTo>
                  <a:pt x="5964856" y="1614455"/>
                </a:lnTo>
                <a:lnTo>
                  <a:pt x="0" y="1614455"/>
                </a:lnTo>
                <a:lnTo>
                  <a:pt x="0" y="0"/>
                </a:lnTo>
                <a:close/>
              </a:path>
            </a:pathLst>
          </a:custGeom>
          <a:blipFill>
            <a:blip r:embed="rId2"/>
            <a:stretch>
              <a:fillRect/>
            </a:stretch>
          </a:blipFill>
        </p:spPr>
        <p:txBody>
          <a:bodyPr/>
          <a:lstStyle/>
          <a:p>
            <a:endParaRPr lang="en-GB" sz="1200" dirty="0"/>
          </a:p>
        </p:txBody>
      </p:sp>
      <p:sp>
        <p:nvSpPr>
          <p:cNvPr id="6" name="TextBox 6"/>
          <p:cNvSpPr txBox="1"/>
          <p:nvPr/>
        </p:nvSpPr>
        <p:spPr>
          <a:xfrm>
            <a:off x="2170176" y="2840736"/>
            <a:ext cx="7705344" cy="2052806"/>
          </a:xfrm>
          <a:prstGeom prst="rect">
            <a:avLst/>
          </a:prstGeom>
        </p:spPr>
        <p:txBody>
          <a:bodyPr wrap="square" lIns="0" tIns="0" rIns="0" bIns="0" rtlCol="0" anchor="t">
            <a:spAutoFit/>
          </a:bodyPr>
          <a:lstStyle/>
          <a:p>
            <a:pPr algn="ctr">
              <a:lnSpc>
                <a:spcPts val="5634"/>
              </a:lnSpc>
            </a:pPr>
            <a:r>
              <a:rPr lang="en-US" sz="2667" dirty="0">
                <a:solidFill>
                  <a:srgbClr val="A02B93"/>
                </a:solidFill>
                <a:latin typeface="Merge 1"/>
              </a:rPr>
              <a:t>Sarah Stewart </a:t>
            </a:r>
          </a:p>
          <a:p>
            <a:pPr algn="ctr">
              <a:lnSpc>
                <a:spcPts val="5634"/>
              </a:lnSpc>
            </a:pPr>
            <a:r>
              <a:rPr lang="en-US" sz="2667" dirty="0">
                <a:solidFill>
                  <a:srgbClr val="A02B93"/>
                </a:solidFill>
                <a:latin typeface="Merge 1"/>
              </a:rPr>
              <a:t>Head of Service for Support for Families </a:t>
            </a:r>
          </a:p>
          <a:p>
            <a:pPr algn="ctr">
              <a:lnSpc>
                <a:spcPts val="5634"/>
              </a:lnSpc>
            </a:pPr>
            <a:r>
              <a:rPr lang="en-US" sz="2667" dirty="0">
                <a:solidFill>
                  <a:srgbClr val="A02B93"/>
                </a:solidFill>
                <a:latin typeface="Merge 1"/>
              </a:rPr>
              <a:t>September 2024</a:t>
            </a:r>
          </a:p>
        </p:txBody>
      </p:sp>
      <p:sp>
        <p:nvSpPr>
          <p:cNvPr id="7" name="TextBox 7"/>
          <p:cNvSpPr txBox="1"/>
          <p:nvPr/>
        </p:nvSpPr>
        <p:spPr>
          <a:xfrm>
            <a:off x="2038100" y="876880"/>
            <a:ext cx="8115801" cy="2115964"/>
          </a:xfrm>
          <a:prstGeom prst="rect">
            <a:avLst/>
          </a:prstGeom>
        </p:spPr>
        <p:txBody>
          <a:bodyPr lIns="0" tIns="0" rIns="0" bIns="0" rtlCol="0" anchor="t">
            <a:spAutoFit/>
          </a:bodyPr>
          <a:lstStyle/>
          <a:p>
            <a:pPr algn="ctr">
              <a:lnSpc>
                <a:spcPts val="5472"/>
              </a:lnSpc>
              <a:spcBef>
                <a:spcPct val="0"/>
              </a:spcBef>
            </a:pPr>
            <a:r>
              <a:rPr lang="en-US" sz="5067" dirty="0">
                <a:solidFill>
                  <a:srgbClr val="922885"/>
                </a:solidFill>
                <a:latin typeface="Merge 2"/>
                <a:sym typeface="Merge 2"/>
              </a:rPr>
              <a:t>Family Structure as a Cause of Poverty: Focus on Single Parents in Scotland </a:t>
            </a:r>
            <a:endParaRPr lang="en-US" sz="5067" dirty="0">
              <a:solidFill>
                <a:srgbClr val="922885"/>
              </a:solidFill>
              <a:latin typeface="Merge 2"/>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04806"/>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n-GB" sz="1200" dirty="0"/>
            </a:p>
          </p:txBody>
        </p:sp>
      </p:grpSp>
      <p:grpSp>
        <p:nvGrpSpPr>
          <p:cNvPr id="4" name="Group 4"/>
          <p:cNvGrpSpPr/>
          <p:nvPr/>
        </p:nvGrpSpPr>
        <p:grpSpPr>
          <a:xfrm>
            <a:off x="-2297420" y="-968441"/>
            <a:ext cx="10624198" cy="9204493"/>
            <a:chOff x="0" y="0"/>
            <a:chExt cx="938167" cy="812800"/>
          </a:xfrm>
        </p:grpSpPr>
        <p:sp>
          <p:nvSpPr>
            <p:cNvPr id="5" name="Freeform 5"/>
            <p:cNvSpPr/>
            <p:nvPr/>
          </p:nvSpPr>
          <p:spPr>
            <a:xfrm>
              <a:off x="0" y="0"/>
              <a:ext cx="938167" cy="812800"/>
            </a:xfrm>
            <a:custGeom>
              <a:avLst/>
              <a:gdLst/>
              <a:ahLst/>
              <a:cxnLst/>
              <a:rect l="l" t="t" r="r" b="b"/>
              <a:pathLst>
                <a:path w="938167" h="812800">
                  <a:moveTo>
                    <a:pt x="469083" y="0"/>
                  </a:moveTo>
                  <a:cubicBezTo>
                    <a:pt x="210016" y="0"/>
                    <a:pt x="0" y="181951"/>
                    <a:pt x="0" y="406400"/>
                  </a:cubicBezTo>
                  <a:cubicBezTo>
                    <a:pt x="0" y="630849"/>
                    <a:pt x="210016" y="812800"/>
                    <a:pt x="469083" y="812800"/>
                  </a:cubicBezTo>
                  <a:cubicBezTo>
                    <a:pt x="728151" y="812800"/>
                    <a:pt x="938167" y="630849"/>
                    <a:pt x="938167" y="406400"/>
                  </a:cubicBezTo>
                  <a:cubicBezTo>
                    <a:pt x="938167" y="181951"/>
                    <a:pt x="728151" y="0"/>
                    <a:pt x="469083" y="0"/>
                  </a:cubicBezTo>
                  <a:close/>
                </a:path>
              </a:pathLst>
            </a:custGeom>
            <a:solidFill>
              <a:srgbClr val="83D0F5">
                <a:alpha val="31765"/>
              </a:srgbClr>
            </a:solidFill>
          </p:spPr>
          <p:txBody>
            <a:bodyPr/>
            <a:lstStyle/>
            <a:p>
              <a:endParaRPr lang="en-GB" sz="1200" dirty="0"/>
            </a:p>
          </p:txBody>
        </p:sp>
        <p:sp>
          <p:nvSpPr>
            <p:cNvPr id="6" name="TextBox 6"/>
            <p:cNvSpPr txBox="1"/>
            <p:nvPr/>
          </p:nvSpPr>
          <p:spPr>
            <a:xfrm>
              <a:off x="87953" y="38100"/>
              <a:ext cx="762260" cy="698500"/>
            </a:xfrm>
            <a:prstGeom prst="rect">
              <a:avLst/>
            </a:prstGeom>
          </p:spPr>
          <p:txBody>
            <a:bodyPr lIns="30459" tIns="30459" rIns="30459" bIns="30459" rtlCol="0" anchor="ctr"/>
            <a:lstStyle/>
            <a:p>
              <a:pPr algn="ctr">
                <a:lnSpc>
                  <a:spcPts val="1595"/>
                </a:lnSpc>
              </a:pPr>
              <a:endParaRPr sz="1200" dirty="0"/>
            </a:p>
          </p:txBody>
        </p:sp>
      </p:grpSp>
      <p:sp>
        <p:nvSpPr>
          <p:cNvPr id="7" name="Freeform 7"/>
          <p:cNvSpPr/>
          <p:nvPr/>
        </p:nvSpPr>
        <p:spPr>
          <a:xfrm>
            <a:off x="8326777" y="0"/>
            <a:ext cx="6440020" cy="6858000"/>
          </a:xfrm>
          <a:custGeom>
            <a:avLst/>
            <a:gdLst/>
            <a:ahLst/>
            <a:cxnLst/>
            <a:rect l="l" t="t" r="r" b="b"/>
            <a:pathLst>
              <a:path w="9660030" h="10287000">
                <a:moveTo>
                  <a:pt x="0" y="0"/>
                </a:moveTo>
                <a:lnTo>
                  <a:pt x="9660030" y="0"/>
                </a:lnTo>
                <a:lnTo>
                  <a:pt x="966003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8" name="Freeform 8"/>
          <p:cNvSpPr/>
          <p:nvPr/>
        </p:nvSpPr>
        <p:spPr>
          <a:xfrm>
            <a:off x="186935" y="6172200"/>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9" name="TextBox 9"/>
          <p:cNvSpPr txBox="1"/>
          <p:nvPr/>
        </p:nvSpPr>
        <p:spPr>
          <a:xfrm>
            <a:off x="321941" y="552312"/>
            <a:ext cx="6965255" cy="537968"/>
          </a:xfrm>
          <a:prstGeom prst="rect">
            <a:avLst/>
          </a:prstGeom>
        </p:spPr>
        <p:txBody>
          <a:bodyPr lIns="0" tIns="0" rIns="0" bIns="0" rtlCol="0" anchor="t">
            <a:spAutoFit/>
          </a:bodyPr>
          <a:lstStyle/>
          <a:p>
            <a:pPr>
              <a:lnSpc>
                <a:spcPts val="4582"/>
              </a:lnSpc>
              <a:spcBef>
                <a:spcPct val="0"/>
              </a:spcBef>
            </a:pPr>
            <a:r>
              <a:rPr lang="en-US" sz="3272" dirty="0">
                <a:solidFill>
                  <a:srgbClr val="922885"/>
                </a:solidFill>
                <a:latin typeface="Merge 2"/>
                <a:ea typeface="Merge 2"/>
                <a:cs typeface="Merge 2"/>
                <a:sym typeface="Merge 2"/>
              </a:rPr>
              <a:t>About One Parent Families Scotland </a:t>
            </a:r>
          </a:p>
        </p:txBody>
      </p:sp>
      <p:sp>
        <p:nvSpPr>
          <p:cNvPr id="10" name="TextBox 10"/>
          <p:cNvSpPr txBox="1"/>
          <p:nvPr/>
        </p:nvSpPr>
        <p:spPr>
          <a:xfrm>
            <a:off x="813245" y="1936040"/>
            <a:ext cx="6877391" cy="3975447"/>
          </a:xfrm>
          <a:prstGeom prst="rect">
            <a:avLst/>
          </a:prstGeom>
        </p:spPr>
        <p:txBody>
          <a:bodyPr lIns="0" tIns="0" rIns="0" bIns="0" rtlCol="0" anchor="t">
            <a:spAutoFit/>
          </a:bodyPr>
          <a:lstStyle/>
          <a:p>
            <a:pPr>
              <a:lnSpc>
                <a:spcPts val="3119"/>
              </a:lnSpc>
            </a:pPr>
            <a:r>
              <a:rPr lang="en-US" sz="2567" dirty="0">
                <a:solidFill>
                  <a:srgbClr val="B063A6"/>
                </a:solidFill>
                <a:latin typeface="Merge 3"/>
                <a:ea typeface="Merge 3"/>
                <a:cs typeface="Merge 3"/>
                <a:sym typeface="Merge 3"/>
              </a:rPr>
              <a:t>Established in 1944 - 80th anniversary year!</a:t>
            </a:r>
          </a:p>
          <a:p>
            <a:pPr>
              <a:lnSpc>
                <a:spcPts val="3119"/>
              </a:lnSpc>
            </a:pPr>
            <a:endParaRPr lang="en-US" sz="2599" dirty="0">
              <a:solidFill>
                <a:srgbClr val="B063A6"/>
              </a:solidFill>
              <a:latin typeface="Merge 3"/>
              <a:ea typeface="Merge 3"/>
              <a:cs typeface="Merge 3"/>
              <a:sym typeface="Merge 3"/>
            </a:endParaRPr>
          </a:p>
          <a:p>
            <a:pPr>
              <a:lnSpc>
                <a:spcPts val="3119"/>
              </a:lnSpc>
            </a:pPr>
            <a:r>
              <a:rPr lang="en-US" sz="2567" dirty="0">
                <a:solidFill>
                  <a:srgbClr val="B063A6"/>
                </a:solidFill>
                <a:latin typeface="Merge 3"/>
                <a:ea typeface="Merge 3"/>
                <a:cs typeface="Merge 3"/>
                <a:sym typeface="Merge 3"/>
              </a:rPr>
              <a:t>Providing expert advice and practical support to single parent families across Scotland. </a:t>
            </a:r>
          </a:p>
          <a:p>
            <a:pPr>
              <a:lnSpc>
                <a:spcPts val="3119"/>
              </a:lnSpc>
            </a:pPr>
            <a:r>
              <a:rPr lang="en-US" sz="2567" dirty="0">
                <a:solidFill>
                  <a:srgbClr val="B063A6"/>
                </a:solidFill>
                <a:latin typeface="Merge 3"/>
                <a:ea typeface="Merge 3"/>
                <a:cs typeface="Merge 3"/>
                <a:sym typeface="Merge 3"/>
              </a:rPr>
              <a:t>     </a:t>
            </a:r>
            <a:endParaRPr lang="en-US" sz="2567" dirty="0">
              <a:solidFill>
                <a:srgbClr val="B063A6"/>
              </a:solidFill>
              <a:latin typeface="Merge 3"/>
              <a:ea typeface="Merge 3"/>
              <a:cs typeface="Merge 3"/>
            </a:endParaRPr>
          </a:p>
          <a:p>
            <a:pPr>
              <a:lnSpc>
                <a:spcPts val="3119"/>
              </a:lnSpc>
            </a:pPr>
            <a:r>
              <a:rPr lang="en-US" sz="2567" dirty="0">
                <a:solidFill>
                  <a:srgbClr val="B063A6"/>
                </a:solidFill>
                <a:latin typeface="Merge 3"/>
                <a:ea typeface="Merge 3"/>
                <a:cs typeface="Merge 3"/>
                <a:sym typeface="Merge 3"/>
              </a:rPr>
              <a:t>Campaigning with parents to make their voices heard to change the systems, policies and attitudes that disadvantage single parent families.      </a:t>
            </a:r>
            <a:endParaRPr lang="en-US" sz="2567" dirty="0">
              <a:solidFill>
                <a:srgbClr val="B063A6"/>
              </a:solidFill>
              <a:latin typeface="Merge 3"/>
              <a:ea typeface="Merge 3"/>
              <a:cs typeface="Merge 3"/>
            </a:endParaRPr>
          </a:p>
          <a:p>
            <a:pPr>
              <a:lnSpc>
                <a:spcPts val="3119"/>
              </a:lnSpc>
            </a:pPr>
            <a:endParaRPr lang="en-US" sz="2599" dirty="0">
              <a:solidFill>
                <a:srgbClr val="B063A6"/>
              </a:solidFill>
              <a:latin typeface="Merge 3"/>
              <a:ea typeface="Merge 3"/>
              <a:cs typeface="Merge 3"/>
              <a:sym typeface="Merge 3"/>
            </a:endParaRPr>
          </a:p>
        </p:txBody>
      </p:sp>
      <p:sp>
        <p:nvSpPr>
          <p:cNvPr id="11" name="Freeform 11"/>
          <p:cNvSpPr/>
          <p:nvPr/>
        </p:nvSpPr>
        <p:spPr>
          <a:xfrm>
            <a:off x="321941" y="1942390"/>
            <a:ext cx="315022" cy="315022"/>
          </a:xfrm>
          <a:custGeom>
            <a:avLst/>
            <a:gdLst/>
            <a:ahLst/>
            <a:cxnLst/>
            <a:rect l="l" t="t" r="r" b="b"/>
            <a:pathLst>
              <a:path w="472533" h="472533">
                <a:moveTo>
                  <a:pt x="0" y="0"/>
                </a:moveTo>
                <a:lnTo>
                  <a:pt x="472533" y="0"/>
                </a:lnTo>
                <a:lnTo>
                  <a:pt x="472533" y="472534"/>
                </a:lnTo>
                <a:lnTo>
                  <a:pt x="0" y="472534"/>
                </a:lnTo>
                <a:lnTo>
                  <a:pt x="0" y="0"/>
                </a:lnTo>
                <a:close/>
              </a:path>
            </a:pathLst>
          </a:custGeom>
          <a:blipFill>
            <a:blip r:embed="rId4"/>
            <a:stretch>
              <a:fillRect/>
            </a:stretch>
          </a:blipFill>
        </p:spPr>
        <p:txBody>
          <a:bodyPr/>
          <a:lstStyle/>
          <a:p>
            <a:endParaRPr lang="en-GB" sz="1200" dirty="0"/>
          </a:p>
        </p:txBody>
      </p:sp>
      <p:sp>
        <p:nvSpPr>
          <p:cNvPr id="12" name="Freeform 12"/>
          <p:cNvSpPr/>
          <p:nvPr/>
        </p:nvSpPr>
        <p:spPr>
          <a:xfrm>
            <a:off x="324220" y="2735905"/>
            <a:ext cx="322360" cy="322360"/>
          </a:xfrm>
          <a:custGeom>
            <a:avLst/>
            <a:gdLst/>
            <a:ahLst/>
            <a:cxnLst/>
            <a:rect l="l" t="t" r="r" b="b"/>
            <a:pathLst>
              <a:path w="483540" h="483540">
                <a:moveTo>
                  <a:pt x="0" y="0"/>
                </a:moveTo>
                <a:lnTo>
                  <a:pt x="483540" y="0"/>
                </a:lnTo>
                <a:lnTo>
                  <a:pt x="483540" y="483540"/>
                </a:lnTo>
                <a:lnTo>
                  <a:pt x="0" y="483540"/>
                </a:lnTo>
                <a:lnTo>
                  <a:pt x="0" y="0"/>
                </a:lnTo>
                <a:close/>
              </a:path>
            </a:pathLst>
          </a:custGeom>
          <a:blipFill>
            <a:blip r:embed="rId5"/>
            <a:stretch>
              <a:fillRect/>
            </a:stretch>
          </a:blipFill>
        </p:spPr>
        <p:txBody>
          <a:bodyPr/>
          <a:lstStyle/>
          <a:p>
            <a:endParaRPr lang="en-GB" sz="1200" dirty="0"/>
          </a:p>
        </p:txBody>
      </p:sp>
      <p:sp>
        <p:nvSpPr>
          <p:cNvPr id="13" name="Freeform 13"/>
          <p:cNvSpPr/>
          <p:nvPr/>
        </p:nvSpPr>
        <p:spPr>
          <a:xfrm>
            <a:off x="324220" y="3950485"/>
            <a:ext cx="312743" cy="312743"/>
          </a:xfrm>
          <a:custGeom>
            <a:avLst/>
            <a:gdLst/>
            <a:ahLst/>
            <a:cxnLst/>
            <a:rect l="l" t="t" r="r" b="b"/>
            <a:pathLst>
              <a:path w="469114" h="469114">
                <a:moveTo>
                  <a:pt x="0" y="0"/>
                </a:moveTo>
                <a:lnTo>
                  <a:pt x="469114" y="0"/>
                </a:lnTo>
                <a:lnTo>
                  <a:pt x="469114" y="469115"/>
                </a:lnTo>
                <a:lnTo>
                  <a:pt x="0" y="469115"/>
                </a:lnTo>
                <a:lnTo>
                  <a:pt x="0" y="0"/>
                </a:lnTo>
                <a:close/>
              </a:path>
            </a:pathLst>
          </a:custGeom>
          <a:blipFill>
            <a:blip r:embed="rId6"/>
            <a:stretch>
              <a:fillRect/>
            </a:stretch>
          </a:blipFill>
        </p:spPr>
        <p:txBody>
          <a:bodyPr/>
          <a:lstStyle/>
          <a:p>
            <a:endParaRPr lang="en-GB"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600" y="-793620"/>
            <a:ext cx="6553200" cy="82042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F8C2D">
                <a:alpha val="92941"/>
              </a:srgbClr>
            </a:solidFill>
          </p:spPr>
          <p:txBody>
            <a:bodyPr/>
            <a:lstStyle/>
            <a:p>
              <a:endParaRPr lang="en-GB" sz="1200"/>
            </a:p>
          </p:txBody>
        </p:sp>
      </p:grpSp>
      <p:sp>
        <p:nvSpPr>
          <p:cNvPr id="4" name="TextBox 4"/>
          <p:cNvSpPr txBox="1"/>
          <p:nvPr/>
        </p:nvSpPr>
        <p:spPr>
          <a:xfrm>
            <a:off x="825656" y="1731351"/>
            <a:ext cx="4967081" cy="910506"/>
          </a:xfrm>
          <a:prstGeom prst="rect">
            <a:avLst/>
          </a:prstGeom>
        </p:spPr>
        <p:txBody>
          <a:bodyPr lIns="0" tIns="0" rIns="0" bIns="0" rtlCol="0" anchor="t">
            <a:spAutoFit/>
          </a:bodyPr>
          <a:lstStyle/>
          <a:p>
            <a:pPr>
              <a:lnSpc>
                <a:spcPts val="7066"/>
              </a:lnSpc>
            </a:pPr>
            <a:r>
              <a:rPr lang="en-US" sz="7066" b="1">
                <a:solidFill>
                  <a:srgbClr val="000000"/>
                </a:solidFill>
                <a:latin typeface="Open Sans Bold"/>
                <a:ea typeface="Open Sans Bold"/>
                <a:cs typeface="Open Sans Bold"/>
                <a:sym typeface="Open Sans Bold"/>
              </a:rPr>
              <a:t>Let’s</a:t>
            </a:r>
          </a:p>
        </p:txBody>
      </p:sp>
      <p:grpSp>
        <p:nvGrpSpPr>
          <p:cNvPr id="5" name="Group 5"/>
          <p:cNvGrpSpPr/>
          <p:nvPr/>
        </p:nvGrpSpPr>
        <p:grpSpPr>
          <a:xfrm rot="-482310">
            <a:off x="1221632" y="1301093"/>
            <a:ext cx="2196923" cy="668313"/>
            <a:chOff x="0" y="0"/>
            <a:chExt cx="4393847" cy="1336627"/>
          </a:xfrm>
        </p:grpSpPr>
        <p:grpSp>
          <p:nvGrpSpPr>
            <p:cNvPr id="6" name="Group 6"/>
            <p:cNvGrpSpPr/>
            <p:nvPr/>
          </p:nvGrpSpPr>
          <p:grpSpPr>
            <a:xfrm>
              <a:off x="4048113" y="990893"/>
              <a:ext cx="345734" cy="34573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C2D"/>
              </a:solidFill>
            </p:spPr>
            <p:txBody>
              <a:bodyPr/>
              <a:lstStyle/>
              <a:p>
                <a:endParaRPr lang="en-GB" sz="1200"/>
              </a:p>
            </p:txBody>
          </p:sp>
        </p:grpSp>
        <p:grpSp>
          <p:nvGrpSpPr>
            <p:cNvPr id="8" name="Group 8"/>
            <p:cNvGrpSpPr/>
            <p:nvPr/>
          </p:nvGrpSpPr>
          <p:grpSpPr>
            <a:xfrm>
              <a:off x="0" y="0"/>
              <a:ext cx="345734" cy="34573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C2D"/>
              </a:solidFill>
            </p:spPr>
            <p:txBody>
              <a:bodyPr/>
              <a:lstStyle/>
              <a:p>
                <a:endParaRPr lang="en-GB" sz="1200"/>
              </a:p>
            </p:txBody>
          </p:sp>
        </p:grpSp>
      </p:grpSp>
      <p:sp>
        <p:nvSpPr>
          <p:cNvPr id="10" name="Freeform 10"/>
          <p:cNvSpPr/>
          <p:nvPr/>
        </p:nvSpPr>
        <p:spPr>
          <a:xfrm>
            <a:off x="2568016" y="5900789"/>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1" name="Freeform 11"/>
          <p:cNvSpPr/>
          <p:nvPr/>
        </p:nvSpPr>
        <p:spPr>
          <a:xfrm>
            <a:off x="1948329" y="4537044"/>
            <a:ext cx="2273079" cy="1184843"/>
          </a:xfrm>
          <a:custGeom>
            <a:avLst/>
            <a:gdLst/>
            <a:ahLst/>
            <a:cxnLst/>
            <a:rect l="l" t="t" r="r" b="b"/>
            <a:pathLst>
              <a:path w="3409619" h="1777264">
                <a:moveTo>
                  <a:pt x="0" y="0"/>
                </a:moveTo>
                <a:lnTo>
                  <a:pt x="3409619" y="0"/>
                </a:lnTo>
                <a:lnTo>
                  <a:pt x="3409619" y="1777264"/>
                </a:lnTo>
                <a:lnTo>
                  <a:pt x="0" y="17772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2" name="TextBox 12"/>
          <p:cNvSpPr txBox="1"/>
          <p:nvPr/>
        </p:nvSpPr>
        <p:spPr>
          <a:xfrm>
            <a:off x="825656" y="2596180"/>
            <a:ext cx="4967081" cy="1821011"/>
          </a:xfrm>
          <a:prstGeom prst="rect">
            <a:avLst/>
          </a:prstGeom>
        </p:spPr>
        <p:txBody>
          <a:bodyPr lIns="0" tIns="0" rIns="0" bIns="0" rtlCol="0" anchor="t">
            <a:spAutoFit/>
          </a:bodyPr>
          <a:lstStyle/>
          <a:p>
            <a:pPr>
              <a:lnSpc>
                <a:spcPts val="7066"/>
              </a:lnSpc>
            </a:pPr>
            <a:r>
              <a:rPr lang="en-US" sz="7066" b="1">
                <a:solidFill>
                  <a:srgbClr val="000000"/>
                </a:solidFill>
                <a:latin typeface="Open Sans Bold"/>
                <a:ea typeface="Open Sans Bold"/>
                <a:cs typeface="Open Sans Bold"/>
                <a:sym typeface="Open Sans Bold"/>
              </a:rPr>
              <a:t>talk fitness...</a:t>
            </a:r>
          </a:p>
        </p:txBody>
      </p:sp>
      <p:sp>
        <p:nvSpPr>
          <p:cNvPr id="13" name="TextBox 13"/>
          <p:cNvSpPr txBox="1"/>
          <p:nvPr/>
        </p:nvSpPr>
        <p:spPr>
          <a:xfrm>
            <a:off x="6197600" y="1439757"/>
            <a:ext cx="5963804" cy="4039567"/>
          </a:xfrm>
          <a:prstGeom prst="rect">
            <a:avLst/>
          </a:prstGeom>
        </p:spPr>
        <p:txBody>
          <a:bodyPr lIns="0" tIns="0" rIns="0" bIns="0" rtlCol="0" anchor="t">
            <a:spAutoFit/>
          </a:bodyPr>
          <a:lstStyle/>
          <a:p>
            <a:pPr algn="ctr">
              <a:lnSpc>
                <a:spcPts val="2133"/>
              </a:lnSpc>
              <a:spcBef>
                <a:spcPct val="0"/>
              </a:spcBef>
            </a:pPr>
            <a:r>
              <a:rPr lang="en-US" sz="2133" b="1">
                <a:solidFill>
                  <a:srgbClr val="000000"/>
                </a:solidFill>
                <a:latin typeface="Open Sans Semi-Bold"/>
                <a:ea typeface="Open Sans Semi-Bold"/>
                <a:cs typeface="Open Sans Semi-Bold"/>
                <a:sym typeface="Open Sans Semi-Bold"/>
              </a:rPr>
              <a:t>Isn’t just about lifespan—it’s about life quality.</a:t>
            </a:r>
          </a:p>
          <a:p>
            <a:pPr algn="ctr">
              <a:lnSpc>
                <a:spcPts val="2133"/>
              </a:lnSpc>
              <a:spcBef>
                <a:spcPct val="0"/>
              </a:spcBef>
            </a:pPr>
            <a:endParaRPr lang="en-US" sz="2133" b="1">
              <a:solidFill>
                <a:srgbClr val="000000"/>
              </a:solidFill>
              <a:latin typeface="Open Sans Semi-Bold"/>
              <a:ea typeface="Open Sans Semi-Bold"/>
              <a:cs typeface="Open Sans Semi-Bold"/>
              <a:sym typeface="Open Sans Semi-Bold"/>
            </a:endParaRPr>
          </a:p>
          <a:p>
            <a:pPr algn="ctr">
              <a:lnSpc>
                <a:spcPts val="2133"/>
              </a:lnSpc>
              <a:spcBef>
                <a:spcPct val="0"/>
              </a:spcBef>
            </a:pPr>
            <a:r>
              <a:rPr lang="en-US" sz="2133" b="1">
                <a:solidFill>
                  <a:srgbClr val="000000"/>
                </a:solidFill>
                <a:latin typeface="Open Sans Semi-Bold"/>
                <a:ea typeface="Open Sans Semi-Bold"/>
                <a:cs typeface="Open Sans Semi-Bold"/>
                <a:sym typeface="Open Sans Semi-Bold"/>
              </a:rPr>
              <a:t>In the UK, 20% of households face food insecurity. </a:t>
            </a:r>
          </a:p>
          <a:p>
            <a:pPr algn="ctr">
              <a:lnSpc>
                <a:spcPts val="2133"/>
              </a:lnSpc>
              <a:spcBef>
                <a:spcPct val="0"/>
              </a:spcBef>
            </a:pPr>
            <a:endParaRPr lang="en-US" sz="2133" b="1">
              <a:solidFill>
                <a:srgbClr val="000000"/>
              </a:solidFill>
              <a:latin typeface="Open Sans Semi-Bold"/>
              <a:ea typeface="Open Sans Semi-Bold"/>
              <a:cs typeface="Open Sans Semi-Bold"/>
              <a:sym typeface="Open Sans Semi-Bold"/>
            </a:endParaRPr>
          </a:p>
          <a:p>
            <a:pPr algn="ctr">
              <a:lnSpc>
                <a:spcPts val="2133"/>
              </a:lnSpc>
              <a:spcBef>
                <a:spcPct val="0"/>
              </a:spcBef>
            </a:pPr>
            <a:r>
              <a:rPr lang="en-US" sz="2133" b="1">
                <a:solidFill>
                  <a:srgbClr val="000000"/>
                </a:solidFill>
                <a:latin typeface="Open Sans Semi-Bold"/>
                <a:ea typeface="Open Sans Semi-Bold"/>
                <a:cs typeface="Open Sans Semi-Bold"/>
                <a:sym typeface="Open Sans Semi-Bold"/>
              </a:rPr>
              <a:t>In Scotland, only 56% of adults in the most deprived areas meet physical activity guidelines, compared to 76% in wealthier areas. </a:t>
            </a:r>
          </a:p>
          <a:p>
            <a:pPr algn="ctr">
              <a:lnSpc>
                <a:spcPts val="2133"/>
              </a:lnSpc>
              <a:spcBef>
                <a:spcPct val="0"/>
              </a:spcBef>
            </a:pPr>
            <a:endParaRPr lang="en-US" sz="2133" b="1">
              <a:solidFill>
                <a:srgbClr val="000000"/>
              </a:solidFill>
              <a:latin typeface="Open Sans Semi-Bold"/>
              <a:ea typeface="Open Sans Semi-Bold"/>
              <a:cs typeface="Open Sans Semi-Bold"/>
              <a:sym typeface="Open Sans Semi-Bold"/>
            </a:endParaRPr>
          </a:p>
          <a:p>
            <a:pPr algn="ctr">
              <a:lnSpc>
                <a:spcPts val="2133"/>
              </a:lnSpc>
              <a:spcBef>
                <a:spcPct val="0"/>
              </a:spcBef>
            </a:pPr>
            <a:r>
              <a:rPr lang="en-US" sz="2133" b="1">
                <a:solidFill>
                  <a:srgbClr val="000000"/>
                </a:solidFill>
                <a:latin typeface="Open Sans Semi-Bold"/>
                <a:ea typeface="Open Sans Semi-Bold"/>
                <a:cs typeface="Open Sans Semi-Bold"/>
                <a:sym typeface="Open Sans Semi-Bold"/>
              </a:rPr>
              <a:t>Education gap? Schools in struggling areas often lack the resources to teach students about fitness and nutrition. </a:t>
            </a:r>
          </a:p>
          <a:p>
            <a:pPr algn="ctr">
              <a:lnSpc>
                <a:spcPts val="2133"/>
              </a:lnSpc>
              <a:spcBef>
                <a:spcPct val="0"/>
              </a:spcBef>
            </a:pPr>
            <a:endParaRPr lang="en-US" sz="2133" b="1">
              <a:solidFill>
                <a:srgbClr val="000000"/>
              </a:solidFill>
              <a:latin typeface="Open Sans Semi-Bold"/>
              <a:ea typeface="Open Sans Semi-Bold"/>
              <a:cs typeface="Open Sans Semi-Bold"/>
              <a:sym typeface="Open Sans Semi-Bol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45009" y="-933331"/>
            <a:ext cx="9204493" cy="92044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76200" y="38100"/>
              <a:ext cx="660400" cy="698500"/>
            </a:xfrm>
            <a:prstGeom prst="rect">
              <a:avLst/>
            </a:prstGeom>
          </p:spPr>
          <p:txBody>
            <a:bodyPr lIns="30459" tIns="30459" rIns="30459" bIns="30459" rtlCol="0" anchor="ctr"/>
            <a:lstStyle/>
            <a:p>
              <a:pPr algn="ctr">
                <a:lnSpc>
                  <a:spcPts val="1595"/>
                </a:lnSpc>
              </a:pPr>
              <a:endParaRPr sz="1200" dirty="0"/>
            </a:p>
          </p:txBody>
        </p:sp>
      </p:grpSp>
      <p:sp>
        <p:nvSpPr>
          <p:cNvPr id="5" name="Freeform 5"/>
          <p:cNvSpPr/>
          <p:nvPr/>
        </p:nvSpPr>
        <p:spPr>
          <a:xfrm>
            <a:off x="7002032" y="6172200"/>
            <a:ext cx="459645" cy="459645"/>
          </a:xfrm>
          <a:custGeom>
            <a:avLst/>
            <a:gdLst/>
            <a:ahLst/>
            <a:cxnLst/>
            <a:rect l="l" t="t" r="r" b="b"/>
            <a:pathLst>
              <a:path w="689468" h="689468">
                <a:moveTo>
                  <a:pt x="0" y="0"/>
                </a:moveTo>
                <a:lnTo>
                  <a:pt x="689467" y="0"/>
                </a:lnTo>
                <a:lnTo>
                  <a:pt x="689467" y="689468"/>
                </a:lnTo>
                <a:lnTo>
                  <a:pt x="0" y="68946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Freeform 6"/>
          <p:cNvSpPr/>
          <p:nvPr/>
        </p:nvSpPr>
        <p:spPr>
          <a:xfrm>
            <a:off x="199927" y="1620516"/>
            <a:ext cx="649751" cy="439394"/>
          </a:xfrm>
          <a:custGeom>
            <a:avLst/>
            <a:gdLst/>
            <a:ahLst/>
            <a:cxnLst/>
            <a:rect l="l" t="t" r="r" b="b"/>
            <a:pathLst>
              <a:path w="974626" h="659091">
                <a:moveTo>
                  <a:pt x="0" y="0"/>
                </a:moveTo>
                <a:lnTo>
                  <a:pt x="974625" y="0"/>
                </a:lnTo>
                <a:lnTo>
                  <a:pt x="974625" y="659091"/>
                </a:lnTo>
                <a:lnTo>
                  <a:pt x="0" y="659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dirty="0"/>
          </a:p>
        </p:txBody>
      </p:sp>
      <p:sp>
        <p:nvSpPr>
          <p:cNvPr id="7" name="Freeform 7"/>
          <p:cNvSpPr/>
          <p:nvPr/>
        </p:nvSpPr>
        <p:spPr>
          <a:xfrm>
            <a:off x="199927" y="4137904"/>
            <a:ext cx="649751" cy="439394"/>
          </a:xfrm>
          <a:custGeom>
            <a:avLst/>
            <a:gdLst/>
            <a:ahLst/>
            <a:cxnLst/>
            <a:rect l="l" t="t" r="r" b="b"/>
            <a:pathLst>
              <a:path w="974626" h="659091">
                <a:moveTo>
                  <a:pt x="0" y="0"/>
                </a:moveTo>
                <a:lnTo>
                  <a:pt x="974625" y="0"/>
                </a:lnTo>
                <a:lnTo>
                  <a:pt x="974625" y="659091"/>
                </a:lnTo>
                <a:lnTo>
                  <a:pt x="0" y="6590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dirty="0"/>
          </a:p>
        </p:txBody>
      </p:sp>
      <p:sp>
        <p:nvSpPr>
          <p:cNvPr id="8" name="Freeform 8"/>
          <p:cNvSpPr/>
          <p:nvPr/>
        </p:nvSpPr>
        <p:spPr>
          <a:xfrm>
            <a:off x="6759485" y="0"/>
            <a:ext cx="6314107" cy="6858000"/>
          </a:xfrm>
          <a:custGeom>
            <a:avLst/>
            <a:gdLst/>
            <a:ahLst/>
            <a:cxnLst/>
            <a:rect l="l" t="t" r="r" b="b"/>
            <a:pathLst>
              <a:path w="9471161" h="10287000">
                <a:moveTo>
                  <a:pt x="0" y="0"/>
                </a:moveTo>
                <a:lnTo>
                  <a:pt x="9471160" y="0"/>
                </a:lnTo>
                <a:lnTo>
                  <a:pt x="9471160" y="10287000"/>
                </a:lnTo>
                <a:lnTo>
                  <a:pt x="0" y="10287000"/>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9" name="TextBox 9"/>
          <p:cNvSpPr txBox="1"/>
          <p:nvPr/>
        </p:nvSpPr>
        <p:spPr>
          <a:xfrm>
            <a:off x="297072" y="547255"/>
            <a:ext cx="5798929" cy="561116"/>
          </a:xfrm>
          <a:prstGeom prst="rect">
            <a:avLst/>
          </a:prstGeom>
        </p:spPr>
        <p:txBody>
          <a:bodyPr lIns="0" tIns="0" rIns="0" bIns="0" rtlCol="0" anchor="t">
            <a:spAutoFit/>
          </a:bodyPr>
          <a:lstStyle/>
          <a:p>
            <a:pPr>
              <a:lnSpc>
                <a:spcPts val="4769"/>
              </a:lnSpc>
            </a:pPr>
            <a:r>
              <a:rPr lang="en-US" sz="3406" dirty="0">
                <a:solidFill>
                  <a:srgbClr val="922885"/>
                </a:solidFill>
                <a:latin typeface="Merge 2"/>
                <a:ea typeface="Merge 2"/>
                <a:cs typeface="Merge 2"/>
                <a:sym typeface="Merge 2"/>
              </a:rPr>
              <a:t>Our vision and mission</a:t>
            </a:r>
          </a:p>
        </p:txBody>
      </p:sp>
      <p:sp>
        <p:nvSpPr>
          <p:cNvPr id="10" name="TextBox 10"/>
          <p:cNvSpPr txBox="1"/>
          <p:nvPr/>
        </p:nvSpPr>
        <p:spPr>
          <a:xfrm>
            <a:off x="920611" y="1523525"/>
            <a:ext cx="5370566" cy="5386090"/>
          </a:xfrm>
          <a:prstGeom prst="rect">
            <a:avLst/>
          </a:prstGeom>
        </p:spPr>
        <p:txBody>
          <a:bodyPr lIns="0" tIns="0" rIns="0" bIns="0" rtlCol="0" anchor="t">
            <a:spAutoFit/>
          </a:bodyPr>
          <a:lstStyle/>
          <a:p>
            <a:pPr>
              <a:lnSpc>
                <a:spcPts val="3039"/>
              </a:lnSpc>
            </a:pPr>
            <a:r>
              <a:rPr lang="en-US" sz="2533" dirty="0">
                <a:solidFill>
                  <a:srgbClr val="E6007E"/>
                </a:solidFill>
                <a:latin typeface="Merge 3"/>
                <a:ea typeface="Merge 3"/>
                <a:cs typeface="Merge 3"/>
                <a:sym typeface="Merge 3"/>
              </a:rPr>
              <a:t>Our vision</a:t>
            </a:r>
            <a:r>
              <a:rPr lang="en-US" sz="2533" dirty="0">
                <a:solidFill>
                  <a:srgbClr val="922885"/>
                </a:solidFill>
                <a:latin typeface="Merge 3"/>
                <a:ea typeface="Merge 3"/>
                <a:cs typeface="Merge 3"/>
                <a:sym typeface="Merge 3"/>
              </a:rPr>
              <a:t> is of a Scotland where single parent families are celebrated in all their diversity, are treated fairly and live free from discrimination and poverty.</a:t>
            </a:r>
          </a:p>
          <a:p>
            <a:pPr>
              <a:lnSpc>
                <a:spcPts val="3039"/>
              </a:lnSpc>
            </a:pPr>
            <a:endParaRPr lang="en-US" sz="2533" dirty="0">
              <a:solidFill>
                <a:srgbClr val="922885"/>
              </a:solidFill>
              <a:latin typeface="Merge 3"/>
              <a:ea typeface="Merge 3"/>
              <a:cs typeface="Merge 3"/>
              <a:sym typeface="Merge 3"/>
            </a:endParaRPr>
          </a:p>
          <a:p>
            <a:pPr>
              <a:lnSpc>
                <a:spcPts val="3039"/>
              </a:lnSpc>
            </a:pPr>
            <a:endParaRPr lang="en-US" sz="2533" dirty="0">
              <a:solidFill>
                <a:srgbClr val="922885"/>
              </a:solidFill>
              <a:latin typeface="Merge 3"/>
              <a:ea typeface="Merge 3"/>
              <a:cs typeface="Merge 3"/>
              <a:sym typeface="Merge 3"/>
            </a:endParaRPr>
          </a:p>
          <a:p>
            <a:pPr>
              <a:lnSpc>
                <a:spcPts val="3039"/>
              </a:lnSpc>
            </a:pPr>
            <a:r>
              <a:rPr lang="en-US" sz="2533" dirty="0">
                <a:solidFill>
                  <a:srgbClr val="009A93"/>
                </a:solidFill>
                <a:latin typeface="Merge 3"/>
                <a:ea typeface="Merge 3"/>
                <a:cs typeface="Merge 3"/>
                <a:sym typeface="Merge 3"/>
              </a:rPr>
              <a:t>Our mission</a:t>
            </a:r>
            <a:r>
              <a:rPr lang="en-US" sz="2533" dirty="0">
                <a:solidFill>
                  <a:srgbClr val="922885"/>
                </a:solidFill>
                <a:latin typeface="Merge 3"/>
                <a:ea typeface="Merge 3"/>
                <a:cs typeface="Merge 3"/>
                <a:sym typeface="Merge 3"/>
              </a:rPr>
              <a:t> is to amplify the voices of single parents in their unique role as sole carers and providers and together challenge stigma, poverty and inequality to achieve change.</a:t>
            </a:r>
          </a:p>
          <a:p>
            <a:pPr>
              <a:lnSpc>
                <a:spcPts val="3039"/>
              </a:lnSpc>
            </a:pPr>
            <a:endParaRPr lang="en-US" sz="2533" dirty="0">
              <a:solidFill>
                <a:srgbClr val="922885"/>
              </a:solidFill>
              <a:latin typeface="Merge 3"/>
              <a:ea typeface="Merge 3"/>
              <a:cs typeface="Merge 3"/>
              <a:sym typeface="Merge 3"/>
            </a:endParaRPr>
          </a:p>
          <a:p>
            <a:pPr>
              <a:lnSpc>
                <a:spcPts val="3039"/>
              </a:lnSpc>
            </a:pPr>
            <a:r>
              <a:rPr lang="en-US" sz="2533" dirty="0">
                <a:solidFill>
                  <a:srgbClr val="922885"/>
                </a:solidFill>
                <a:latin typeface="Merge 3"/>
                <a:ea typeface="Merge 3"/>
                <a:cs typeface="Merge 3"/>
                <a:sym typeface="Merge 3"/>
              </a:rPr>
              <a:t> </a:t>
            </a:r>
          </a:p>
        </p:txBody>
      </p:sp>
      <p:sp>
        <p:nvSpPr>
          <p:cNvPr id="11" name="Freeform 11"/>
          <p:cNvSpPr/>
          <p:nvPr/>
        </p:nvSpPr>
        <p:spPr>
          <a:xfrm>
            <a:off x="186935" y="6172200"/>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62443" y="-933331"/>
            <a:ext cx="9204493" cy="92044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76200" y="47625"/>
              <a:ext cx="660400" cy="688975"/>
            </a:xfrm>
            <a:prstGeom prst="rect">
              <a:avLst/>
            </a:prstGeom>
          </p:spPr>
          <p:txBody>
            <a:bodyPr lIns="30459" tIns="30459" rIns="30459" bIns="30459" rtlCol="0" anchor="ctr"/>
            <a:lstStyle/>
            <a:p>
              <a:pPr algn="ctr">
                <a:lnSpc>
                  <a:spcPts val="1501"/>
                </a:lnSpc>
              </a:pPr>
              <a:endParaRPr sz="1200" dirty="0"/>
            </a:p>
          </p:txBody>
        </p:sp>
      </p:grpSp>
      <p:sp>
        <p:nvSpPr>
          <p:cNvPr id="5" name="Freeform 5"/>
          <p:cNvSpPr/>
          <p:nvPr/>
        </p:nvSpPr>
        <p:spPr>
          <a:xfrm>
            <a:off x="7242050" y="366375"/>
            <a:ext cx="4663719" cy="5605588"/>
          </a:xfrm>
          <a:custGeom>
            <a:avLst/>
            <a:gdLst/>
            <a:ahLst/>
            <a:cxnLst/>
            <a:rect l="l" t="t" r="r" b="b"/>
            <a:pathLst>
              <a:path w="6995578" h="8408382">
                <a:moveTo>
                  <a:pt x="0" y="0"/>
                </a:moveTo>
                <a:lnTo>
                  <a:pt x="6995579" y="0"/>
                </a:lnTo>
                <a:lnTo>
                  <a:pt x="6995579" y="8408382"/>
                </a:lnTo>
                <a:lnTo>
                  <a:pt x="0" y="840838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TextBox 6"/>
          <p:cNvSpPr txBox="1"/>
          <p:nvPr/>
        </p:nvSpPr>
        <p:spPr>
          <a:xfrm>
            <a:off x="416758" y="581715"/>
            <a:ext cx="8512397" cy="585994"/>
          </a:xfrm>
          <a:prstGeom prst="rect">
            <a:avLst/>
          </a:prstGeom>
        </p:spPr>
        <p:txBody>
          <a:bodyPr lIns="0" tIns="0" rIns="0" bIns="0" rtlCol="0" anchor="t">
            <a:spAutoFit/>
          </a:bodyPr>
          <a:lstStyle/>
          <a:p>
            <a:pPr>
              <a:lnSpc>
                <a:spcPts val="5040"/>
              </a:lnSpc>
            </a:pPr>
            <a:r>
              <a:rPr lang="en-US" sz="3600" dirty="0">
                <a:solidFill>
                  <a:srgbClr val="922885"/>
                </a:solidFill>
                <a:latin typeface="Merge 2"/>
                <a:ea typeface="Merge 2"/>
                <a:cs typeface="Merge 2"/>
                <a:sym typeface="Merge 2"/>
              </a:rPr>
              <a:t>Single parents in Scotland</a:t>
            </a:r>
          </a:p>
        </p:txBody>
      </p:sp>
      <p:sp>
        <p:nvSpPr>
          <p:cNvPr id="7" name="Freeform 7"/>
          <p:cNvSpPr/>
          <p:nvPr/>
        </p:nvSpPr>
        <p:spPr>
          <a:xfrm>
            <a:off x="186935" y="6172200"/>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nvGrpSpPr>
          <p:cNvPr id="8" name="Group 8"/>
          <p:cNvGrpSpPr/>
          <p:nvPr/>
        </p:nvGrpSpPr>
        <p:grpSpPr>
          <a:xfrm>
            <a:off x="587371" y="1736287"/>
            <a:ext cx="6242069" cy="3945012"/>
            <a:chOff x="0" y="85725"/>
            <a:chExt cx="12484138" cy="7890027"/>
          </a:xfrm>
        </p:grpSpPr>
        <p:sp>
          <p:nvSpPr>
            <p:cNvPr id="9" name="TextBox 9"/>
            <p:cNvSpPr txBox="1"/>
            <p:nvPr/>
          </p:nvSpPr>
          <p:spPr>
            <a:xfrm>
              <a:off x="909018" y="85725"/>
              <a:ext cx="11575120" cy="589906"/>
            </a:xfrm>
            <a:prstGeom prst="rect">
              <a:avLst/>
            </a:prstGeom>
          </p:spPr>
          <p:txBody>
            <a:bodyPr lIns="0" tIns="0" rIns="0" bIns="0" rtlCol="0" anchor="t">
              <a:spAutoFit/>
            </a:bodyPr>
            <a:lstStyle/>
            <a:p>
              <a:pPr>
                <a:lnSpc>
                  <a:spcPts val="2311"/>
                </a:lnSpc>
              </a:pPr>
              <a:r>
                <a:rPr lang="en-US" sz="2433" dirty="0">
                  <a:solidFill>
                    <a:srgbClr val="B063A6"/>
                  </a:solidFill>
                  <a:latin typeface="Merge 1"/>
                  <a:ea typeface="Merge 1"/>
                  <a:cs typeface="Merge 1"/>
                  <a:sym typeface="Merge 1"/>
                </a:rPr>
                <a:t>144,000 single parent families in Scotland</a:t>
              </a:r>
            </a:p>
          </p:txBody>
        </p:sp>
        <p:sp>
          <p:nvSpPr>
            <p:cNvPr id="10" name="TextBox 10"/>
            <p:cNvSpPr txBox="1"/>
            <p:nvPr/>
          </p:nvSpPr>
          <p:spPr>
            <a:xfrm>
              <a:off x="909448" y="3716430"/>
              <a:ext cx="10911940" cy="1179810"/>
            </a:xfrm>
            <a:prstGeom prst="rect">
              <a:avLst/>
            </a:prstGeom>
          </p:spPr>
          <p:txBody>
            <a:bodyPr lIns="0" tIns="0" rIns="0" bIns="0" rtlCol="0" anchor="t">
              <a:spAutoFit/>
            </a:bodyPr>
            <a:lstStyle/>
            <a:p>
              <a:pPr>
                <a:lnSpc>
                  <a:spcPts val="2311"/>
                </a:lnSpc>
              </a:pPr>
              <a:r>
                <a:rPr lang="en-US" sz="2433" dirty="0">
                  <a:solidFill>
                    <a:srgbClr val="B063A6"/>
                  </a:solidFill>
                  <a:latin typeface="Merge 1"/>
                  <a:ea typeface="Merge 1"/>
                  <a:cs typeface="Merge 1"/>
                  <a:sym typeface="Merge 1"/>
                </a:rPr>
                <a:t>80% of single parents are aged between 25 and 50 </a:t>
              </a:r>
            </a:p>
          </p:txBody>
        </p:sp>
        <p:sp>
          <p:nvSpPr>
            <p:cNvPr id="11" name="TextBox 11"/>
            <p:cNvSpPr txBox="1"/>
            <p:nvPr/>
          </p:nvSpPr>
          <p:spPr>
            <a:xfrm>
              <a:off x="942058" y="7179508"/>
              <a:ext cx="8571708" cy="796244"/>
            </a:xfrm>
            <a:prstGeom prst="rect">
              <a:avLst/>
            </a:prstGeom>
          </p:spPr>
          <p:txBody>
            <a:bodyPr lIns="0" tIns="0" rIns="0" bIns="0" rtlCol="0" anchor="t">
              <a:spAutoFit/>
            </a:bodyPr>
            <a:lstStyle/>
            <a:p>
              <a:pPr>
                <a:lnSpc>
                  <a:spcPts val="3406"/>
                </a:lnSpc>
              </a:pPr>
              <a:r>
                <a:rPr lang="en-US" sz="2433" dirty="0">
                  <a:solidFill>
                    <a:srgbClr val="B063A6"/>
                  </a:solidFill>
                  <a:latin typeface="Merge 1"/>
                  <a:ea typeface="Merge 1"/>
                  <a:cs typeface="Merge 1"/>
                  <a:sym typeface="Merge 1"/>
                </a:rPr>
                <a:t>Less than 1% are under 20</a:t>
              </a:r>
            </a:p>
          </p:txBody>
        </p:sp>
        <p:sp>
          <p:nvSpPr>
            <p:cNvPr id="12" name="Freeform 12"/>
            <p:cNvSpPr/>
            <p:nvPr/>
          </p:nvSpPr>
          <p:spPr>
            <a:xfrm>
              <a:off x="0" y="119256"/>
              <a:ext cx="630044" cy="630044"/>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4"/>
              <a:stretch>
                <a:fillRect/>
              </a:stretch>
            </a:blipFill>
          </p:spPr>
          <p:txBody>
            <a:bodyPr/>
            <a:lstStyle/>
            <a:p>
              <a:endParaRPr lang="en-GB" sz="1200" dirty="0"/>
            </a:p>
          </p:txBody>
        </p:sp>
        <p:sp>
          <p:nvSpPr>
            <p:cNvPr id="13" name="Freeform 13"/>
            <p:cNvSpPr/>
            <p:nvPr/>
          </p:nvSpPr>
          <p:spPr>
            <a:xfrm>
              <a:off x="0" y="1752600"/>
              <a:ext cx="644720" cy="64472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5"/>
              <a:stretch>
                <a:fillRect/>
              </a:stretch>
            </a:blipFill>
          </p:spPr>
          <p:txBody>
            <a:bodyPr/>
            <a:lstStyle/>
            <a:p>
              <a:endParaRPr lang="en-GB" sz="1200" dirty="0"/>
            </a:p>
          </p:txBody>
        </p:sp>
        <p:sp>
          <p:nvSpPr>
            <p:cNvPr id="14" name="Freeform 14"/>
            <p:cNvSpPr/>
            <p:nvPr/>
          </p:nvSpPr>
          <p:spPr>
            <a:xfrm>
              <a:off x="9617" y="3666677"/>
              <a:ext cx="625486" cy="625486"/>
            </a:xfrm>
            <a:custGeom>
              <a:avLst/>
              <a:gdLst/>
              <a:ahLst/>
              <a:cxnLst/>
              <a:rect l="l" t="t" r="r" b="b"/>
              <a:pathLst>
                <a:path w="625486" h="625486">
                  <a:moveTo>
                    <a:pt x="0" y="0"/>
                  </a:moveTo>
                  <a:lnTo>
                    <a:pt x="625486" y="0"/>
                  </a:lnTo>
                  <a:lnTo>
                    <a:pt x="625486" y="625486"/>
                  </a:lnTo>
                  <a:lnTo>
                    <a:pt x="0" y="625486"/>
                  </a:lnTo>
                  <a:lnTo>
                    <a:pt x="0" y="0"/>
                  </a:lnTo>
                  <a:close/>
                </a:path>
              </a:pathLst>
            </a:custGeom>
            <a:blipFill>
              <a:blip r:embed="rId6"/>
              <a:stretch>
                <a:fillRect/>
              </a:stretch>
            </a:blipFill>
          </p:spPr>
          <p:txBody>
            <a:bodyPr/>
            <a:lstStyle/>
            <a:p>
              <a:endParaRPr lang="en-GB" sz="1200" dirty="0"/>
            </a:p>
          </p:txBody>
        </p:sp>
        <p:sp>
          <p:nvSpPr>
            <p:cNvPr id="15" name="TextBox 15"/>
            <p:cNvSpPr txBox="1"/>
            <p:nvPr/>
          </p:nvSpPr>
          <p:spPr>
            <a:xfrm>
              <a:off x="942058" y="5502159"/>
              <a:ext cx="8330010" cy="1487587"/>
            </a:xfrm>
            <a:prstGeom prst="rect">
              <a:avLst/>
            </a:prstGeom>
          </p:spPr>
          <p:txBody>
            <a:bodyPr lIns="0" tIns="0" rIns="0" bIns="0" rtlCol="0" anchor="t">
              <a:spAutoFit/>
            </a:bodyPr>
            <a:lstStyle/>
            <a:p>
              <a:pPr>
                <a:lnSpc>
                  <a:spcPts val="2919"/>
                </a:lnSpc>
              </a:pPr>
              <a:r>
                <a:rPr lang="en-US" sz="2433" dirty="0">
                  <a:solidFill>
                    <a:srgbClr val="B063A6"/>
                  </a:solidFill>
                  <a:latin typeface="Merge 1"/>
                  <a:ea typeface="Merge 1"/>
                  <a:cs typeface="Merge 1"/>
                  <a:sym typeface="Merge 1"/>
                </a:rPr>
                <a:t>65% with dependent children </a:t>
              </a:r>
            </a:p>
            <a:p>
              <a:pPr>
                <a:lnSpc>
                  <a:spcPts val="2919"/>
                </a:lnSpc>
              </a:pPr>
              <a:r>
                <a:rPr lang="en-US" sz="2433" dirty="0">
                  <a:solidFill>
                    <a:srgbClr val="B063A6"/>
                  </a:solidFill>
                  <a:latin typeface="Merge 1"/>
                  <a:ea typeface="Merge 1"/>
                  <a:cs typeface="Merge 1"/>
                  <a:sym typeface="Merge 1"/>
                </a:rPr>
                <a:t>are in paid employment</a:t>
              </a:r>
            </a:p>
          </p:txBody>
        </p:sp>
        <p:sp>
          <p:nvSpPr>
            <p:cNvPr id="16" name="Freeform 16"/>
            <p:cNvSpPr/>
            <p:nvPr/>
          </p:nvSpPr>
          <p:spPr>
            <a:xfrm>
              <a:off x="9617" y="5594039"/>
              <a:ext cx="644720" cy="644720"/>
            </a:xfrm>
            <a:custGeom>
              <a:avLst/>
              <a:gdLst/>
              <a:ahLst/>
              <a:cxnLst/>
              <a:rect l="l" t="t" r="r" b="b"/>
              <a:pathLst>
                <a:path w="644720" h="644720">
                  <a:moveTo>
                    <a:pt x="0" y="0"/>
                  </a:moveTo>
                  <a:lnTo>
                    <a:pt x="644720" y="0"/>
                  </a:lnTo>
                  <a:lnTo>
                    <a:pt x="644720" y="644719"/>
                  </a:lnTo>
                  <a:lnTo>
                    <a:pt x="0" y="644719"/>
                  </a:lnTo>
                  <a:lnTo>
                    <a:pt x="0" y="0"/>
                  </a:lnTo>
                  <a:close/>
                </a:path>
              </a:pathLst>
            </a:custGeom>
            <a:blipFill>
              <a:blip r:embed="rId7"/>
              <a:stretch>
                <a:fillRect/>
              </a:stretch>
            </a:blipFill>
          </p:spPr>
          <p:txBody>
            <a:bodyPr/>
            <a:lstStyle/>
            <a:p>
              <a:endParaRPr lang="en-GB" sz="1200" dirty="0"/>
            </a:p>
          </p:txBody>
        </p:sp>
        <p:sp>
          <p:nvSpPr>
            <p:cNvPr id="17" name="TextBox 17"/>
            <p:cNvSpPr txBox="1"/>
            <p:nvPr/>
          </p:nvSpPr>
          <p:spPr>
            <a:xfrm>
              <a:off x="909018" y="1660720"/>
              <a:ext cx="8396090" cy="1441935"/>
            </a:xfrm>
            <a:prstGeom prst="rect">
              <a:avLst/>
            </a:prstGeom>
          </p:spPr>
          <p:txBody>
            <a:bodyPr lIns="0" tIns="0" rIns="0" bIns="0" rtlCol="0" anchor="t">
              <a:spAutoFit/>
            </a:bodyPr>
            <a:lstStyle/>
            <a:p>
              <a:pPr>
                <a:lnSpc>
                  <a:spcPts val="2919"/>
                </a:lnSpc>
                <a:spcBef>
                  <a:spcPct val="0"/>
                </a:spcBef>
              </a:pPr>
              <a:r>
                <a:rPr lang="en-US" sz="2433" dirty="0">
                  <a:solidFill>
                    <a:srgbClr val="B063A6"/>
                  </a:solidFill>
                  <a:latin typeface="Merge 1"/>
                  <a:ea typeface="Merge 1"/>
                  <a:cs typeface="Merge 1"/>
                  <a:sym typeface="Merge 1"/>
                </a:rPr>
                <a:t>1 in 4 families in Scotland are </a:t>
              </a:r>
              <a:endParaRPr lang="en-US" sz="1200" dirty="0"/>
            </a:p>
            <a:p>
              <a:pPr>
                <a:lnSpc>
                  <a:spcPts val="2919"/>
                </a:lnSpc>
                <a:spcBef>
                  <a:spcPct val="0"/>
                </a:spcBef>
              </a:pPr>
              <a:r>
                <a:rPr lang="en-US" sz="2400" dirty="0">
                  <a:solidFill>
                    <a:srgbClr val="B063A6"/>
                  </a:solidFill>
                  <a:latin typeface="Merge 1"/>
                  <a:ea typeface="Merge 1"/>
                  <a:cs typeface="Merge 1"/>
                  <a:sym typeface="Merge 1"/>
                </a:rPr>
                <a:t>Single Parent Families. </a:t>
              </a:r>
              <a:endParaRPr lang="en-US" sz="2400" dirty="0">
                <a:solidFill>
                  <a:srgbClr val="B063A6"/>
                </a:solidFill>
                <a:latin typeface="Merge 1"/>
                <a:ea typeface="Merge 1"/>
                <a:cs typeface="Merge 1"/>
              </a:endParaRPr>
            </a:p>
          </p:txBody>
        </p:sp>
        <p:sp>
          <p:nvSpPr>
            <p:cNvPr id="18" name="Freeform 18"/>
            <p:cNvSpPr/>
            <p:nvPr/>
          </p:nvSpPr>
          <p:spPr>
            <a:xfrm>
              <a:off x="0" y="7242058"/>
              <a:ext cx="630044" cy="630044"/>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4"/>
              <a:stretch>
                <a:fillRect/>
              </a:stretch>
            </a:blipFill>
          </p:spPr>
          <p:txBody>
            <a:bodyPr/>
            <a:lstStyle/>
            <a:p>
              <a:endParaRPr lang="en-GB" sz="1200" dirty="0"/>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32928" y="-1302818"/>
            <a:ext cx="10005939" cy="9204493"/>
            <a:chOff x="0" y="0"/>
            <a:chExt cx="883571" cy="812800"/>
          </a:xfrm>
        </p:grpSpPr>
        <p:sp>
          <p:nvSpPr>
            <p:cNvPr id="3" name="Freeform 3"/>
            <p:cNvSpPr/>
            <p:nvPr/>
          </p:nvSpPr>
          <p:spPr>
            <a:xfrm>
              <a:off x="0" y="0"/>
              <a:ext cx="883571" cy="812800"/>
            </a:xfrm>
            <a:custGeom>
              <a:avLst/>
              <a:gdLst/>
              <a:ahLst/>
              <a:cxnLst/>
              <a:rect l="l" t="t" r="r" b="b"/>
              <a:pathLst>
                <a:path w="883571" h="812800">
                  <a:moveTo>
                    <a:pt x="441786" y="0"/>
                  </a:moveTo>
                  <a:cubicBezTo>
                    <a:pt x="197794" y="0"/>
                    <a:pt x="0" y="181951"/>
                    <a:pt x="0" y="406400"/>
                  </a:cubicBezTo>
                  <a:cubicBezTo>
                    <a:pt x="0" y="630849"/>
                    <a:pt x="197794" y="812800"/>
                    <a:pt x="441786" y="812800"/>
                  </a:cubicBezTo>
                  <a:cubicBezTo>
                    <a:pt x="685777" y="812800"/>
                    <a:pt x="883571" y="630849"/>
                    <a:pt x="883571" y="406400"/>
                  </a:cubicBezTo>
                  <a:cubicBezTo>
                    <a:pt x="883571" y="181951"/>
                    <a:pt x="685777" y="0"/>
                    <a:pt x="441786"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82835" y="47625"/>
              <a:ext cx="717902" cy="688975"/>
            </a:xfrm>
            <a:prstGeom prst="rect">
              <a:avLst/>
            </a:prstGeom>
          </p:spPr>
          <p:txBody>
            <a:bodyPr lIns="30459" tIns="30459" rIns="30459" bIns="30459" rtlCol="0" anchor="ctr"/>
            <a:lstStyle/>
            <a:p>
              <a:pPr algn="ctr">
                <a:lnSpc>
                  <a:spcPts val="1501"/>
                </a:lnSpc>
              </a:pPr>
              <a:endParaRPr sz="1200" dirty="0"/>
            </a:p>
          </p:txBody>
        </p:sp>
      </p:grpSp>
      <p:sp>
        <p:nvSpPr>
          <p:cNvPr id="5" name="Freeform 5"/>
          <p:cNvSpPr/>
          <p:nvPr/>
        </p:nvSpPr>
        <p:spPr>
          <a:xfrm>
            <a:off x="11355625" y="6172200"/>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TextBox 6"/>
          <p:cNvSpPr txBox="1"/>
          <p:nvPr/>
        </p:nvSpPr>
        <p:spPr>
          <a:xfrm>
            <a:off x="424140" y="740725"/>
            <a:ext cx="7023997" cy="448841"/>
          </a:xfrm>
          <a:prstGeom prst="rect">
            <a:avLst/>
          </a:prstGeom>
        </p:spPr>
        <p:txBody>
          <a:bodyPr lIns="0" tIns="0" rIns="0" bIns="0" rtlCol="0" anchor="t">
            <a:spAutoFit/>
          </a:bodyPr>
          <a:lstStyle/>
          <a:p>
            <a:pPr>
              <a:lnSpc>
                <a:spcPts val="3456"/>
              </a:lnSpc>
            </a:pPr>
            <a:r>
              <a:rPr lang="en-US" sz="3600" dirty="0">
                <a:solidFill>
                  <a:srgbClr val="922885"/>
                </a:solidFill>
                <a:latin typeface="Merge 2"/>
                <a:ea typeface="Merge 2"/>
                <a:cs typeface="Merge 2"/>
                <a:sym typeface="Merge 2"/>
              </a:rPr>
              <a:t>Children in single parent families </a:t>
            </a:r>
          </a:p>
        </p:txBody>
      </p:sp>
      <p:sp>
        <p:nvSpPr>
          <p:cNvPr id="7" name="TextBox 7"/>
          <p:cNvSpPr txBox="1"/>
          <p:nvPr/>
        </p:nvSpPr>
        <p:spPr>
          <a:xfrm>
            <a:off x="6285111" y="4830759"/>
            <a:ext cx="38199" cy="1418273"/>
          </a:xfrm>
          <a:prstGeom prst="rect">
            <a:avLst/>
          </a:prstGeom>
        </p:spPr>
        <p:txBody>
          <a:bodyPr lIns="0" tIns="0" rIns="0" bIns="0" rtlCol="0" anchor="t">
            <a:spAutoFit/>
          </a:bodyPr>
          <a:lstStyle/>
          <a:p>
            <a:pPr>
              <a:lnSpc>
                <a:spcPts val="1595"/>
              </a:lnSpc>
              <a:spcBef>
                <a:spcPct val="0"/>
              </a:spcBef>
            </a:pPr>
            <a:endParaRPr sz="1200" dirty="0"/>
          </a:p>
          <a:p>
            <a:pPr>
              <a:lnSpc>
                <a:spcPts val="1595"/>
              </a:lnSpc>
              <a:spcBef>
                <a:spcPct val="0"/>
              </a:spcBef>
            </a:pPr>
            <a:endParaRPr sz="1200" dirty="0"/>
          </a:p>
          <a:p>
            <a:pPr>
              <a:lnSpc>
                <a:spcPts val="1595"/>
              </a:lnSpc>
              <a:spcBef>
                <a:spcPct val="0"/>
              </a:spcBef>
            </a:pPr>
            <a:r>
              <a:rPr lang="en-US" sz="1139" dirty="0">
                <a:solidFill>
                  <a:srgbClr val="A02B93"/>
                </a:solidFill>
                <a:latin typeface="Roboto 1"/>
                <a:ea typeface="Roboto 1"/>
                <a:cs typeface="Roboto 1"/>
                <a:sym typeface="Roboto 1"/>
              </a:rPr>
              <a:t> </a:t>
            </a:r>
          </a:p>
          <a:p>
            <a:pPr>
              <a:lnSpc>
                <a:spcPts val="1595"/>
              </a:lnSpc>
              <a:spcBef>
                <a:spcPct val="0"/>
              </a:spcBef>
            </a:pPr>
            <a:r>
              <a:rPr lang="en-US" sz="1139" dirty="0">
                <a:solidFill>
                  <a:srgbClr val="A02B93"/>
                </a:solidFill>
                <a:latin typeface="Roboto 1"/>
                <a:ea typeface="Roboto 1"/>
                <a:cs typeface="Roboto 1"/>
                <a:sym typeface="Roboto 1"/>
              </a:rPr>
              <a:t>·</a:t>
            </a:r>
          </a:p>
          <a:p>
            <a:pPr>
              <a:lnSpc>
                <a:spcPts val="1595"/>
              </a:lnSpc>
              <a:spcBef>
                <a:spcPct val="0"/>
              </a:spcBef>
            </a:pPr>
            <a:r>
              <a:rPr lang="en-US" sz="1139" dirty="0">
                <a:solidFill>
                  <a:srgbClr val="A02B93"/>
                </a:solidFill>
                <a:latin typeface="Roboto 1"/>
                <a:ea typeface="Roboto 1"/>
                <a:cs typeface="Roboto 1"/>
                <a:sym typeface="Roboto 1"/>
              </a:rPr>
              <a:t> </a:t>
            </a:r>
          </a:p>
          <a:p>
            <a:pPr>
              <a:lnSpc>
                <a:spcPts val="1595"/>
              </a:lnSpc>
              <a:spcBef>
                <a:spcPct val="0"/>
              </a:spcBef>
            </a:pPr>
            <a:r>
              <a:rPr lang="en-US" sz="1139" dirty="0">
                <a:solidFill>
                  <a:srgbClr val="A02B93"/>
                </a:solidFill>
                <a:latin typeface="Roboto 1"/>
                <a:ea typeface="Roboto 1"/>
                <a:cs typeface="Roboto 1"/>
                <a:sym typeface="Roboto 1"/>
              </a:rPr>
              <a:t>·</a:t>
            </a:r>
          </a:p>
          <a:p>
            <a:pPr>
              <a:lnSpc>
                <a:spcPts val="1595"/>
              </a:lnSpc>
              <a:spcBef>
                <a:spcPct val="0"/>
              </a:spcBef>
            </a:pPr>
            <a:r>
              <a:rPr lang="en-US" sz="1139" dirty="0">
                <a:solidFill>
                  <a:srgbClr val="A02B93"/>
                </a:solidFill>
                <a:latin typeface="Roboto 1"/>
                <a:ea typeface="Roboto 1"/>
                <a:cs typeface="Roboto 1"/>
                <a:sym typeface="Roboto 1"/>
              </a:rPr>
              <a:t> </a:t>
            </a:r>
          </a:p>
        </p:txBody>
      </p:sp>
      <p:grpSp>
        <p:nvGrpSpPr>
          <p:cNvPr id="8" name="Group 8"/>
          <p:cNvGrpSpPr/>
          <p:nvPr/>
        </p:nvGrpSpPr>
        <p:grpSpPr>
          <a:xfrm>
            <a:off x="424140" y="1719923"/>
            <a:ext cx="7613520" cy="4463067"/>
            <a:chOff x="0" y="0"/>
            <a:chExt cx="15227039" cy="8926133"/>
          </a:xfrm>
        </p:grpSpPr>
        <p:sp>
          <p:nvSpPr>
            <p:cNvPr id="9" name="Freeform 9"/>
            <p:cNvSpPr/>
            <p:nvPr/>
          </p:nvSpPr>
          <p:spPr>
            <a:xfrm>
              <a:off x="0" y="0"/>
              <a:ext cx="630044" cy="630044"/>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3"/>
              <a:stretch>
                <a:fillRect/>
              </a:stretch>
            </a:blipFill>
          </p:spPr>
          <p:txBody>
            <a:bodyPr/>
            <a:lstStyle/>
            <a:p>
              <a:endParaRPr lang="en-GB" sz="1200" dirty="0"/>
            </a:p>
          </p:txBody>
        </p:sp>
        <p:sp>
          <p:nvSpPr>
            <p:cNvPr id="10" name="Freeform 10"/>
            <p:cNvSpPr/>
            <p:nvPr/>
          </p:nvSpPr>
          <p:spPr>
            <a:xfrm>
              <a:off x="2279" y="2306444"/>
              <a:ext cx="644720" cy="64472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4"/>
              <a:stretch>
                <a:fillRect/>
              </a:stretch>
            </a:blipFill>
          </p:spPr>
          <p:txBody>
            <a:bodyPr/>
            <a:lstStyle/>
            <a:p>
              <a:endParaRPr lang="en-GB" sz="1200" dirty="0"/>
            </a:p>
          </p:txBody>
        </p:sp>
        <p:sp>
          <p:nvSpPr>
            <p:cNvPr id="11" name="Freeform 11"/>
            <p:cNvSpPr/>
            <p:nvPr/>
          </p:nvSpPr>
          <p:spPr>
            <a:xfrm>
              <a:off x="0" y="4699984"/>
              <a:ext cx="625486" cy="625486"/>
            </a:xfrm>
            <a:custGeom>
              <a:avLst/>
              <a:gdLst/>
              <a:ahLst/>
              <a:cxnLst/>
              <a:rect l="l" t="t" r="r" b="b"/>
              <a:pathLst>
                <a:path w="625486" h="625486">
                  <a:moveTo>
                    <a:pt x="0" y="0"/>
                  </a:moveTo>
                  <a:lnTo>
                    <a:pt x="625486" y="0"/>
                  </a:lnTo>
                  <a:lnTo>
                    <a:pt x="625486" y="625486"/>
                  </a:lnTo>
                  <a:lnTo>
                    <a:pt x="0" y="625486"/>
                  </a:lnTo>
                  <a:lnTo>
                    <a:pt x="0" y="0"/>
                  </a:lnTo>
                  <a:close/>
                </a:path>
              </a:pathLst>
            </a:custGeom>
            <a:blipFill>
              <a:blip r:embed="rId5"/>
              <a:stretch>
                <a:fillRect/>
              </a:stretch>
            </a:blipFill>
          </p:spPr>
          <p:txBody>
            <a:bodyPr/>
            <a:lstStyle/>
            <a:p>
              <a:endParaRPr lang="en-GB" sz="1200" dirty="0"/>
            </a:p>
          </p:txBody>
        </p:sp>
        <p:sp>
          <p:nvSpPr>
            <p:cNvPr id="12" name="TextBox 12"/>
            <p:cNvSpPr txBox="1"/>
            <p:nvPr/>
          </p:nvSpPr>
          <p:spPr>
            <a:xfrm>
              <a:off x="1082596" y="0"/>
              <a:ext cx="12819657" cy="1487586"/>
            </a:xfrm>
            <a:prstGeom prst="rect">
              <a:avLst/>
            </a:prstGeom>
          </p:spPr>
          <p:txBody>
            <a:bodyPr lIns="0" tIns="0" rIns="0" bIns="0" rtlCol="0" anchor="t">
              <a:spAutoFit/>
            </a:bodyPr>
            <a:lstStyle/>
            <a:p>
              <a:pPr>
                <a:lnSpc>
                  <a:spcPts val="2919"/>
                </a:lnSpc>
              </a:pPr>
              <a:r>
                <a:rPr lang="en-US" sz="2433" dirty="0">
                  <a:solidFill>
                    <a:srgbClr val="B063A6"/>
                  </a:solidFill>
                  <a:latin typeface="Merge 1"/>
                  <a:ea typeface="Merge 1"/>
                  <a:cs typeface="Merge 1"/>
                  <a:sym typeface="Merge 1"/>
                </a:rPr>
                <a:t>4 out of 10 children in poverty live in a single </a:t>
              </a:r>
            </a:p>
            <a:p>
              <a:pPr>
                <a:lnSpc>
                  <a:spcPts val="2919"/>
                </a:lnSpc>
              </a:pPr>
              <a:r>
                <a:rPr lang="en-US" sz="2433" dirty="0">
                  <a:solidFill>
                    <a:srgbClr val="B063A6"/>
                  </a:solidFill>
                  <a:latin typeface="Merge 1"/>
                  <a:ea typeface="Merge 1"/>
                  <a:cs typeface="Merge 1"/>
                  <a:sym typeface="Merge 1"/>
                </a:rPr>
                <a:t>parent household.</a:t>
              </a:r>
            </a:p>
          </p:txBody>
        </p:sp>
        <p:sp>
          <p:nvSpPr>
            <p:cNvPr id="13" name="TextBox 13"/>
            <p:cNvSpPr txBox="1"/>
            <p:nvPr/>
          </p:nvSpPr>
          <p:spPr>
            <a:xfrm>
              <a:off x="1082596" y="2348454"/>
              <a:ext cx="14144443" cy="1487586"/>
            </a:xfrm>
            <a:prstGeom prst="rect">
              <a:avLst/>
            </a:prstGeom>
          </p:spPr>
          <p:txBody>
            <a:bodyPr lIns="0" tIns="0" rIns="0" bIns="0" rtlCol="0" anchor="t">
              <a:spAutoFit/>
            </a:bodyPr>
            <a:lstStyle/>
            <a:p>
              <a:pPr algn="just">
                <a:lnSpc>
                  <a:spcPts val="2919"/>
                </a:lnSpc>
              </a:pPr>
              <a:r>
                <a:rPr lang="en-US" sz="2433" dirty="0">
                  <a:solidFill>
                    <a:srgbClr val="B063A6"/>
                  </a:solidFill>
                  <a:latin typeface="Merge 1"/>
                  <a:ea typeface="Merge 1"/>
                  <a:cs typeface="Merge 1"/>
                  <a:sym typeface="Merge 1"/>
                </a:rPr>
                <a:t>Two thirds of these children live in single </a:t>
              </a:r>
            </a:p>
            <a:p>
              <a:pPr algn="just">
                <a:lnSpc>
                  <a:spcPts val="2919"/>
                </a:lnSpc>
              </a:pPr>
              <a:r>
                <a:rPr lang="en-US" sz="2433" dirty="0">
                  <a:solidFill>
                    <a:srgbClr val="B063A6"/>
                  </a:solidFill>
                  <a:latin typeface="Merge 1"/>
                  <a:ea typeface="Merge 1"/>
                  <a:cs typeface="Merge 1"/>
                  <a:sym typeface="Merge 1"/>
                </a:rPr>
                <a:t>parent households where no one is in paid work</a:t>
              </a:r>
            </a:p>
          </p:txBody>
        </p:sp>
        <p:sp>
          <p:nvSpPr>
            <p:cNvPr id="14" name="TextBox 14"/>
            <p:cNvSpPr txBox="1"/>
            <p:nvPr/>
          </p:nvSpPr>
          <p:spPr>
            <a:xfrm>
              <a:off x="1107996" y="4581121"/>
              <a:ext cx="10442177" cy="1487586"/>
            </a:xfrm>
            <a:prstGeom prst="rect">
              <a:avLst/>
            </a:prstGeom>
          </p:spPr>
          <p:txBody>
            <a:bodyPr lIns="0" tIns="0" rIns="0" bIns="0" rtlCol="0" anchor="t">
              <a:spAutoFit/>
            </a:bodyPr>
            <a:lstStyle/>
            <a:p>
              <a:pPr>
                <a:lnSpc>
                  <a:spcPts val="2919"/>
                </a:lnSpc>
              </a:pPr>
              <a:r>
                <a:rPr lang="en-US" sz="2433" dirty="0">
                  <a:solidFill>
                    <a:srgbClr val="B063A6"/>
                  </a:solidFill>
                  <a:latin typeface="Merge 1"/>
                  <a:ea typeface="Merge 1"/>
                  <a:cs typeface="Merge 1"/>
                  <a:sym typeface="Merge 1"/>
                </a:rPr>
                <a:t>A quarter (23%) live in families where the parent works part-time.</a:t>
              </a:r>
            </a:p>
          </p:txBody>
        </p:sp>
        <p:sp>
          <p:nvSpPr>
            <p:cNvPr id="15" name="TextBox 15"/>
            <p:cNvSpPr txBox="1"/>
            <p:nvPr/>
          </p:nvSpPr>
          <p:spPr>
            <a:xfrm>
              <a:off x="1082596" y="6694753"/>
              <a:ext cx="11528029" cy="2231380"/>
            </a:xfrm>
            <a:prstGeom prst="rect">
              <a:avLst/>
            </a:prstGeom>
          </p:spPr>
          <p:txBody>
            <a:bodyPr lIns="0" tIns="0" rIns="0" bIns="0" rtlCol="0" anchor="t">
              <a:spAutoFit/>
            </a:bodyPr>
            <a:lstStyle/>
            <a:p>
              <a:pPr>
                <a:lnSpc>
                  <a:spcPts val="2919"/>
                </a:lnSpc>
              </a:pPr>
              <a:r>
                <a:rPr lang="en-US" sz="2433" dirty="0">
                  <a:solidFill>
                    <a:srgbClr val="B063A6"/>
                  </a:solidFill>
                  <a:latin typeface="Merge 1"/>
                  <a:ea typeface="Merge 1"/>
                  <a:cs typeface="Merge 1"/>
                  <a:sym typeface="Merge 1"/>
                </a:rPr>
                <a:t>40% of children in a single parent </a:t>
              </a:r>
            </a:p>
            <a:p>
              <a:pPr>
                <a:lnSpc>
                  <a:spcPts val="2919"/>
                </a:lnSpc>
              </a:pPr>
              <a:r>
                <a:rPr lang="en-US" sz="2433" dirty="0">
                  <a:solidFill>
                    <a:srgbClr val="B063A6"/>
                  </a:solidFill>
                  <a:latin typeface="Merge 1"/>
                  <a:ea typeface="Merge 1"/>
                  <a:cs typeface="Merge 1"/>
                  <a:sym typeface="Merge 1"/>
                </a:rPr>
                <a:t>household are also in a household with a </a:t>
              </a:r>
            </a:p>
            <a:p>
              <a:pPr>
                <a:lnSpc>
                  <a:spcPts val="2919"/>
                </a:lnSpc>
              </a:pPr>
              <a:r>
                <a:rPr lang="en-US" sz="2433" dirty="0">
                  <a:solidFill>
                    <a:srgbClr val="B063A6"/>
                  </a:solidFill>
                  <a:latin typeface="Merge 1"/>
                  <a:ea typeface="Merge 1"/>
                  <a:cs typeface="Merge 1"/>
                  <a:sym typeface="Merge 1"/>
                </a:rPr>
                <a:t>disabled person</a:t>
              </a:r>
            </a:p>
          </p:txBody>
        </p:sp>
        <p:sp>
          <p:nvSpPr>
            <p:cNvPr id="16" name="Freeform 16"/>
            <p:cNvSpPr/>
            <p:nvPr/>
          </p:nvSpPr>
          <p:spPr>
            <a:xfrm>
              <a:off x="2279" y="6883008"/>
              <a:ext cx="644720" cy="64472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6"/>
              <a:stretch>
                <a:fillRect/>
              </a:stretch>
            </a:blipFill>
          </p:spPr>
          <p:txBody>
            <a:bodyPr/>
            <a:lstStyle/>
            <a:p>
              <a:endParaRPr lang="en-GB" sz="1200" dirty="0"/>
            </a:p>
          </p:txBody>
        </p:sp>
      </p:grpSp>
      <p:sp>
        <p:nvSpPr>
          <p:cNvPr id="17" name="Freeform 17"/>
          <p:cNvSpPr/>
          <p:nvPr/>
        </p:nvSpPr>
        <p:spPr>
          <a:xfrm>
            <a:off x="8388911" y="2575959"/>
            <a:ext cx="3629214" cy="3629214"/>
          </a:xfrm>
          <a:custGeom>
            <a:avLst/>
            <a:gdLst/>
            <a:ahLst/>
            <a:cxnLst/>
            <a:rect l="l" t="t" r="r" b="b"/>
            <a:pathLst>
              <a:path w="5443821" h="5443821">
                <a:moveTo>
                  <a:pt x="0" y="0"/>
                </a:moveTo>
                <a:lnTo>
                  <a:pt x="5443820" y="0"/>
                </a:lnTo>
                <a:lnTo>
                  <a:pt x="5443820" y="5443821"/>
                </a:lnTo>
                <a:lnTo>
                  <a:pt x="0" y="54438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1189552" y="6172200"/>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nvGrpSpPr>
          <p:cNvPr id="5" name="Group 5"/>
          <p:cNvGrpSpPr/>
          <p:nvPr/>
        </p:nvGrpSpPr>
        <p:grpSpPr>
          <a:xfrm>
            <a:off x="-4646443" y="-1241942"/>
            <a:ext cx="9292885" cy="9204493"/>
            <a:chOff x="0" y="0"/>
            <a:chExt cx="820605" cy="812800"/>
          </a:xfrm>
        </p:grpSpPr>
        <p:sp>
          <p:nvSpPr>
            <p:cNvPr id="6" name="Freeform 6"/>
            <p:cNvSpPr/>
            <p:nvPr/>
          </p:nvSpPr>
          <p:spPr>
            <a:xfrm>
              <a:off x="0" y="0"/>
              <a:ext cx="820605" cy="812800"/>
            </a:xfrm>
            <a:custGeom>
              <a:avLst/>
              <a:gdLst/>
              <a:ahLst/>
              <a:cxnLst/>
              <a:rect l="l" t="t" r="r" b="b"/>
              <a:pathLst>
                <a:path w="820605" h="812800">
                  <a:moveTo>
                    <a:pt x="410303" y="0"/>
                  </a:moveTo>
                  <a:cubicBezTo>
                    <a:pt x="183699" y="0"/>
                    <a:pt x="0" y="181951"/>
                    <a:pt x="0" y="406400"/>
                  </a:cubicBezTo>
                  <a:cubicBezTo>
                    <a:pt x="0" y="630849"/>
                    <a:pt x="183699" y="812800"/>
                    <a:pt x="410303" y="812800"/>
                  </a:cubicBezTo>
                  <a:cubicBezTo>
                    <a:pt x="636907" y="812800"/>
                    <a:pt x="820605" y="630849"/>
                    <a:pt x="820605" y="406400"/>
                  </a:cubicBezTo>
                  <a:cubicBezTo>
                    <a:pt x="820605" y="181951"/>
                    <a:pt x="636907" y="0"/>
                    <a:pt x="410303" y="0"/>
                  </a:cubicBezTo>
                  <a:close/>
                </a:path>
              </a:pathLst>
            </a:custGeom>
            <a:solidFill>
              <a:srgbClr val="83D0F5">
                <a:alpha val="31765"/>
              </a:srgbClr>
            </a:solidFill>
          </p:spPr>
          <p:txBody>
            <a:bodyPr/>
            <a:lstStyle/>
            <a:p>
              <a:endParaRPr lang="en-GB" sz="1200" dirty="0"/>
            </a:p>
          </p:txBody>
        </p:sp>
        <p:sp>
          <p:nvSpPr>
            <p:cNvPr id="7" name="TextBox 7"/>
            <p:cNvSpPr txBox="1"/>
            <p:nvPr/>
          </p:nvSpPr>
          <p:spPr>
            <a:xfrm>
              <a:off x="76932" y="38100"/>
              <a:ext cx="666742" cy="698500"/>
            </a:xfrm>
            <a:prstGeom prst="rect">
              <a:avLst/>
            </a:prstGeom>
          </p:spPr>
          <p:txBody>
            <a:bodyPr lIns="30459" tIns="30459" rIns="30459" bIns="30459" rtlCol="0" anchor="ctr"/>
            <a:lstStyle/>
            <a:p>
              <a:pPr algn="ctr">
                <a:lnSpc>
                  <a:spcPts val="1595"/>
                </a:lnSpc>
              </a:pPr>
              <a:endParaRPr sz="1200" dirty="0"/>
            </a:p>
          </p:txBody>
        </p:sp>
      </p:grpSp>
      <p:sp>
        <p:nvSpPr>
          <p:cNvPr id="8" name="TextBox 8"/>
          <p:cNvSpPr txBox="1"/>
          <p:nvPr/>
        </p:nvSpPr>
        <p:spPr>
          <a:xfrm>
            <a:off x="274077" y="491356"/>
            <a:ext cx="3806536" cy="2060372"/>
          </a:xfrm>
          <a:prstGeom prst="rect">
            <a:avLst/>
          </a:prstGeom>
        </p:spPr>
        <p:txBody>
          <a:bodyPr wrap="square" lIns="0" tIns="0" rIns="0" bIns="0" rtlCol="0" anchor="t">
            <a:spAutoFit/>
          </a:bodyPr>
          <a:lstStyle/>
          <a:p>
            <a:pPr algn="ctr">
              <a:lnSpc>
                <a:spcPts val="8400"/>
              </a:lnSpc>
            </a:pPr>
            <a:r>
              <a:rPr lang="en-US" sz="6000" dirty="0">
                <a:solidFill>
                  <a:srgbClr val="922885"/>
                </a:solidFill>
                <a:latin typeface="Merge 2"/>
                <a:ea typeface="Merge 2"/>
                <a:cs typeface="Merge 2"/>
              </a:rPr>
              <a:t>Overview of Poverty</a:t>
            </a:r>
          </a:p>
        </p:txBody>
      </p:sp>
      <p:sp>
        <p:nvSpPr>
          <p:cNvPr id="14" name="TextBox 13">
            <a:extLst>
              <a:ext uri="{FF2B5EF4-FFF2-40B4-BE49-F238E27FC236}">
                <a16:creationId xmlns:a16="http://schemas.microsoft.com/office/drawing/2014/main" id="{59EC39EC-7639-08CB-8CD2-70487A184849}"/>
              </a:ext>
            </a:extLst>
          </p:cNvPr>
          <p:cNvSpPr txBox="1"/>
          <p:nvPr/>
        </p:nvSpPr>
        <p:spPr>
          <a:xfrm>
            <a:off x="4727276" y="491356"/>
            <a:ext cx="6898363" cy="5026312"/>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933" b="1" dirty="0">
                <a:solidFill>
                  <a:srgbClr val="7030A0"/>
                </a:solidFill>
                <a:latin typeface="Merge 1" panose="020B0604020202020204" charset="0"/>
                <a:ea typeface="Calibri"/>
                <a:cs typeface="Calibri"/>
              </a:rPr>
              <a:t>Poverty:  </a:t>
            </a:r>
            <a:r>
              <a:rPr lang="en-GB" sz="2933" dirty="0">
                <a:solidFill>
                  <a:srgbClr val="7030A0"/>
                </a:solidFill>
                <a:latin typeface="Merge 1" panose="020B0604020202020204" charset="0"/>
                <a:ea typeface="Calibri"/>
                <a:cs typeface="Calibri"/>
              </a:rPr>
              <a:t>“When a person’s resources are not enough to meet their basic needs and allow them to take part in society. This could mean struggling to cover food and energy bills, watching every penny spent, worrying that nothing is set aside for a sudden emergency such as the cooker breaking down, or being unable to afford the cost of transport needed to visit a friend or go to a social club.” </a:t>
            </a:r>
            <a:endParaRPr lang="en-US" sz="2933" dirty="0">
              <a:solidFill>
                <a:srgbClr val="7030A0"/>
              </a:solidFill>
              <a:latin typeface="Merge 1" panose="020B0604020202020204" charset="0"/>
              <a:ea typeface="Calibri"/>
              <a:cs typeface="Calibri"/>
            </a:endParaRPr>
          </a:p>
          <a:p>
            <a:pPr algn="r"/>
            <a:r>
              <a:rPr lang="en-GB" sz="2933" dirty="0">
                <a:solidFill>
                  <a:srgbClr val="7030A0"/>
                </a:solidFill>
                <a:latin typeface="Merge 1" panose="020B0604020202020204" charset="0"/>
                <a:ea typeface="Calibri"/>
                <a:cs typeface="Calibri"/>
              </a:rPr>
              <a:t>Age UK 2015</a:t>
            </a:r>
            <a:endParaRPr lang="en-US" sz="2933" dirty="0">
              <a:solidFill>
                <a:srgbClr val="7030A0"/>
              </a:solidFill>
              <a:latin typeface="Merge 1" panose="020B0604020202020204" charset="0"/>
              <a:ea typeface="Calibri"/>
              <a:cs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1189552" y="6172200"/>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nvGrpSpPr>
          <p:cNvPr id="5" name="Group 5"/>
          <p:cNvGrpSpPr/>
          <p:nvPr/>
        </p:nvGrpSpPr>
        <p:grpSpPr>
          <a:xfrm>
            <a:off x="-4646443" y="-1241942"/>
            <a:ext cx="9292885" cy="9204493"/>
            <a:chOff x="0" y="0"/>
            <a:chExt cx="820605" cy="812800"/>
          </a:xfrm>
        </p:grpSpPr>
        <p:sp>
          <p:nvSpPr>
            <p:cNvPr id="6" name="Freeform 6"/>
            <p:cNvSpPr/>
            <p:nvPr/>
          </p:nvSpPr>
          <p:spPr>
            <a:xfrm>
              <a:off x="0" y="0"/>
              <a:ext cx="820605" cy="812800"/>
            </a:xfrm>
            <a:custGeom>
              <a:avLst/>
              <a:gdLst/>
              <a:ahLst/>
              <a:cxnLst/>
              <a:rect l="l" t="t" r="r" b="b"/>
              <a:pathLst>
                <a:path w="820605" h="812800">
                  <a:moveTo>
                    <a:pt x="410303" y="0"/>
                  </a:moveTo>
                  <a:cubicBezTo>
                    <a:pt x="183699" y="0"/>
                    <a:pt x="0" y="181951"/>
                    <a:pt x="0" y="406400"/>
                  </a:cubicBezTo>
                  <a:cubicBezTo>
                    <a:pt x="0" y="630849"/>
                    <a:pt x="183699" y="812800"/>
                    <a:pt x="410303" y="812800"/>
                  </a:cubicBezTo>
                  <a:cubicBezTo>
                    <a:pt x="636907" y="812800"/>
                    <a:pt x="820605" y="630849"/>
                    <a:pt x="820605" y="406400"/>
                  </a:cubicBezTo>
                  <a:cubicBezTo>
                    <a:pt x="820605" y="181951"/>
                    <a:pt x="636907" y="0"/>
                    <a:pt x="410303" y="0"/>
                  </a:cubicBezTo>
                  <a:close/>
                </a:path>
              </a:pathLst>
            </a:custGeom>
            <a:solidFill>
              <a:srgbClr val="83D0F5">
                <a:alpha val="31765"/>
              </a:srgbClr>
            </a:solidFill>
          </p:spPr>
          <p:txBody>
            <a:bodyPr/>
            <a:lstStyle/>
            <a:p>
              <a:endParaRPr lang="en-GB" sz="1200" dirty="0"/>
            </a:p>
          </p:txBody>
        </p:sp>
        <p:sp>
          <p:nvSpPr>
            <p:cNvPr id="7" name="TextBox 7"/>
            <p:cNvSpPr txBox="1"/>
            <p:nvPr/>
          </p:nvSpPr>
          <p:spPr>
            <a:xfrm>
              <a:off x="76932" y="38100"/>
              <a:ext cx="666742" cy="698500"/>
            </a:xfrm>
            <a:prstGeom prst="rect">
              <a:avLst/>
            </a:prstGeom>
          </p:spPr>
          <p:txBody>
            <a:bodyPr lIns="30459" tIns="30459" rIns="30459" bIns="30459" rtlCol="0" anchor="ctr"/>
            <a:lstStyle/>
            <a:p>
              <a:pPr algn="ctr">
                <a:lnSpc>
                  <a:spcPts val="1595"/>
                </a:lnSpc>
              </a:pPr>
              <a:endParaRPr sz="1200" dirty="0"/>
            </a:p>
          </p:txBody>
        </p:sp>
      </p:grpSp>
      <p:sp>
        <p:nvSpPr>
          <p:cNvPr id="8" name="TextBox 8"/>
          <p:cNvSpPr txBox="1"/>
          <p:nvPr/>
        </p:nvSpPr>
        <p:spPr>
          <a:xfrm>
            <a:off x="274077" y="491355"/>
            <a:ext cx="3806536" cy="2060372"/>
          </a:xfrm>
          <a:prstGeom prst="rect">
            <a:avLst/>
          </a:prstGeom>
        </p:spPr>
        <p:txBody>
          <a:bodyPr wrap="square" lIns="0" tIns="0" rIns="0" bIns="0" rtlCol="0" anchor="t">
            <a:spAutoFit/>
          </a:bodyPr>
          <a:lstStyle/>
          <a:p>
            <a:pPr algn="ctr">
              <a:lnSpc>
                <a:spcPts val="8400"/>
              </a:lnSpc>
            </a:pPr>
            <a:r>
              <a:rPr lang="en-US" sz="6000" dirty="0">
                <a:solidFill>
                  <a:srgbClr val="922885"/>
                </a:solidFill>
                <a:latin typeface="Merge 2"/>
                <a:ea typeface="Merge 2"/>
                <a:cs typeface="Merge 2"/>
              </a:rPr>
              <a:t>Family Structure </a:t>
            </a:r>
          </a:p>
        </p:txBody>
      </p:sp>
      <p:sp>
        <p:nvSpPr>
          <p:cNvPr id="19" name="TextBox 18">
            <a:extLst>
              <a:ext uri="{FF2B5EF4-FFF2-40B4-BE49-F238E27FC236}">
                <a16:creationId xmlns:a16="http://schemas.microsoft.com/office/drawing/2014/main" id="{AD630B39-C335-C935-7C2C-D452493906E6}"/>
              </a:ext>
            </a:extLst>
          </p:cNvPr>
          <p:cNvSpPr txBox="1"/>
          <p:nvPr/>
        </p:nvSpPr>
        <p:spPr>
          <a:xfrm>
            <a:off x="4945812" y="711928"/>
            <a:ext cx="7246189" cy="5201232"/>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333" b="1" dirty="0">
                <a:solidFill>
                  <a:srgbClr val="7030A0"/>
                </a:solidFill>
                <a:latin typeface="Merge 1" panose="020B0604020202020204" charset="0"/>
                <a:ea typeface="Calibri"/>
                <a:cs typeface="Calibri"/>
              </a:rPr>
              <a:t>Family Structure as a Factor in Poverty:  </a:t>
            </a:r>
          </a:p>
          <a:p>
            <a:endParaRPr lang="en-US" sz="2333" dirty="0">
              <a:solidFill>
                <a:srgbClr val="7030A0"/>
              </a:solidFill>
              <a:latin typeface="Merge 1" panose="020B0604020202020204" charset="0"/>
              <a:ea typeface="Calibri"/>
              <a:cs typeface="Calibri"/>
            </a:endParaRPr>
          </a:p>
          <a:p>
            <a:pPr algn="l"/>
            <a:r>
              <a:rPr lang="en-GB" sz="2400" dirty="0">
                <a:solidFill>
                  <a:srgbClr val="7030A0"/>
                </a:solidFill>
                <a:latin typeface="Merge 1" panose="020B0604020202020204" charset="0"/>
              </a:rPr>
              <a:t>Family structure plays a significant role in poverty levels in Scotland. Certain family types are more vulnerable to poverty due to various structural and socio-economic factors. :</a:t>
            </a:r>
          </a:p>
          <a:p>
            <a:pPr algn="l"/>
            <a:endParaRPr lang="en-GB" sz="2400" dirty="0">
              <a:solidFill>
                <a:srgbClr val="7030A0"/>
              </a:solidFill>
              <a:latin typeface="Merge 1" panose="020B0604020202020204" charset="0"/>
            </a:endParaRPr>
          </a:p>
          <a:p>
            <a:pPr marL="381019" indent="-381019">
              <a:buFont typeface="Arial" panose="020B0604020202020204" pitchFamily="34" charset="0"/>
              <a:buChar char="•"/>
            </a:pPr>
            <a:r>
              <a:rPr lang="en-GB" sz="2400" b="1" dirty="0">
                <a:solidFill>
                  <a:srgbClr val="7030A0"/>
                </a:solidFill>
                <a:latin typeface="Merge 1" panose="020B0604020202020204" charset="0"/>
              </a:rPr>
              <a:t>Lone Parent Families</a:t>
            </a:r>
          </a:p>
          <a:p>
            <a:pPr marL="381019" indent="-381019">
              <a:buFont typeface="Arial" panose="020B0604020202020204" pitchFamily="34" charset="0"/>
              <a:buChar char="•"/>
            </a:pPr>
            <a:r>
              <a:rPr lang="en-GB" sz="2400" b="1" dirty="0">
                <a:solidFill>
                  <a:srgbClr val="7030A0"/>
                </a:solidFill>
                <a:latin typeface="Merge 1" panose="020B0604020202020204" charset="0"/>
              </a:rPr>
              <a:t>Minority Ethnic Families </a:t>
            </a:r>
          </a:p>
          <a:p>
            <a:pPr marL="381019" indent="-381019">
              <a:buFont typeface="Arial" panose="020B0604020202020204" pitchFamily="34" charset="0"/>
              <a:buChar char="•"/>
            </a:pPr>
            <a:r>
              <a:rPr lang="en-GB" sz="2400" b="1" dirty="0">
                <a:solidFill>
                  <a:srgbClr val="7030A0"/>
                </a:solidFill>
                <a:latin typeface="Merge 1" panose="020B0604020202020204" charset="0"/>
              </a:rPr>
              <a:t>Families with Disabled Members: </a:t>
            </a:r>
          </a:p>
          <a:p>
            <a:pPr marL="381019" indent="-381019">
              <a:buFont typeface="Arial" panose="020B0604020202020204" pitchFamily="34" charset="0"/>
              <a:buChar char="•"/>
            </a:pPr>
            <a:r>
              <a:rPr lang="en-GB" sz="2400" b="1" dirty="0">
                <a:solidFill>
                  <a:srgbClr val="7030A0"/>
                </a:solidFill>
                <a:latin typeface="Merge 1" panose="020B0604020202020204" charset="0"/>
              </a:rPr>
              <a:t>Young Parents:.</a:t>
            </a:r>
          </a:p>
          <a:p>
            <a:pPr marL="381019" indent="-381019">
              <a:buFont typeface="Arial" panose="020B0604020202020204" pitchFamily="34" charset="0"/>
              <a:buChar char="•"/>
            </a:pPr>
            <a:r>
              <a:rPr lang="en-GB" sz="2400" b="1" dirty="0">
                <a:solidFill>
                  <a:srgbClr val="7030A0"/>
                </a:solidFill>
                <a:latin typeface="Merge 1" panose="020B0604020202020204" charset="0"/>
              </a:rPr>
              <a:t>Larger Families </a:t>
            </a:r>
          </a:p>
          <a:p>
            <a:pPr marL="381019" indent="-381019">
              <a:buFont typeface="Arial" panose="020B0604020202020204" pitchFamily="34" charset="0"/>
              <a:buChar char="•"/>
            </a:pPr>
            <a:r>
              <a:rPr lang="en-GB" sz="2400" b="1" dirty="0">
                <a:solidFill>
                  <a:srgbClr val="7030A0"/>
                </a:solidFill>
                <a:latin typeface="Merge 1" panose="020B0604020202020204" charset="0"/>
              </a:rPr>
              <a:t>Families with Young Children.</a:t>
            </a:r>
          </a:p>
          <a:p>
            <a:endParaRPr lang="en-US" sz="2333" dirty="0">
              <a:solidFill>
                <a:srgbClr val="7030A0"/>
              </a:solidFill>
              <a:latin typeface="Merge 1" panose="020B0604020202020204" charset="0"/>
              <a:ea typeface="Calibri"/>
              <a:cs typeface="Calibri"/>
            </a:endParaRPr>
          </a:p>
        </p:txBody>
      </p:sp>
      <p:pic>
        <p:nvPicPr>
          <p:cNvPr id="1026" name="Picture 2">
            <a:extLst>
              <a:ext uri="{FF2B5EF4-FFF2-40B4-BE49-F238E27FC236}">
                <a16:creationId xmlns:a16="http://schemas.microsoft.com/office/drawing/2014/main" id="{79E6CF73-A212-7974-0E93-D1BFFFC765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7706" y="2692644"/>
            <a:ext cx="2911434" cy="394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189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erson in distress"/>
          <p:cNvSpPr/>
          <p:nvPr/>
        </p:nvSpPr>
        <p:spPr>
          <a:xfrm>
            <a:off x="6408279" y="10"/>
            <a:ext cx="6878775" cy="6857990"/>
          </a:xfrm>
          <a:custGeom>
            <a:avLst/>
            <a:gdLst/>
            <a:ahLst/>
            <a:cxnLst/>
            <a:rect l="l" t="t" r="r" b="b"/>
            <a:pathLst>
              <a:path w="10318163" h="10286985">
                <a:moveTo>
                  <a:pt x="0" y="0"/>
                </a:moveTo>
                <a:lnTo>
                  <a:pt x="10318163" y="0"/>
                </a:lnTo>
                <a:lnTo>
                  <a:pt x="10318163" y="10286985"/>
                </a:lnTo>
                <a:lnTo>
                  <a:pt x="0" y="1028698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nvGrpSpPr>
          <p:cNvPr id="3" name="Group 3"/>
          <p:cNvGrpSpPr/>
          <p:nvPr/>
        </p:nvGrpSpPr>
        <p:grpSpPr>
          <a:xfrm>
            <a:off x="-2519123" y="-1170500"/>
            <a:ext cx="9204493" cy="920449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D0F5">
                <a:alpha val="31765"/>
              </a:srgbClr>
            </a:solidFill>
          </p:spPr>
          <p:txBody>
            <a:bodyPr/>
            <a:lstStyle/>
            <a:p>
              <a:endParaRPr lang="en-GB" sz="1200" dirty="0"/>
            </a:p>
          </p:txBody>
        </p:sp>
        <p:sp>
          <p:nvSpPr>
            <p:cNvPr id="5" name="TextBox 5"/>
            <p:cNvSpPr txBox="1"/>
            <p:nvPr/>
          </p:nvSpPr>
          <p:spPr>
            <a:xfrm>
              <a:off x="76200" y="38100"/>
              <a:ext cx="660400" cy="698500"/>
            </a:xfrm>
            <a:prstGeom prst="rect">
              <a:avLst/>
            </a:prstGeom>
          </p:spPr>
          <p:txBody>
            <a:bodyPr lIns="30459" tIns="30459" rIns="30459" bIns="30459" rtlCol="0" anchor="ctr"/>
            <a:lstStyle/>
            <a:p>
              <a:pPr algn="ctr">
                <a:lnSpc>
                  <a:spcPts val="1595"/>
                </a:lnSpc>
              </a:pPr>
              <a:endParaRPr sz="1200" dirty="0"/>
            </a:p>
          </p:txBody>
        </p:sp>
      </p:grpSp>
      <p:grpSp>
        <p:nvGrpSpPr>
          <p:cNvPr id="6" name="Group 6"/>
          <p:cNvGrpSpPr/>
          <p:nvPr/>
        </p:nvGrpSpPr>
        <p:grpSpPr>
          <a:xfrm>
            <a:off x="289466" y="2769957"/>
            <a:ext cx="5762347" cy="2511659"/>
            <a:chOff x="0" y="0"/>
            <a:chExt cx="1957201" cy="1361715"/>
          </a:xfrm>
        </p:grpSpPr>
        <p:sp>
          <p:nvSpPr>
            <p:cNvPr id="7" name="Freeform 7"/>
            <p:cNvSpPr/>
            <p:nvPr/>
          </p:nvSpPr>
          <p:spPr>
            <a:xfrm>
              <a:off x="0" y="0"/>
              <a:ext cx="1957201" cy="1361715"/>
            </a:xfrm>
            <a:custGeom>
              <a:avLst/>
              <a:gdLst/>
              <a:ahLst/>
              <a:cxnLst/>
              <a:rect l="l" t="t" r="r" b="b"/>
              <a:pathLst>
                <a:path w="1957201" h="1361715">
                  <a:moveTo>
                    <a:pt x="53132" y="0"/>
                  </a:moveTo>
                  <a:lnTo>
                    <a:pt x="1904069" y="0"/>
                  </a:lnTo>
                  <a:cubicBezTo>
                    <a:pt x="1933413" y="0"/>
                    <a:pt x="1957201" y="23788"/>
                    <a:pt x="1957201" y="53132"/>
                  </a:cubicBezTo>
                  <a:lnTo>
                    <a:pt x="1957201" y="1308583"/>
                  </a:lnTo>
                  <a:cubicBezTo>
                    <a:pt x="1957201" y="1322674"/>
                    <a:pt x="1951603" y="1336189"/>
                    <a:pt x="1941639" y="1346153"/>
                  </a:cubicBezTo>
                  <a:cubicBezTo>
                    <a:pt x="1931675" y="1356117"/>
                    <a:pt x="1918160" y="1361715"/>
                    <a:pt x="1904069" y="1361715"/>
                  </a:cubicBezTo>
                  <a:lnTo>
                    <a:pt x="53132" y="1361715"/>
                  </a:lnTo>
                  <a:cubicBezTo>
                    <a:pt x="39041" y="1361715"/>
                    <a:pt x="25526" y="1356117"/>
                    <a:pt x="15562" y="1346153"/>
                  </a:cubicBezTo>
                  <a:cubicBezTo>
                    <a:pt x="5598" y="1336189"/>
                    <a:pt x="0" y="1322674"/>
                    <a:pt x="0" y="1308583"/>
                  </a:cubicBezTo>
                  <a:lnTo>
                    <a:pt x="0" y="53132"/>
                  </a:lnTo>
                  <a:cubicBezTo>
                    <a:pt x="0" y="39041"/>
                    <a:pt x="5598" y="25526"/>
                    <a:pt x="15562" y="15562"/>
                  </a:cubicBezTo>
                  <a:cubicBezTo>
                    <a:pt x="25526" y="5598"/>
                    <a:pt x="39041" y="0"/>
                    <a:pt x="53132" y="0"/>
                  </a:cubicBezTo>
                  <a:close/>
                </a:path>
              </a:pathLst>
            </a:custGeom>
            <a:solidFill>
              <a:srgbClr val="A02B93">
                <a:alpha val="89804"/>
              </a:srgbClr>
            </a:solidFill>
          </p:spPr>
          <p:txBody>
            <a:bodyPr/>
            <a:lstStyle/>
            <a:p>
              <a:endParaRPr lang="en-GB" sz="1200" dirty="0"/>
            </a:p>
          </p:txBody>
        </p:sp>
        <p:sp>
          <p:nvSpPr>
            <p:cNvPr id="8" name="TextBox 8"/>
            <p:cNvSpPr txBox="1"/>
            <p:nvPr/>
          </p:nvSpPr>
          <p:spPr>
            <a:xfrm>
              <a:off x="0" y="-38100"/>
              <a:ext cx="1957201" cy="1399815"/>
            </a:xfrm>
            <a:prstGeom prst="rect">
              <a:avLst/>
            </a:prstGeom>
          </p:spPr>
          <p:txBody>
            <a:bodyPr lIns="33867" tIns="33867" rIns="33867" bIns="33867" rtlCol="0" anchor="ctr"/>
            <a:lstStyle/>
            <a:p>
              <a:pPr algn="ctr">
                <a:lnSpc>
                  <a:spcPts val="1389"/>
                </a:lnSpc>
              </a:pPr>
              <a:endParaRPr sz="1200" dirty="0"/>
            </a:p>
          </p:txBody>
        </p:sp>
      </p:grpSp>
      <p:sp>
        <p:nvSpPr>
          <p:cNvPr id="9" name="Freeform 9"/>
          <p:cNvSpPr/>
          <p:nvPr/>
        </p:nvSpPr>
        <p:spPr>
          <a:xfrm>
            <a:off x="154982" y="2274465"/>
            <a:ext cx="981684" cy="981684"/>
          </a:xfrm>
          <a:custGeom>
            <a:avLst/>
            <a:gdLst/>
            <a:ahLst/>
            <a:cxnLst/>
            <a:rect l="l" t="t" r="r" b="b"/>
            <a:pathLst>
              <a:path w="1472526" h="1472526">
                <a:moveTo>
                  <a:pt x="0" y="0"/>
                </a:moveTo>
                <a:lnTo>
                  <a:pt x="1472526" y="0"/>
                </a:lnTo>
                <a:lnTo>
                  <a:pt x="1472526" y="1472526"/>
                </a:lnTo>
                <a:lnTo>
                  <a:pt x="0" y="1472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dirty="0"/>
          </a:p>
        </p:txBody>
      </p:sp>
      <p:sp>
        <p:nvSpPr>
          <p:cNvPr id="10" name="TextBox 10"/>
          <p:cNvSpPr txBox="1"/>
          <p:nvPr/>
        </p:nvSpPr>
        <p:spPr>
          <a:xfrm>
            <a:off x="650294" y="2982149"/>
            <a:ext cx="5472427" cy="2693045"/>
          </a:xfrm>
          <a:prstGeom prst="rect">
            <a:avLst/>
          </a:prstGeom>
        </p:spPr>
        <p:txBody>
          <a:bodyPr wrap="square" lIns="0" tIns="0" rIns="0" bIns="0" rtlCol="0" anchor="t">
            <a:spAutoFit/>
          </a:bodyPr>
          <a:lstStyle/>
          <a:p>
            <a:pPr>
              <a:lnSpc>
                <a:spcPts val="3024"/>
              </a:lnSpc>
            </a:pPr>
            <a:r>
              <a:rPr lang="en-US" sz="2800" dirty="0">
                <a:solidFill>
                  <a:srgbClr val="FFFFFF"/>
                </a:solidFill>
                <a:latin typeface="Merge 1"/>
                <a:ea typeface="Merge 1"/>
                <a:cs typeface="Merge 1"/>
                <a:sym typeface="Merge 1"/>
              </a:rPr>
              <a:t>I’m concerned about being able to keep my job as I can’t afford childcare anymore and I’m struggling to work flexibly as my job requires.</a:t>
            </a:r>
          </a:p>
          <a:p>
            <a:pPr>
              <a:lnSpc>
                <a:spcPts val="3024"/>
              </a:lnSpc>
            </a:pPr>
            <a:endParaRPr lang="en-US" sz="2800" dirty="0">
              <a:solidFill>
                <a:srgbClr val="FFFFFF"/>
              </a:solidFill>
              <a:latin typeface="Merge 1"/>
              <a:ea typeface="Merge 1"/>
              <a:cs typeface="Merge 1"/>
              <a:sym typeface="Merge 1"/>
            </a:endParaRPr>
          </a:p>
          <a:p>
            <a:pPr>
              <a:lnSpc>
                <a:spcPts val="3024"/>
              </a:lnSpc>
            </a:pPr>
            <a:endParaRPr lang="en-US" sz="2800" dirty="0">
              <a:solidFill>
                <a:srgbClr val="FFFFFF"/>
              </a:solidFill>
              <a:latin typeface="Merge 1"/>
              <a:ea typeface="Merge 1"/>
              <a:cs typeface="Merge 1"/>
              <a:sym typeface="Merge 1"/>
            </a:endParaRPr>
          </a:p>
        </p:txBody>
      </p:sp>
      <p:sp>
        <p:nvSpPr>
          <p:cNvPr id="11" name="Freeform 11"/>
          <p:cNvSpPr/>
          <p:nvPr/>
        </p:nvSpPr>
        <p:spPr>
          <a:xfrm>
            <a:off x="11309278" y="6283258"/>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5" name="TextBox 14">
            <a:extLst>
              <a:ext uri="{FF2B5EF4-FFF2-40B4-BE49-F238E27FC236}">
                <a16:creationId xmlns:a16="http://schemas.microsoft.com/office/drawing/2014/main" id="{3FE31E44-289A-AC68-2E4E-5BE02FB68988}"/>
              </a:ext>
            </a:extLst>
          </p:cNvPr>
          <p:cNvSpPr txBox="1"/>
          <p:nvPr/>
        </p:nvSpPr>
        <p:spPr>
          <a:xfrm>
            <a:off x="147242" y="858514"/>
            <a:ext cx="6016151" cy="478066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3600" b="1" dirty="0">
                <a:solidFill>
                  <a:srgbClr val="A02B93"/>
                </a:solidFill>
                <a:latin typeface="Merge 2"/>
              </a:rPr>
              <a:t>Single Parent Households and Income Disparity</a:t>
            </a:r>
            <a:r>
              <a:rPr lang="en-US" sz="3600" dirty="0">
                <a:solidFill>
                  <a:srgbClr val="A02B93"/>
                </a:solidFill>
                <a:latin typeface="Merge 2"/>
              </a:rPr>
              <a:t> </a:t>
            </a:r>
            <a:endParaRPr lang="en-US" sz="3600" dirty="0">
              <a:latin typeface="Merge 2"/>
            </a:endParaRPr>
          </a:p>
          <a:p>
            <a:endParaRPr lang="en-US" sz="3600" dirty="0">
              <a:solidFill>
                <a:srgbClr val="A02B93"/>
              </a:solidFill>
              <a:latin typeface="Merge 2"/>
              <a:ea typeface="Calibri"/>
              <a:cs typeface="Calibri"/>
            </a:endParaRPr>
          </a:p>
          <a:p>
            <a:endParaRPr lang="en-US" sz="3600" dirty="0">
              <a:solidFill>
                <a:srgbClr val="A02B93"/>
              </a:solidFill>
              <a:latin typeface="Merge 2"/>
              <a:ea typeface="Calibri"/>
              <a:cs typeface="Calibri"/>
            </a:endParaRPr>
          </a:p>
          <a:p>
            <a:endParaRPr lang="en-US" sz="3600" dirty="0">
              <a:solidFill>
                <a:srgbClr val="A02B93"/>
              </a:solidFill>
              <a:latin typeface="Merge 2"/>
              <a:ea typeface="Calibri"/>
              <a:cs typeface="Calibri"/>
            </a:endParaRPr>
          </a:p>
          <a:p>
            <a:endParaRPr lang="en-US" sz="3600" dirty="0">
              <a:solidFill>
                <a:srgbClr val="A02B93"/>
              </a:solidFill>
              <a:latin typeface="Merge 2"/>
              <a:ea typeface="Calibri"/>
              <a:cs typeface="Calibri"/>
            </a:endParaRPr>
          </a:p>
          <a:p>
            <a:endParaRPr lang="en-US" sz="3600" dirty="0">
              <a:solidFill>
                <a:srgbClr val="A02B93"/>
              </a:solidFill>
              <a:latin typeface="Merge 2"/>
              <a:ea typeface="Calibri"/>
              <a:cs typeface="Calibri"/>
            </a:endParaRPr>
          </a:p>
          <a:p>
            <a:endParaRPr lang="en-US" sz="2133" dirty="0">
              <a:solidFill>
                <a:srgbClr val="A02B93"/>
              </a:solidFill>
              <a:latin typeface="Merge 2"/>
              <a:ea typeface="Calibri"/>
              <a:cs typeface="Calibri"/>
            </a:endParaRPr>
          </a:p>
          <a:p>
            <a:endParaRPr lang="en-US" sz="2133" dirty="0">
              <a:solidFill>
                <a:srgbClr val="A02B93"/>
              </a:solidFill>
              <a:latin typeface="Merge 2"/>
              <a:ea typeface="Calibri"/>
              <a:cs typeface="Calibri"/>
            </a:endParaRPr>
          </a:p>
          <a:p>
            <a:endParaRPr lang="en-US" sz="1200" dirty="0">
              <a:ea typeface="Calibri"/>
              <a:cs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47592" y="-956737"/>
            <a:ext cx="10688801" cy="9204493"/>
          </a:xfrm>
          <a:custGeom>
            <a:avLst/>
            <a:gdLst/>
            <a:ahLst/>
            <a:cxnLst/>
            <a:rect l="l" t="t" r="r" b="b"/>
            <a:pathLst>
              <a:path w="943871" h="812800">
                <a:moveTo>
                  <a:pt x="471936" y="0"/>
                </a:moveTo>
                <a:cubicBezTo>
                  <a:pt x="211293" y="0"/>
                  <a:pt x="0" y="181951"/>
                  <a:pt x="0" y="406400"/>
                </a:cubicBezTo>
                <a:cubicBezTo>
                  <a:pt x="0" y="630849"/>
                  <a:pt x="211293" y="812800"/>
                  <a:pt x="471936" y="812800"/>
                </a:cubicBezTo>
                <a:cubicBezTo>
                  <a:pt x="732578" y="812800"/>
                  <a:pt x="943871" y="630849"/>
                  <a:pt x="943871" y="406400"/>
                </a:cubicBezTo>
                <a:cubicBezTo>
                  <a:pt x="943871" y="181951"/>
                  <a:pt x="732578" y="0"/>
                  <a:pt x="471936"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2245516" y="-525276"/>
            <a:ext cx="8684649" cy="7910111"/>
          </a:xfrm>
          <a:prstGeom prst="rect">
            <a:avLst/>
          </a:prstGeom>
        </p:spPr>
        <p:txBody>
          <a:bodyPr lIns="30459" tIns="30459" rIns="30459" bIns="30459" rtlCol="0" anchor="ctr"/>
          <a:lstStyle/>
          <a:p>
            <a:pPr algn="ctr">
              <a:lnSpc>
                <a:spcPts val="1595"/>
              </a:lnSpc>
            </a:pPr>
            <a:endParaRPr sz="1200" dirty="0"/>
          </a:p>
        </p:txBody>
      </p:sp>
      <p:sp>
        <p:nvSpPr>
          <p:cNvPr id="5" name="Freeform 5"/>
          <p:cNvSpPr/>
          <p:nvPr/>
        </p:nvSpPr>
        <p:spPr>
          <a:xfrm>
            <a:off x="11309278" y="6283258"/>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Freeform 6"/>
          <p:cNvSpPr/>
          <p:nvPr/>
        </p:nvSpPr>
        <p:spPr>
          <a:xfrm>
            <a:off x="7126556" y="1496822"/>
            <a:ext cx="4480729" cy="3487638"/>
          </a:xfrm>
          <a:custGeom>
            <a:avLst/>
            <a:gdLst/>
            <a:ahLst/>
            <a:cxnLst/>
            <a:rect l="l" t="t" r="r" b="b"/>
            <a:pathLst>
              <a:path w="6721093" h="5231457">
                <a:moveTo>
                  <a:pt x="0" y="0"/>
                </a:moveTo>
                <a:lnTo>
                  <a:pt x="6721093" y="0"/>
                </a:lnTo>
                <a:lnTo>
                  <a:pt x="6721093" y="5231457"/>
                </a:lnTo>
                <a:lnTo>
                  <a:pt x="0" y="5231457"/>
                </a:lnTo>
                <a:lnTo>
                  <a:pt x="0" y="0"/>
                </a:lnTo>
                <a:close/>
              </a:path>
            </a:pathLst>
          </a:custGeom>
          <a:blipFill>
            <a:blip r:embed="rId4"/>
            <a:stretch>
              <a:fillRect/>
            </a:stretch>
          </a:blipFill>
        </p:spPr>
        <p:txBody>
          <a:bodyPr/>
          <a:lstStyle/>
          <a:p>
            <a:endParaRPr lang="en-GB" sz="1200" dirty="0"/>
          </a:p>
        </p:txBody>
      </p:sp>
      <p:sp>
        <p:nvSpPr>
          <p:cNvPr id="13" name="TextBox 13"/>
          <p:cNvSpPr txBox="1"/>
          <p:nvPr/>
        </p:nvSpPr>
        <p:spPr>
          <a:xfrm>
            <a:off x="304232" y="615950"/>
            <a:ext cx="11406541" cy="585994"/>
          </a:xfrm>
          <a:prstGeom prst="rect">
            <a:avLst/>
          </a:prstGeom>
        </p:spPr>
        <p:txBody>
          <a:bodyPr wrap="square" lIns="0" tIns="0" rIns="0" bIns="0" rtlCol="0" anchor="t">
            <a:spAutoFit/>
          </a:bodyPr>
          <a:lstStyle/>
          <a:p>
            <a:pPr>
              <a:lnSpc>
                <a:spcPts val="5040"/>
              </a:lnSpc>
              <a:spcBef>
                <a:spcPct val="0"/>
              </a:spcBef>
            </a:pPr>
            <a:r>
              <a:rPr lang="en-US" sz="3600" dirty="0">
                <a:solidFill>
                  <a:srgbClr val="A02B93"/>
                </a:solidFill>
                <a:latin typeface="Merge 2"/>
              </a:rPr>
              <a:t>Additional Challenges  </a:t>
            </a:r>
          </a:p>
        </p:txBody>
      </p:sp>
      <p:sp>
        <p:nvSpPr>
          <p:cNvPr id="20" name="TextBox 12">
            <a:extLst>
              <a:ext uri="{FF2B5EF4-FFF2-40B4-BE49-F238E27FC236}">
                <a16:creationId xmlns:a16="http://schemas.microsoft.com/office/drawing/2014/main" id="{268319A4-D3B6-1525-06E2-774B6C72BE76}"/>
              </a:ext>
            </a:extLst>
          </p:cNvPr>
          <p:cNvSpPr txBox="1"/>
          <p:nvPr/>
        </p:nvSpPr>
        <p:spPr>
          <a:xfrm>
            <a:off x="1163285" y="1713591"/>
            <a:ext cx="5780665" cy="5640968"/>
          </a:xfrm>
          <a:prstGeom prst="rect">
            <a:avLst/>
          </a:prstGeom>
        </p:spPr>
        <p:txBody>
          <a:bodyPr wrap="square" lIns="0" tIns="0" rIns="0" bIns="0" rtlCol="0" anchor="t">
            <a:spAutoFit/>
          </a:bodyPr>
          <a:lstStyle/>
          <a:p>
            <a:pPr>
              <a:lnSpc>
                <a:spcPts val="3360"/>
              </a:lnSpc>
            </a:pPr>
            <a:r>
              <a:rPr lang="en-US" sz="3200" dirty="0">
                <a:solidFill>
                  <a:srgbClr val="B063A6"/>
                </a:solidFill>
                <a:latin typeface="Merge 2"/>
              </a:rPr>
              <a:t>Childcare Costs &amp; Caring responsibilities</a:t>
            </a:r>
          </a:p>
          <a:p>
            <a:pPr>
              <a:lnSpc>
                <a:spcPts val="3360"/>
              </a:lnSpc>
            </a:pPr>
            <a:endParaRPr lang="en-US" sz="3200" dirty="0">
              <a:solidFill>
                <a:srgbClr val="B063A6"/>
              </a:solidFill>
              <a:latin typeface="Merge 2"/>
            </a:endParaRPr>
          </a:p>
          <a:p>
            <a:pPr>
              <a:lnSpc>
                <a:spcPts val="3360"/>
              </a:lnSpc>
            </a:pPr>
            <a:r>
              <a:rPr lang="en-US" sz="3200" dirty="0">
                <a:solidFill>
                  <a:srgbClr val="B063A6"/>
                </a:solidFill>
                <a:latin typeface="Merge 2"/>
              </a:rPr>
              <a:t>Housing Instability</a:t>
            </a:r>
          </a:p>
          <a:p>
            <a:pPr>
              <a:lnSpc>
                <a:spcPts val="3360"/>
              </a:lnSpc>
            </a:pPr>
            <a:endParaRPr lang="en-US" sz="3200" dirty="0">
              <a:latin typeface="Merge 2"/>
            </a:endParaRPr>
          </a:p>
          <a:p>
            <a:pPr>
              <a:lnSpc>
                <a:spcPts val="3360"/>
              </a:lnSpc>
            </a:pPr>
            <a:r>
              <a:rPr lang="en-US" sz="3200" dirty="0">
                <a:solidFill>
                  <a:srgbClr val="B063A6"/>
                </a:solidFill>
                <a:latin typeface="Merge 2"/>
              </a:rPr>
              <a:t>Social Isolation </a:t>
            </a:r>
          </a:p>
          <a:p>
            <a:pPr>
              <a:lnSpc>
                <a:spcPts val="3360"/>
              </a:lnSpc>
            </a:pPr>
            <a:endParaRPr lang="en-US" sz="3200" dirty="0">
              <a:solidFill>
                <a:srgbClr val="B063A6"/>
              </a:solidFill>
              <a:latin typeface="Merge 2"/>
            </a:endParaRPr>
          </a:p>
          <a:p>
            <a:pPr>
              <a:lnSpc>
                <a:spcPts val="3360"/>
              </a:lnSpc>
            </a:pPr>
            <a:r>
              <a:rPr lang="en-US" sz="3200" dirty="0">
                <a:solidFill>
                  <a:srgbClr val="B063A6"/>
                </a:solidFill>
                <a:latin typeface="Merge 2"/>
              </a:rPr>
              <a:t>Mental Health Impact </a:t>
            </a:r>
            <a:endParaRPr lang="en-US" sz="3200" dirty="0">
              <a:solidFill>
                <a:srgbClr val="000000"/>
              </a:solidFill>
              <a:latin typeface="Merge 2"/>
              <a:ea typeface="Calibri"/>
              <a:cs typeface="Calibri"/>
            </a:endParaRPr>
          </a:p>
          <a:p>
            <a:pPr>
              <a:lnSpc>
                <a:spcPts val="3360"/>
              </a:lnSpc>
            </a:pPr>
            <a:endParaRPr lang="en-US" sz="3200" dirty="0">
              <a:solidFill>
                <a:srgbClr val="B063A6"/>
              </a:solidFill>
              <a:latin typeface="Merge 2"/>
            </a:endParaRPr>
          </a:p>
          <a:p>
            <a:pPr>
              <a:lnSpc>
                <a:spcPts val="3360"/>
              </a:lnSpc>
            </a:pPr>
            <a:r>
              <a:rPr lang="en-US" sz="3200" dirty="0">
                <a:solidFill>
                  <a:srgbClr val="B063A6"/>
                </a:solidFill>
                <a:latin typeface="Merge 2"/>
              </a:rPr>
              <a:t>Stigma and shame</a:t>
            </a:r>
          </a:p>
          <a:p>
            <a:pPr>
              <a:lnSpc>
                <a:spcPts val="3360"/>
              </a:lnSpc>
            </a:pPr>
            <a:endParaRPr lang="en-US" sz="2667" dirty="0">
              <a:solidFill>
                <a:srgbClr val="B063A6"/>
              </a:solidFill>
              <a:latin typeface="Merge 2"/>
            </a:endParaRPr>
          </a:p>
          <a:p>
            <a:pPr>
              <a:lnSpc>
                <a:spcPts val="3360"/>
              </a:lnSpc>
            </a:pPr>
            <a:endParaRPr lang="en-US" sz="2800" dirty="0">
              <a:solidFill>
                <a:srgbClr val="B063A6"/>
              </a:solidFill>
              <a:latin typeface="Merge 1"/>
            </a:endParaRPr>
          </a:p>
          <a:p>
            <a:pPr>
              <a:lnSpc>
                <a:spcPts val="3360"/>
              </a:lnSpc>
            </a:pPr>
            <a:endParaRPr lang="en-US" sz="2800" dirty="0">
              <a:solidFill>
                <a:srgbClr val="B063A6"/>
              </a:solidFill>
              <a:latin typeface="Merge 1"/>
            </a:endParaRPr>
          </a:p>
        </p:txBody>
      </p:sp>
      <p:sp>
        <p:nvSpPr>
          <p:cNvPr id="22" name="Freeform 9">
            <a:extLst>
              <a:ext uri="{FF2B5EF4-FFF2-40B4-BE49-F238E27FC236}">
                <a16:creationId xmlns:a16="http://schemas.microsoft.com/office/drawing/2014/main" id="{9B94E095-F19B-437A-B756-9145F6C2055E}"/>
              </a:ext>
            </a:extLst>
          </p:cNvPr>
          <p:cNvSpPr/>
          <p:nvPr/>
        </p:nvSpPr>
        <p:spPr>
          <a:xfrm>
            <a:off x="562686" y="1743014"/>
            <a:ext cx="315022" cy="315022"/>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5"/>
            <a:stretch>
              <a:fillRect/>
            </a:stretch>
          </a:blipFill>
        </p:spPr>
        <p:txBody>
          <a:bodyPr/>
          <a:lstStyle/>
          <a:p>
            <a:endParaRPr lang="en-GB" sz="1200" dirty="0"/>
          </a:p>
        </p:txBody>
      </p:sp>
      <p:sp>
        <p:nvSpPr>
          <p:cNvPr id="30" name="Freeform 14">
            <a:extLst>
              <a:ext uri="{FF2B5EF4-FFF2-40B4-BE49-F238E27FC236}">
                <a16:creationId xmlns:a16="http://schemas.microsoft.com/office/drawing/2014/main" id="{F1DC7BCC-0BB4-31E1-8DA2-9A90857D5A7D}"/>
              </a:ext>
            </a:extLst>
          </p:cNvPr>
          <p:cNvSpPr/>
          <p:nvPr/>
        </p:nvSpPr>
        <p:spPr>
          <a:xfrm>
            <a:off x="569089" y="3076489"/>
            <a:ext cx="312743" cy="312743"/>
          </a:xfrm>
          <a:custGeom>
            <a:avLst/>
            <a:gdLst/>
            <a:ahLst/>
            <a:cxnLst/>
            <a:rect l="l" t="t" r="r" b="b"/>
            <a:pathLst>
              <a:path w="625486" h="625486">
                <a:moveTo>
                  <a:pt x="0" y="0"/>
                </a:moveTo>
                <a:lnTo>
                  <a:pt x="625486" y="0"/>
                </a:lnTo>
                <a:lnTo>
                  <a:pt x="625486" y="625486"/>
                </a:lnTo>
                <a:lnTo>
                  <a:pt x="0" y="625486"/>
                </a:lnTo>
                <a:lnTo>
                  <a:pt x="0" y="0"/>
                </a:lnTo>
                <a:close/>
              </a:path>
            </a:pathLst>
          </a:custGeom>
          <a:blipFill>
            <a:blip r:embed="rId6"/>
            <a:stretch>
              <a:fillRect/>
            </a:stretch>
          </a:blipFill>
        </p:spPr>
        <p:txBody>
          <a:bodyPr/>
          <a:lstStyle/>
          <a:p>
            <a:endParaRPr lang="en-GB" sz="1200" dirty="0"/>
          </a:p>
        </p:txBody>
      </p:sp>
      <p:sp>
        <p:nvSpPr>
          <p:cNvPr id="32" name="Freeform 16">
            <a:extLst>
              <a:ext uri="{FF2B5EF4-FFF2-40B4-BE49-F238E27FC236}">
                <a16:creationId xmlns:a16="http://schemas.microsoft.com/office/drawing/2014/main" id="{F7D62353-1CBF-C720-10C4-45048970D2BA}"/>
              </a:ext>
            </a:extLst>
          </p:cNvPr>
          <p:cNvSpPr/>
          <p:nvPr/>
        </p:nvSpPr>
        <p:spPr>
          <a:xfrm>
            <a:off x="563825" y="3926063"/>
            <a:ext cx="322360" cy="32236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7"/>
            <a:stretch>
              <a:fillRect/>
            </a:stretch>
          </a:blipFill>
        </p:spPr>
        <p:txBody>
          <a:bodyPr/>
          <a:lstStyle/>
          <a:p>
            <a:endParaRPr lang="en-GB" sz="1200" dirty="0"/>
          </a:p>
        </p:txBody>
      </p:sp>
      <p:sp>
        <p:nvSpPr>
          <p:cNvPr id="34" name="Freeform 10">
            <a:extLst>
              <a:ext uri="{FF2B5EF4-FFF2-40B4-BE49-F238E27FC236}">
                <a16:creationId xmlns:a16="http://schemas.microsoft.com/office/drawing/2014/main" id="{C188B2AC-DB34-F20D-4DC4-2A50E4F09378}"/>
              </a:ext>
            </a:extLst>
          </p:cNvPr>
          <p:cNvSpPr/>
          <p:nvPr/>
        </p:nvSpPr>
        <p:spPr>
          <a:xfrm>
            <a:off x="563825" y="4824327"/>
            <a:ext cx="322360" cy="32236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8"/>
            <a:stretch>
              <a:fillRect/>
            </a:stretch>
          </a:blipFill>
        </p:spPr>
        <p:txBody>
          <a:bodyPr/>
          <a:lstStyle/>
          <a:p>
            <a:endParaRPr lang="en-GB" sz="1200" dirty="0"/>
          </a:p>
        </p:txBody>
      </p:sp>
      <p:sp>
        <p:nvSpPr>
          <p:cNvPr id="36" name="Freeform 18">
            <a:extLst>
              <a:ext uri="{FF2B5EF4-FFF2-40B4-BE49-F238E27FC236}">
                <a16:creationId xmlns:a16="http://schemas.microsoft.com/office/drawing/2014/main" id="{3EAAC8BD-5105-4EB7-F7CB-F6E818ED6977}"/>
              </a:ext>
            </a:extLst>
          </p:cNvPr>
          <p:cNvSpPr/>
          <p:nvPr/>
        </p:nvSpPr>
        <p:spPr>
          <a:xfrm>
            <a:off x="558617" y="5587622"/>
            <a:ext cx="315022" cy="315022"/>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5"/>
            <a:stretch>
              <a:fillRect/>
            </a:stretch>
          </a:blipFill>
        </p:spPr>
        <p:txBody>
          <a:bodyPr/>
          <a:lstStyle/>
          <a:p>
            <a:endParaRPr lang="en-GB" sz="12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96214" y="-1066591"/>
            <a:ext cx="9204493" cy="92044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76200" y="38100"/>
              <a:ext cx="660400" cy="698500"/>
            </a:xfrm>
            <a:prstGeom prst="rect">
              <a:avLst/>
            </a:prstGeom>
          </p:spPr>
          <p:txBody>
            <a:bodyPr lIns="30459" tIns="30459" rIns="30459" bIns="30459" rtlCol="0" anchor="ctr"/>
            <a:lstStyle/>
            <a:p>
              <a:pPr algn="ctr">
                <a:lnSpc>
                  <a:spcPts val="1595"/>
                </a:lnSpc>
              </a:pPr>
              <a:endParaRPr sz="1200" dirty="0"/>
            </a:p>
          </p:txBody>
        </p:sp>
      </p:grpSp>
      <p:grpSp>
        <p:nvGrpSpPr>
          <p:cNvPr id="5" name="Group 5"/>
          <p:cNvGrpSpPr/>
          <p:nvPr/>
        </p:nvGrpSpPr>
        <p:grpSpPr>
          <a:xfrm>
            <a:off x="670466" y="2077229"/>
            <a:ext cx="4954165" cy="4202490"/>
            <a:chOff x="0" y="0"/>
            <a:chExt cx="1957201" cy="1660243"/>
          </a:xfrm>
        </p:grpSpPr>
        <p:sp>
          <p:nvSpPr>
            <p:cNvPr id="6" name="Freeform 6"/>
            <p:cNvSpPr/>
            <p:nvPr/>
          </p:nvSpPr>
          <p:spPr>
            <a:xfrm>
              <a:off x="0" y="0"/>
              <a:ext cx="1957201" cy="1660243"/>
            </a:xfrm>
            <a:custGeom>
              <a:avLst/>
              <a:gdLst/>
              <a:ahLst/>
              <a:cxnLst/>
              <a:rect l="l" t="t" r="r" b="b"/>
              <a:pathLst>
                <a:path w="1957201" h="1660243">
                  <a:moveTo>
                    <a:pt x="53132" y="0"/>
                  </a:moveTo>
                  <a:lnTo>
                    <a:pt x="1904069" y="0"/>
                  </a:lnTo>
                  <a:cubicBezTo>
                    <a:pt x="1933413" y="0"/>
                    <a:pt x="1957201" y="23788"/>
                    <a:pt x="1957201" y="53132"/>
                  </a:cubicBezTo>
                  <a:lnTo>
                    <a:pt x="1957201" y="1607111"/>
                  </a:lnTo>
                  <a:cubicBezTo>
                    <a:pt x="1957201" y="1621202"/>
                    <a:pt x="1951603" y="1634717"/>
                    <a:pt x="1941639" y="1644681"/>
                  </a:cubicBezTo>
                  <a:cubicBezTo>
                    <a:pt x="1931675" y="1654645"/>
                    <a:pt x="1918160" y="1660243"/>
                    <a:pt x="1904069" y="1660243"/>
                  </a:cubicBezTo>
                  <a:lnTo>
                    <a:pt x="53132" y="1660243"/>
                  </a:lnTo>
                  <a:cubicBezTo>
                    <a:pt x="39041" y="1660243"/>
                    <a:pt x="25526" y="1654645"/>
                    <a:pt x="15562" y="1644681"/>
                  </a:cubicBezTo>
                  <a:cubicBezTo>
                    <a:pt x="5598" y="1634717"/>
                    <a:pt x="0" y="1621202"/>
                    <a:pt x="0" y="1607111"/>
                  </a:cubicBezTo>
                  <a:lnTo>
                    <a:pt x="0" y="53132"/>
                  </a:lnTo>
                  <a:cubicBezTo>
                    <a:pt x="0" y="39041"/>
                    <a:pt x="5598" y="25526"/>
                    <a:pt x="15562" y="15562"/>
                  </a:cubicBezTo>
                  <a:cubicBezTo>
                    <a:pt x="25526" y="5598"/>
                    <a:pt x="39041" y="0"/>
                    <a:pt x="53132" y="0"/>
                  </a:cubicBezTo>
                  <a:close/>
                </a:path>
              </a:pathLst>
            </a:custGeom>
            <a:solidFill>
              <a:srgbClr val="A02B93">
                <a:alpha val="83922"/>
              </a:srgbClr>
            </a:solidFill>
          </p:spPr>
          <p:txBody>
            <a:bodyPr/>
            <a:lstStyle/>
            <a:p>
              <a:endParaRPr lang="en-GB" sz="1200" dirty="0"/>
            </a:p>
          </p:txBody>
        </p:sp>
        <p:sp>
          <p:nvSpPr>
            <p:cNvPr id="7" name="TextBox 7"/>
            <p:cNvSpPr txBox="1"/>
            <p:nvPr/>
          </p:nvSpPr>
          <p:spPr>
            <a:xfrm>
              <a:off x="0" y="-38100"/>
              <a:ext cx="1957201" cy="1698343"/>
            </a:xfrm>
            <a:prstGeom prst="rect">
              <a:avLst/>
            </a:prstGeom>
          </p:spPr>
          <p:txBody>
            <a:bodyPr lIns="33867" tIns="33867" rIns="33867" bIns="33867" rtlCol="0" anchor="ctr"/>
            <a:lstStyle/>
            <a:p>
              <a:pPr algn="ctr">
                <a:lnSpc>
                  <a:spcPts val="1389"/>
                </a:lnSpc>
              </a:pPr>
              <a:endParaRPr sz="1200" dirty="0"/>
            </a:p>
          </p:txBody>
        </p:sp>
      </p:grpSp>
      <p:sp>
        <p:nvSpPr>
          <p:cNvPr id="8" name="Freeform 8"/>
          <p:cNvSpPr/>
          <p:nvPr/>
        </p:nvSpPr>
        <p:spPr>
          <a:xfrm>
            <a:off x="293528" y="1431647"/>
            <a:ext cx="981684" cy="981684"/>
          </a:xfrm>
          <a:custGeom>
            <a:avLst/>
            <a:gdLst/>
            <a:ahLst/>
            <a:cxnLst/>
            <a:rect l="l" t="t" r="r" b="b"/>
            <a:pathLst>
              <a:path w="1472526" h="1472526">
                <a:moveTo>
                  <a:pt x="0" y="0"/>
                </a:moveTo>
                <a:lnTo>
                  <a:pt x="1472526" y="0"/>
                </a:lnTo>
                <a:lnTo>
                  <a:pt x="1472526" y="1472526"/>
                </a:lnTo>
                <a:lnTo>
                  <a:pt x="0" y="14725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dirty="0"/>
          </a:p>
        </p:txBody>
      </p:sp>
      <p:sp>
        <p:nvSpPr>
          <p:cNvPr id="9" name="Freeform 9"/>
          <p:cNvSpPr/>
          <p:nvPr/>
        </p:nvSpPr>
        <p:spPr>
          <a:xfrm>
            <a:off x="11309278" y="6283258"/>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0" name="Freeform 10"/>
          <p:cNvSpPr/>
          <p:nvPr/>
        </p:nvSpPr>
        <p:spPr>
          <a:xfrm>
            <a:off x="6408279" y="0"/>
            <a:ext cx="5783721" cy="6858000"/>
          </a:xfrm>
          <a:custGeom>
            <a:avLst/>
            <a:gdLst/>
            <a:ahLst/>
            <a:cxnLst/>
            <a:rect l="l" t="t" r="r" b="b"/>
            <a:pathLst>
              <a:path w="8675582" h="10287000">
                <a:moveTo>
                  <a:pt x="0" y="0"/>
                </a:moveTo>
                <a:lnTo>
                  <a:pt x="8675582" y="0"/>
                </a:lnTo>
                <a:lnTo>
                  <a:pt x="8675582"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1" name="Freeform 11"/>
          <p:cNvSpPr/>
          <p:nvPr/>
        </p:nvSpPr>
        <p:spPr>
          <a:xfrm>
            <a:off x="6509879" y="101600"/>
            <a:ext cx="5783721" cy="6858000"/>
          </a:xfrm>
          <a:custGeom>
            <a:avLst/>
            <a:gdLst/>
            <a:ahLst/>
            <a:cxnLst/>
            <a:rect l="l" t="t" r="r" b="b"/>
            <a:pathLst>
              <a:path w="8675582" h="10287000">
                <a:moveTo>
                  <a:pt x="0" y="0"/>
                </a:moveTo>
                <a:lnTo>
                  <a:pt x="8675582" y="0"/>
                </a:lnTo>
                <a:lnTo>
                  <a:pt x="8675582"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2" name="TextBox 12"/>
          <p:cNvSpPr txBox="1"/>
          <p:nvPr/>
        </p:nvSpPr>
        <p:spPr>
          <a:xfrm>
            <a:off x="908650" y="2219865"/>
            <a:ext cx="4255369" cy="3462486"/>
          </a:xfrm>
          <a:prstGeom prst="rect">
            <a:avLst/>
          </a:prstGeom>
        </p:spPr>
        <p:txBody>
          <a:bodyPr wrap="square" lIns="0" tIns="0" rIns="0" bIns="0" rtlCol="0" anchor="t">
            <a:spAutoFit/>
          </a:bodyPr>
          <a:lstStyle/>
          <a:p>
            <a:pPr>
              <a:lnSpc>
                <a:spcPts val="3024"/>
              </a:lnSpc>
            </a:pPr>
            <a:r>
              <a:rPr lang="en-US" sz="2800" dirty="0">
                <a:solidFill>
                  <a:srgbClr val="F9B000"/>
                </a:solidFill>
                <a:latin typeface="Merge 1"/>
                <a:ea typeface="Merge 1"/>
                <a:cs typeface="Merge 1"/>
                <a:sym typeface="Merge 1"/>
              </a:rPr>
              <a:t>…the choices I make daily are getting harder…weeks we rely on food donations and surplus food at reduced prices. Not ideal for someone in full time employment. </a:t>
            </a:r>
          </a:p>
          <a:p>
            <a:pPr>
              <a:lnSpc>
                <a:spcPts val="3024"/>
              </a:lnSpc>
            </a:pPr>
            <a:endParaRPr lang="en-US" sz="2800" dirty="0">
              <a:solidFill>
                <a:srgbClr val="F9B000"/>
              </a:solidFill>
              <a:latin typeface="Merge 1"/>
              <a:ea typeface="Merge 1"/>
              <a:cs typeface="Merge 1"/>
              <a:sym typeface="Merge 1"/>
            </a:endParaRPr>
          </a:p>
          <a:p>
            <a:pPr>
              <a:lnSpc>
                <a:spcPts val="3024"/>
              </a:lnSpc>
            </a:pPr>
            <a:r>
              <a:rPr lang="en-US" sz="2800" dirty="0">
                <a:solidFill>
                  <a:srgbClr val="F9B000"/>
                </a:solidFill>
                <a:latin typeface="Merge 1"/>
                <a:ea typeface="Merge 1"/>
                <a:cs typeface="Merge 1"/>
                <a:sym typeface="Merge 1"/>
              </a:rPr>
              <a:t>SINGLE PARENT</a:t>
            </a:r>
          </a:p>
        </p:txBody>
      </p:sp>
      <p:sp>
        <p:nvSpPr>
          <p:cNvPr id="13" name="TextBox 12">
            <a:extLst>
              <a:ext uri="{FF2B5EF4-FFF2-40B4-BE49-F238E27FC236}">
                <a16:creationId xmlns:a16="http://schemas.microsoft.com/office/drawing/2014/main" id="{F78CCEC7-B296-0191-6001-7CB8D76E24A4}"/>
              </a:ext>
            </a:extLst>
          </p:cNvPr>
          <p:cNvSpPr txBox="1"/>
          <p:nvPr/>
        </p:nvSpPr>
        <p:spPr>
          <a:xfrm>
            <a:off x="481056" y="407601"/>
            <a:ext cx="5322411" cy="67710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4000" b="1" dirty="0">
                <a:solidFill>
                  <a:srgbClr val="7030A0"/>
                </a:solidFill>
                <a:latin typeface="Merge 2"/>
                <a:ea typeface="Calibri"/>
                <a:cs typeface="Calibri"/>
              </a:rPr>
              <a:t>Cost of Living </a:t>
            </a:r>
            <a:endParaRPr lang="en-US" sz="4000" b="1" dirty="0">
              <a:solidFill>
                <a:srgbClr val="7030A0"/>
              </a:solidFill>
              <a:latin typeface="Merge 2"/>
            </a:endParaRPr>
          </a:p>
        </p:txBody>
      </p:sp>
    </p:spTree>
    <p:extLst>
      <p:ext uri="{BB962C8B-B14F-4D97-AF65-F5344CB8AC3E}">
        <p14:creationId xmlns:p14="http://schemas.microsoft.com/office/powerpoint/2010/main" val="21739859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57966" y="-920358"/>
            <a:ext cx="10212025" cy="9204493"/>
            <a:chOff x="0" y="0"/>
            <a:chExt cx="901770" cy="812800"/>
          </a:xfrm>
        </p:grpSpPr>
        <p:sp>
          <p:nvSpPr>
            <p:cNvPr id="3" name="Freeform 3"/>
            <p:cNvSpPr/>
            <p:nvPr/>
          </p:nvSpPr>
          <p:spPr>
            <a:xfrm>
              <a:off x="0" y="0"/>
              <a:ext cx="901770" cy="812800"/>
            </a:xfrm>
            <a:custGeom>
              <a:avLst/>
              <a:gdLst/>
              <a:ahLst/>
              <a:cxnLst/>
              <a:rect l="l" t="t" r="r" b="b"/>
              <a:pathLst>
                <a:path w="901770" h="812800">
                  <a:moveTo>
                    <a:pt x="450885" y="0"/>
                  </a:moveTo>
                  <a:cubicBezTo>
                    <a:pt x="201868" y="0"/>
                    <a:pt x="0" y="181951"/>
                    <a:pt x="0" y="406400"/>
                  </a:cubicBezTo>
                  <a:cubicBezTo>
                    <a:pt x="0" y="630849"/>
                    <a:pt x="201868" y="812800"/>
                    <a:pt x="450885" y="812800"/>
                  </a:cubicBezTo>
                  <a:cubicBezTo>
                    <a:pt x="699902" y="812800"/>
                    <a:pt x="901770" y="630849"/>
                    <a:pt x="901770" y="406400"/>
                  </a:cubicBezTo>
                  <a:cubicBezTo>
                    <a:pt x="901770" y="181951"/>
                    <a:pt x="699902" y="0"/>
                    <a:pt x="450885"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84541" y="38100"/>
              <a:ext cx="732688" cy="698500"/>
            </a:xfrm>
            <a:prstGeom prst="rect">
              <a:avLst/>
            </a:prstGeom>
          </p:spPr>
          <p:txBody>
            <a:bodyPr lIns="30459" tIns="30459" rIns="30459" bIns="30459" rtlCol="0" anchor="ctr"/>
            <a:lstStyle/>
            <a:p>
              <a:pPr marL="245971" lvl="1" indent="-122985">
                <a:lnSpc>
                  <a:spcPts val="1595"/>
                </a:lnSpc>
                <a:buFont typeface="Arial"/>
                <a:buChar char="•"/>
              </a:pPr>
              <a:endParaRPr sz="1200" dirty="0"/>
            </a:p>
          </p:txBody>
        </p:sp>
      </p:grpSp>
      <p:sp>
        <p:nvSpPr>
          <p:cNvPr id="5" name="Freeform 5"/>
          <p:cNvSpPr/>
          <p:nvPr/>
        </p:nvSpPr>
        <p:spPr>
          <a:xfrm>
            <a:off x="11309278" y="6283258"/>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Freeform 6"/>
          <p:cNvSpPr/>
          <p:nvPr/>
        </p:nvSpPr>
        <p:spPr>
          <a:xfrm>
            <a:off x="8309541" y="340608"/>
            <a:ext cx="2568321" cy="2743200"/>
          </a:xfrm>
          <a:custGeom>
            <a:avLst/>
            <a:gdLst/>
            <a:ahLst/>
            <a:cxnLst/>
            <a:rect l="l" t="t" r="r" b="b"/>
            <a:pathLst>
              <a:path w="3852482" h="4114800">
                <a:moveTo>
                  <a:pt x="0" y="0"/>
                </a:moveTo>
                <a:lnTo>
                  <a:pt x="3852481" y="0"/>
                </a:lnTo>
                <a:lnTo>
                  <a:pt x="38524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dirty="0"/>
          </a:p>
        </p:txBody>
      </p:sp>
      <p:sp>
        <p:nvSpPr>
          <p:cNvPr id="7" name="TextBox 7"/>
          <p:cNvSpPr txBox="1"/>
          <p:nvPr/>
        </p:nvSpPr>
        <p:spPr>
          <a:xfrm>
            <a:off x="407625" y="1187833"/>
            <a:ext cx="6776052" cy="467436"/>
          </a:xfrm>
          <a:prstGeom prst="rect">
            <a:avLst/>
          </a:prstGeom>
        </p:spPr>
        <p:txBody>
          <a:bodyPr lIns="0" tIns="0" rIns="0" bIns="0" rtlCol="0" anchor="t">
            <a:spAutoFit/>
          </a:bodyPr>
          <a:lstStyle/>
          <a:p>
            <a:pPr>
              <a:lnSpc>
                <a:spcPts val="4013"/>
              </a:lnSpc>
            </a:pPr>
            <a:endParaRPr lang="en-US" sz="2833" dirty="0">
              <a:solidFill>
                <a:srgbClr val="E6007E"/>
              </a:solidFill>
              <a:latin typeface="Merge 2"/>
              <a:ea typeface="Merge 1"/>
              <a:cs typeface="Merge 1"/>
            </a:endParaRPr>
          </a:p>
        </p:txBody>
      </p:sp>
      <p:grpSp>
        <p:nvGrpSpPr>
          <p:cNvPr id="8" name="Group 8"/>
          <p:cNvGrpSpPr/>
          <p:nvPr/>
        </p:nvGrpSpPr>
        <p:grpSpPr>
          <a:xfrm>
            <a:off x="8170042" y="3247543"/>
            <a:ext cx="3598881" cy="2057400"/>
            <a:chOff x="0" y="0"/>
            <a:chExt cx="1421780" cy="812800"/>
          </a:xfrm>
        </p:grpSpPr>
        <p:sp>
          <p:nvSpPr>
            <p:cNvPr id="9" name="Freeform 9"/>
            <p:cNvSpPr/>
            <p:nvPr/>
          </p:nvSpPr>
          <p:spPr>
            <a:xfrm>
              <a:off x="0" y="0"/>
              <a:ext cx="1421780" cy="812800"/>
            </a:xfrm>
            <a:custGeom>
              <a:avLst/>
              <a:gdLst/>
              <a:ahLst/>
              <a:cxnLst/>
              <a:rect l="l" t="t" r="r" b="b"/>
              <a:pathLst>
                <a:path w="1421780" h="812800">
                  <a:moveTo>
                    <a:pt x="73141" y="0"/>
                  </a:moveTo>
                  <a:lnTo>
                    <a:pt x="1348639" y="0"/>
                  </a:lnTo>
                  <a:cubicBezTo>
                    <a:pt x="1368038" y="0"/>
                    <a:pt x="1386641" y="7706"/>
                    <a:pt x="1400358" y="21422"/>
                  </a:cubicBezTo>
                  <a:cubicBezTo>
                    <a:pt x="1414074" y="35139"/>
                    <a:pt x="1421780" y="53743"/>
                    <a:pt x="1421780" y="73141"/>
                  </a:cubicBezTo>
                  <a:lnTo>
                    <a:pt x="1421780" y="739659"/>
                  </a:lnTo>
                  <a:cubicBezTo>
                    <a:pt x="1421780" y="759057"/>
                    <a:pt x="1414074" y="777661"/>
                    <a:pt x="1400358" y="791378"/>
                  </a:cubicBezTo>
                  <a:cubicBezTo>
                    <a:pt x="1386641" y="805094"/>
                    <a:pt x="1368038" y="812800"/>
                    <a:pt x="1348639" y="812800"/>
                  </a:cubicBezTo>
                  <a:lnTo>
                    <a:pt x="73141" y="812800"/>
                  </a:lnTo>
                  <a:cubicBezTo>
                    <a:pt x="53743" y="812800"/>
                    <a:pt x="35139" y="805094"/>
                    <a:pt x="21422" y="791378"/>
                  </a:cubicBezTo>
                  <a:cubicBezTo>
                    <a:pt x="7706" y="777661"/>
                    <a:pt x="0" y="759057"/>
                    <a:pt x="0" y="739659"/>
                  </a:cubicBezTo>
                  <a:lnTo>
                    <a:pt x="0" y="73141"/>
                  </a:lnTo>
                  <a:cubicBezTo>
                    <a:pt x="0" y="53743"/>
                    <a:pt x="7706" y="35139"/>
                    <a:pt x="21422" y="21422"/>
                  </a:cubicBezTo>
                  <a:cubicBezTo>
                    <a:pt x="35139" y="7706"/>
                    <a:pt x="53743" y="0"/>
                    <a:pt x="73141" y="0"/>
                  </a:cubicBezTo>
                  <a:close/>
                </a:path>
              </a:pathLst>
            </a:custGeom>
            <a:solidFill>
              <a:srgbClr val="F9B000"/>
            </a:solidFill>
          </p:spPr>
          <p:txBody>
            <a:bodyPr/>
            <a:lstStyle/>
            <a:p>
              <a:endParaRPr lang="en-GB" sz="1200" dirty="0"/>
            </a:p>
          </p:txBody>
        </p:sp>
        <p:sp>
          <p:nvSpPr>
            <p:cNvPr id="10" name="TextBox 10"/>
            <p:cNvSpPr txBox="1"/>
            <p:nvPr/>
          </p:nvSpPr>
          <p:spPr>
            <a:xfrm>
              <a:off x="0" y="-38100"/>
              <a:ext cx="1421780" cy="850900"/>
            </a:xfrm>
            <a:prstGeom prst="rect">
              <a:avLst/>
            </a:prstGeom>
          </p:spPr>
          <p:txBody>
            <a:bodyPr lIns="33867" tIns="33867" rIns="33867" bIns="33867" rtlCol="0" anchor="ctr"/>
            <a:lstStyle/>
            <a:p>
              <a:pPr algn="ctr">
                <a:lnSpc>
                  <a:spcPts val="1595"/>
                </a:lnSpc>
              </a:pPr>
              <a:endParaRPr sz="1200" dirty="0"/>
            </a:p>
          </p:txBody>
        </p:sp>
      </p:grpSp>
      <p:sp>
        <p:nvSpPr>
          <p:cNvPr id="11" name="TextBox 11"/>
          <p:cNvSpPr txBox="1"/>
          <p:nvPr/>
        </p:nvSpPr>
        <p:spPr>
          <a:xfrm>
            <a:off x="407625" y="-527617"/>
            <a:ext cx="5688375" cy="2051844"/>
          </a:xfrm>
          <a:prstGeom prst="rect">
            <a:avLst/>
          </a:prstGeom>
        </p:spPr>
        <p:txBody>
          <a:bodyPr lIns="0" tIns="0" rIns="0" bIns="0" rtlCol="0" anchor="t">
            <a:spAutoFit/>
          </a:bodyPr>
          <a:lstStyle/>
          <a:p>
            <a:pPr>
              <a:lnSpc>
                <a:spcPts val="4025"/>
              </a:lnSpc>
            </a:pPr>
            <a:endParaRPr sz="1200" dirty="0"/>
          </a:p>
          <a:p>
            <a:pPr>
              <a:lnSpc>
                <a:spcPts val="4025"/>
              </a:lnSpc>
            </a:pPr>
            <a:endParaRPr sz="1200" dirty="0"/>
          </a:p>
          <a:p>
            <a:pPr>
              <a:lnSpc>
                <a:spcPts val="4025"/>
              </a:lnSpc>
            </a:pPr>
            <a:r>
              <a:rPr lang="en-US" sz="3700" dirty="0">
                <a:solidFill>
                  <a:srgbClr val="A02B93"/>
                </a:solidFill>
                <a:latin typeface="Merge 2"/>
                <a:ea typeface="Merge 2"/>
                <a:cs typeface="Merge 2"/>
              </a:rPr>
              <a:t>Policy Responses in Scotland </a:t>
            </a:r>
          </a:p>
        </p:txBody>
      </p:sp>
      <p:sp>
        <p:nvSpPr>
          <p:cNvPr id="12" name="TextBox 11">
            <a:extLst>
              <a:ext uri="{FF2B5EF4-FFF2-40B4-BE49-F238E27FC236}">
                <a16:creationId xmlns:a16="http://schemas.microsoft.com/office/drawing/2014/main" id="{2E2BF514-E26A-956D-70BD-1A61B586770E}"/>
              </a:ext>
            </a:extLst>
          </p:cNvPr>
          <p:cNvSpPr txBox="1"/>
          <p:nvPr/>
        </p:nvSpPr>
        <p:spPr>
          <a:xfrm>
            <a:off x="767365" y="1665875"/>
            <a:ext cx="7075864" cy="595098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b="1" dirty="0">
                <a:solidFill>
                  <a:srgbClr val="7030A0"/>
                </a:solidFill>
                <a:latin typeface="Merge 2"/>
                <a:ea typeface="Roboto 1"/>
              </a:rPr>
              <a:t>Scottish Child Payment</a:t>
            </a:r>
          </a:p>
          <a:p>
            <a:pPr marL="190510" indent="-190510">
              <a:buFont typeface="Arial"/>
              <a:buChar char="•"/>
            </a:pPr>
            <a:endParaRPr lang="en-US" sz="2667" dirty="0">
              <a:solidFill>
                <a:srgbClr val="7030A0"/>
              </a:solidFill>
              <a:latin typeface="Merge 2"/>
              <a:ea typeface="Calibri"/>
              <a:cs typeface="Calibri"/>
            </a:endParaRPr>
          </a:p>
          <a:p>
            <a:pPr marL="190510" indent="-190510">
              <a:buFont typeface="Arial"/>
              <a:buChar char="•"/>
            </a:pPr>
            <a:endParaRPr lang="en-US" sz="2667" dirty="0">
              <a:solidFill>
                <a:srgbClr val="7030A0"/>
              </a:solidFill>
              <a:latin typeface="Merge 2"/>
              <a:ea typeface="Calibri"/>
              <a:cs typeface="Calibri"/>
            </a:endParaRPr>
          </a:p>
          <a:p>
            <a:r>
              <a:rPr lang="en-US" sz="2667" b="1" dirty="0">
                <a:solidFill>
                  <a:srgbClr val="7030A0"/>
                </a:solidFill>
                <a:latin typeface="Merge 2"/>
              </a:rPr>
              <a:t>Best Start Grant and Best Start Foods</a:t>
            </a:r>
          </a:p>
          <a:p>
            <a:endParaRPr lang="en-US" sz="2667" b="1" dirty="0">
              <a:solidFill>
                <a:srgbClr val="7030A0"/>
              </a:solidFill>
              <a:latin typeface="Merge 2"/>
              <a:ea typeface="Calibri"/>
              <a:cs typeface="Calibri"/>
            </a:endParaRPr>
          </a:p>
          <a:p>
            <a:endParaRPr lang="en-US" sz="2667" dirty="0">
              <a:solidFill>
                <a:srgbClr val="7030A0"/>
              </a:solidFill>
              <a:latin typeface="Merge 2"/>
              <a:ea typeface="Calibri"/>
              <a:cs typeface="Calibri"/>
            </a:endParaRPr>
          </a:p>
          <a:p>
            <a:r>
              <a:rPr lang="en-US" sz="2667" b="1" dirty="0">
                <a:solidFill>
                  <a:srgbClr val="7030A0"/>
                </a:solidFill>
                <a:latin typeface="Merge 2"/>
              </a:rPr>
              <a:t>Free Childcare</a:t>
            </a:r>
            <a:endParaRPr lang="en-US" sz="2667" dirty="0">
              <a:solidFill>
                <a:srgbClr val="7030A0"/>
              </a:solidFill>
              <a:latin typeface="Merge 2"/>
            </a:endParaRPr>
          </a:p>
          <a:p>
            <a:endParaRPr lang="en-US" sz="2667" b="1" dirty="0">
              <a:solidFill>
                <a:srgbClr val="7030A0"/>
              </a:solidFill>
              <a:latin typeface="Merge 2"/>
              <a:ea typeface="Calibri"/>
              <a:cs typeface="Calibri"/>
            </a:endParaRPr>
          </a:p>
          <a:p>
            <a:endParaRPr lang="en-US" sz="2667" dirty="0">
              <a:solidFill>
                <a:srgbClr val="7030A0"/>
              </a:solidFill>
              <a:latin typeface="Merge 2"/>
              <a:ea typeface="Calibri"/>
              <a:cs typeface="Calibri"/>
            </a:endParaRPr>
          </a:p>
          <a:p>
            <a:r>
              <a:rPr lang="en-US" sz="2667" b="1" dirty="0">
                <a:solidFill>
                  <a:srgbClr val="7030A0"/>
                </a:solidFill>
                <a:latin typeface="Merge 2"/>
                <a:ea typeface="+mn-lt"/>
                <a:cs typeface="+mn-lt"/>
              </a:rPr>
              <a:t>Parental Employability Support Fund</a:t>
            </a:r>
            <a:endParaRPr lang="en-US" sz="2667" dirty="0">
              <a:solidFill>
                <a:srgbClr val="7030A0"/>
              </a:solidFill>
              <a:latin typeface="Merge 2"/>
            </a:endParaRPr>
          </a:p>
          <a:p>
            <a:pPr marL="190510" indent="-190510">
              <a:buFont typeface="Arial"/>
              <a:buChar char="•"/>
            </a:pPr>
            <a:endParaRPr lang="en-US" sz="2400" dirty="0">
              <a:solidFill>
                <a:srgbClr val="7030A0"/>
              </a:solidFill>
              <a:latin typeface="roboto 3"/>
              <a:ea typeface="Calibri"/>
              <a:cs typeface="Calibri"/>
            </a:endParaRPr>
          </a:p>
          <a:p>
            <a:pPr marL="190510" indent="-190510">
              <a:buFont typeface="Arial"/>
              <a:buChar char="•"/>
            </a:pPr>
            <a:endParaRPr lang="en-US" sz="1600" dirty="0">
              <a:solidFill>
                <a:srgbClr val="7030A0"/>
              </a:solidFill>
              <a:latin typeface="roboto 3"/>
              <a:ea typeface="Calibri"/>
              <a:cs typeface="Calibri"/>
            </a:endParaRPr>
          </a:p>
          <a:p>
            <a:pPr marL="190510" indent="-190510">
              <a:buFont typeface="Arial"/>
              <a:buChar char="•"/>
            </a:pPr>
            <a:endParaRPr lang="en-US" sz="1600" dirty="0">
              <a:solidFill>
                <a:srgbClr val="7030A0"/>
              </a:solidFill>
              <a:latin typeface="roboto 3"/>
              <a:ea typeface="Calibri"/>
              <a:cs typeface="Calibri"/>
            </a:endParaRPr>
          </a:p>
          <a:p>
            <a:pPr marL="190510" indent="-190510">
              <a:buFont typeface="Arial"/>
              <a:buChar char="•"/>
            </a:pPr>
            <a:endParaRPr lang="en-US" sz="1600" dirty="0">
              <a:solidFill>
                <a:srgbClr val="7030A0"/>
              </a:solidFill>
              <a:latin typeface="roboto 3"/>
              <a:ea typeface="Calibri"/>
              <a:cs typeface="Calibri"/>
            </a:endParaRPr>
          </a:p>
          <a:p>
            <a:pPr marL="190510" indent="-190510">
              <a:buFont typeface="Arial"/>
              <a:buChar char="•"/>
            </a:pPr>
            <a:endParaRPr lang="en-US" sz="1600" dirty="0">
              <a:solidFill>
                <a:srgbClr val="7030A0"/>
              </a:solidFill>
              <a:latin typeface="roboto 3"/>
              <a:ea typeface="Calibri"/>
              <a:cs typeface="Calibri"/>
            </a:endParaRPr>
          </a:p>
          <a:p>
            <a:pPr marL="190510" indent="-190510">
              <a:buFont typeface="Arial"/>
              <a:buChar char="•"/>
            </a:pPr>
            <a:endParaRPr lang="en-US" sz="1600" dirty="0">
              <a:latin typeface="roboto 3"/>
              <a:ea typeface="Calibri"/>
              <a:cs typeface="Calibri"/>
            </a:endParaRPr>
          </a:p>
          <a:p>
            <a:endParaRPr lang="en-US" sz="1200" dirty="0">
              <a:ea typeface="Calibri"/>
              <a:cs typeface="Calibri"/>
            </a:endParaRPr>
          </a:p>
        </p:txBody>
      </p:sp>
      <p:sp>
        <p:nvSpPr>
          <p:cNvPr id="14" name="Freeform 18">
            <a:extLst>
              <a:ext uri="{FF2B5EF4-FFF2-40B4-BE49-F238E27FC236}">
                <a16:creationId xmlns:a16="http://schemas.microsoft.com/office/drawing/2014/main" id="{F12E2AF1-522B-E160-BF05-D20146A8599B}"/>
              </a:ext>
            </a:extLst>
          </p:cNvPr>
          <p:cNvSpPr/>
          <p:nvPr/>
        </p:nvSpPr>
        <p:spPr>
          <a:xfrm>
            <a:off x="400466" y="1720113"/>
            <a:ext cx="315022" cy="315022"/>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5"/>
            <a:stretch>
              <a:fillRect/>
            </a:stretch>
          </a:blipFill>
        </p:spPr>
        <p:txBody>
          <a:bodyPr/>
          <a:lstStyle/>
          <a:p>
            <a:endParaRPr lang="en-GB" sz="1200" dirty="0"/>
          </a:p>
        </p:txBody>
      </p:sp>
      <p:sp>
        <p:nvSpPr>
          <p:cNvPr id="18" name="Freeform 14">
            <a:extLst>
              <a:ext uri="{FF2B5EF4-FFF2-40B4-BE49-F238E27FC236}">
                <a16:creationId xmlns:a16="http://schemas.microsoft.com/office/drawing/2014/main" id="{AC736865-0416-C510-76DE-EC2E7980B0A7}"/>
              </a:ext>
            </a:extLst>
          </p:cNvPr>
          <p:cNvSpPr/>
          <p:nvPr/>
        </p:nvSpPr>
        <p:spPr>
          <a:xfrm>
            <a:off x="399393" y="3114611"/>
            <a:ext cx="312743" cy="312743"/>
          </a:xfrm>
          <a:custGeom>
            <a:avLst/>
            <a:gdLst/>
            <a:ahLst/>
            <a:cxnLst/>
            <a:rect l="l" t="t" r="r" b="b"/>
            <a:pathLst>
              <a:path w="625486" h="625486">
                <a:moveTo>
                  <a:pt x="0" y="0"/>
                </a:moveTo>
                <a:lnTo>
                  <a:pt x="625486" y="0"/>
                </a:lnTo>
                <a:lnTo>
                  <a:pt x="625486" y="625486"/>
                </a:lnTo>
                <a:lnTo>
                  <a:pt x="0" y="625486"/>
                </a:lnTo>
                <a:lnTo>
                  <a:pt x="0" y="0"/>
                </a:lnTo>
                <a:close/>
              </a:path>
            </a:pathLst>
          </a:custGeom>
          <a:blipFill>
            <a:blip r:embed="rId6"/>
            <a:stretch>
              <a:fillRect/>
            </a:stretch>
          </a:blipFill>
        </p:spPr>
        <p:txBody>
          <a:bodyPr/>
          <a:lstStyle/>
          <a:p>
            <a:endParaRPr lang="en-GB" sz="1200" dirty="0"/>
          </a:p>
        </p:txBody>
      </p:sp>
      <p:sp>
        <p:nvSpPr>
          <p:cNvPr id="20" name="Freeform 16">
            <a:extLst>
              <a:ext uri="{FF2B5EF4-FFF2-40B4-BE49-F238E27FC236}">
                <a16:creationId xmlns:a16="http://schemas.microsoft.com/office/drawing/2014/main" id="{2D1D26E3-9C20-2986-A946-76FA751E0596}"/>
              </a:ext>
            </a:extLst>
          </p:cNvPr>
          <p:cNvSpPr/>
          <p:nvPr/>
        </p:nvSpPr>
        <p:spPr>
          <a:xfrm>
            <a:off x="409160" y="4278090"/>
            <a:ext cx="322360" cy="32236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7"/>
            <a:stretch>
              <a:fillRect/>
            </a:stretch>
          </a:blipFill>
        </p:spPr>
        <p:txBody>
          <a:bodyPr/>
          <a:lstStyle/>
          <a:p>
            <a:endParaRPr lang="en-GB" sz="1200" dirty="0"/>
          </a:p>
        </p:txBody>
      </p:sp>
      <p:sp>
        <p:nvSpPr>
          <p:cNvPr id="22" name="Freeform 10">
            <a:extLst>
              <a:ext uri="{FF2B5EF4-FFF2-40B4-BE49-F238E27FC236}">
                <a16:creationId xmlns:a16="http://schemas.microsoft.com/office/drawing/2014/main" id="{0A85B5E5-0315-235E-8722-D8E7B8885654}"/>
              </a:ext>
            </a:extLst>
          </p:cNvPr>
          <p:cNvSpPr/>
          <p:nvPr/>
        </p:nvSpPr>
        <p:spPr>
          <a:xfrm>
            <a:off x="386068" y="5444295"/>
            <a:ext cx="322360" cy="322360"/>
          </a:xfrm>
          <a:custGeom>
            <a:avLst/>
            <a:gdLst/>
            <a:ahLst/>
            <a:cxnLst/>
            <a:rect l="l" t="t" r="r" b="b"/>
            <a:pathLst>
              <a:path w="644720" h="644720">
                <a:moveTo>
                  <a:pt x="0" y="0"/>
                </a:moveTo>
                <a:lnTo>
                  <a:pt x="644720" y="0"/>
                </a:lnTo>
                <a:lnTo>
                  <a:pt x="644720" y="644720"/>
                </a:lnTo>
                <a:lnTo>
                  <a:pt x="0" y="644720"/>
                </a:lnTo>
                <a:lnTo>
                  <a:pt x="0" y="0"/>
                </a:lnTo>
                <a:close/>
              </a:path>
            </a:pathLst>
          </a:custGeom>
          <a:blipFill>
            <a:blip r:embed="rId8"/>
            <a:stretch>
              <a:fillRect/>
            </a:stretch>
          </a:blipFill>
        </p:spPr>
        <p:txBody>
          <a:bodyPr/>
          <a:lstStyle/>
          <a:p>
            <a:endParaRPr lang="en-GB" sz="12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47592" y="-956737"/>
            <a:ext cx="10688801" cy="9204493"/>
          </a:xfrm>
          <a:custGeom>
            <a:avLst/>
            <a:gdLst/>
            <a:ahLst/>
            <a:cxnLst/>
            <a:rect l="l" t="t" r="r" b="b"/>
            <a:pathLst>
              <a:path w="943871" h="812800">
                <a:moveTo>
                  <a:pt x="471936" y="0"/>
                </a:moveTo>
                <a:cubicBezTo>
                  <a:pt x="211293" y="0"/>
                  <a:pt x="0" y="181951"/>
                  <a:pt x="0" y="406400"/>
                </a:cubicBezTo>
                <a:cubicBezTo>
                  <a:pt x="0" y="630849"/>
                  <a:pt x="211293" y="812800"/>
                  <a:pt x="471936" y="812800"/>
                </a:cubicBezTo>
                <a:cubicBezTo>
                  <a:pt x="732578" y="812800"/>
                  <a:pt x="943871" y="630849"/>
                  <a:pt x="943871" y="406400"/>
                </a:cubicBezTo>
                <a:cubicBezTo>
                  <a:pt x="943871" y="181951"/>
                  <a:pt x="732578" y="0"/>
                  <a:pt x="471936" y="0"/>
                </a:cubicBezTo>
                <a:close/>
              </a:path>
            </a:pathLst>
          </a:custGeom>
          <a:solidFill>
            <a:srgbClr val="83D0F5">
              <a:alpha val="31765"/>
            </a:srgbClr>
          </a:solidFill>
        </p:spPr>
        <p:txBody>
          <a:bodyPr/>
          <a:lstStyle/>
          <a:p>
            <a:endParaRPr lang="en-GB" sz="1200" dirty="0"/>
          </a:p>
        </p:txBody>
      </p:sp>
      <p:sp>
        <p:nvSpPr>
          <p:cNvPr id="4" name="TextBox 4"/>
          <p:cNvSpPr txBox="1"/>
          <p:nvPr/>
        </p:nvSpPr>
        <p:spPr>
          <a:xfrm>
            <a:off x="-2245516" y="-525276"/>
            <a:ext cx="8684649" cy="7910111"/>
          </a:xfrm>
          <a:prstGeom prst="rect">
            <a:avLst/>
          </a:prstGeom>
        </p:spPr>
        <p:txBody>
          <a:bodyPr lIns="30459" tIns="30459" rIns="30459" bIns="30459" rtlCol="0" anchor="ctr"/>
          <a:lstStyle/>
          <a:p>
            <a:pPr algn="ctr">
              <a:lnSpc>
                <a:spcPts val="1595"/>
              </a:lnSpc>
            </a:pPr>
            <a:endParaRPr sz="1200" dirty="0"/>
          </a:p>
        </p:txBody>
      </p:sp>
      <p:sp>
        <p:nvSpPr>
          <p:cNvPr id="5" name="Freeform 5"/>
          <p:cNvSpPr/>
          <p:nvPr/>
        </p:nvSpPr>
        <p:spPr>
          <a:xfrm>
            <a:off x="11309278" y="6283258"/>
            <a:ext cx="459645" cy="459645"/>
          </a:xfrm>
          <a:custGeom>
            <a:avLst/>
            <a:gdLst/>
            <a:ahLst/>
            <a:cxnLst/>
            <a:rect l="l" t="t" r="r" b="b"/>
            <a:pathLst>
              <a:path w="689468" h="689468">
                <a:moveTo>
                  <a:pt x="0" y="0"/>
                </a:moveTo>
                <a:lnTo>
                  <a:pt x="689468" y="0"/>
                </a:lnTo>
                <a:lnTo>
                  <a:pt x="689468" y="689468"/>
                </a:lnTo>
                <a:lnTo>
                  <a:pt x="0" y="68946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6" name="Freeform 6"/>
          <p:cNvSpPr/>
          <p:nvPr/>
        </p:nvSpPr>
        <p:spPr>
          <a:xfrm>
            <a:off x="7126556" y="1496822"/>
            <a:ext cx="4480729" cy="3487638"/>
          </a:xfrm>
          <a:custGeom>
            <a:avLst/>
            <a:gdLst/>
            <a:ahLst/>
            <a:cxnLst/>
            <a:rect l="l" t="t" r="r" b="b"/>
            <a:pathLst>
              <a:path w="6721093" h="5231457">
                <a:moveTo>
                  <a:pt x="0" y="0"/>
                </a:moveTo>
                <a:lnTo>
                  <a:pt x="6721093" y="0"/>
                </a:lnTo>
                <a:lnTo>
                  <a:pt x="6721093" y="5231457"/>
                </a:lnTo>
                <a:lnTo>
                  <a:pt x="0" y="5231457"/>
                </a:lnTo>
                <a:lnTo>
                  <a:pt x="0" y="0"/>
                </a:lnTo>
                <a:close/>
              </a:path>
            </a:pathLst>
          </a:custGeom>
          <a:blipFill>
            <a:blip r:embed="rId3"/>
            <a:stretch>
              <a:fillRect/>
            </a:stretch>
          </a:blipFill>
        </p:spPr>
        <p:txBody>
          <a:bodyPr/>
          <a:lstStyle/>
          <a:p>
            <a:endParaRPr lang="en-GB" sz="1200" dirty="0"/>
          </a:p>
        </p:txBody>
      </p:sp>
      <p:sp>
        <p:nvSpPr>
          <p:cNvPr id="13" name="TextBox 13"/>
          <p:cNvSpPr txBox="1"/>
          <p:nvPr/>
        </p:nvSpPr>
        <p:spPr>
          <a:xfrm>
            <a:off x="304232" y="615950"/>
            <a:ext cx="11406541" cy="585994"/>
          </a:xfrm>
          <a:prstGeom prst="rect">
            <a:avLst/>
          </a:prstGeom>
        </p:spPr>
        <p:txBody>
          <a:bodyPr wrap="square" lIns="0" tIns="0" rIns="0" bIns="0" rtlCol="0" anchor="t">
            <a:spAutoFit/>
          </a:bodyPr>
          <a:lstStyle/>
          <a:p>
            <a:pPr>
              <a:lnSpc>
                <a:spcPts val="5040"/>
              </a:lnSpc>
              <a:spcBef>
                <a:spcPct val="0"/>
              </a:spcBef>
            </a:pPr>
            <a:r>
              <a:rPr lang="en-US" sz="3600" dirty="0">
                <a:solidFill>
                  <a:srgbClr val="A02B93"/>
                </a:solidFill>
                <a:latin typeface="Merge 2"/>
              </a:rPr>
              <a:t>Conclusions  </a:t>
            </a:r>
          </a:p>
        </p:txBody>
      </p:sp>
      <p:sp>
        <p:nvSpPr>
          <p:cNvPr id="20" name="TextBox 12">
            <a:extLst>
              <a:ext uri="{FF2B5EF4-FFF2-40B4-BE49-F238E27FC236}">
                <a16:creationId xmlns:a16="http://schemas.microsoft.com/office/drawing/2014/main" id="{268319A4-D3B6-1525-06E2-774B6C72BE76}"/>
              </a:ext>
            </a:extLst>
          </p:cNvPr>
          <p:cNvSpPr txBox="1"/>
          <p:nvPr/>
        </p:nvSpPr>
        <p:spPr>
          <a:xfrm>
            <a:off x="1163285" y="1495098"/>
            <a:ext cx="6281911" cy="4332917"/>
          </a:xfrm>
          <a:prstGeom prst="rect">
            <a:avLst/>
          </a:prstGeom>
        </p:spPr>
        <p:txBody>
          <a:bodyPr wrap="square" lIns="0" tIns="0" rIns="0" bIns="0" rtlCol="0" anchor="t">
            <a:spAutoFit/>
          </a:bodyPr>
          <a:lstStyle/>
          <a:p>
            <a:pPr>
              <a:lnSpc>
                <a:spcPts val="3360"/>
              </a:lnSpc>
            </a:pPr>
            <a:r>
              <a:rPr lang="en-US" sz="2800" dirty="0">
                <a:solidFill>
                  <a:srgbClr val="B063A6"/>
                </a:solidFill>
                <a:latin typeface="Merge 1"/>
              </a:rPr>
              <a:t>Single parents face unique challenges </a:t>
            </a:r>
          </a:p>
          <a:p>
            <a:pPr>
              <a:lnSpc>
                <a:spcPts val="3360"/>
              </a:lnSpc>
            </a:pPr>
            <a:r>
              <a:rPr lang="en-US" sz="2800" dirty="0">
                <a:solidFill>
                  <a:srgbClr val="B063A6"/>
                </a:solidFill>
                <a:latin typeface="Merge 1"/>
              </a:rPr>
              <a:t> - Policy initiatives are a step in the right direction, but more is needed.  </a:t>
            </a:r>
          </a:p>
          <a:p>
            <a:pPr>
              <a:lnSpc>
                <a:spcPts val="3360"/>
              </a:lnSpc>
            </a:pPr>
            <a:endParaRPr lang="en-US" sz="2800" dirty="0">
              <a:solidFill>
                <a:srgbClr val="B063A6"/>
              </a:solidFill>
              <a:latin typeface="Merge 1"/>
            </a:endParaRPr>
          </a:p>
          <a:p>
            <a:pPr>
              <a:lnSpc>
                <a:spcPts val="3360"/>
              </a:lnSpc>
            </a:pPr>
            <a:r>
              <a:rPr lang="en-US" sz="2800" b="1" dirty="0">
                <a:solidFill>
                  <a:srgbClr val="FF0000"/>
                </a:solidFill>
                <a:latin typeface="Merge 1"/>
              </a:rPr>
              <a:t>CALL TO ACTION</a:t>
            </a:r>
            <a:r>
              <a:rPr lang="en-US" sz="2800" dirty="0">
                <a:solidFill>
                  <a:srgbClr val="B063A6"/>
                </a:solidFill>
                <a:latin typeface="Merge 1"/>
              </a:rPr>
              <a:t>: Encourage policy makers, community leaders and you as citizens to focus on improving the conditions of single parent households to reduce poverty and stigma.  </a:t>
            </a:r>
          </a:p>
          <a:p>
            <a:pPr>
              <a:lnSpc>
                <a:spcPts val="3360"/>
              </a:lnSpc>
            </a:pPr>
            <a:endParaRPr lang="en-US" sz="2800" dirty="0">
              <a:solidFill>
                <a:srgbClr val="B063A6"/>
              </a:solidFill>
              <a:latin typeface="Merge 1"/>
            </a:endParaRPr>
          </a:p>
        </p:txBody>
      </p:sp>
      <p:sp>
        <p:nvSpPr>
          <p:cNvPr id="22" name="Freeform 9">
            <a:extLst>
              <a:ext uri="{FF2B5EF4-FFF2-40B4-BE49-F238E27FC236}">
                <a16:creationId xmlns:a16="http://schemas.microsoft.com/office/drawing/2014/main" id="{9B94E095-F19B-437A-B756-9145F6C2055E}"/>
              </a:ext>
            </a:extLst>
          </p:cNvPr>
          <p:cNvSpPr/>
          <p:nvPr/>
        </p:nvSpPr>
        <p:spPr>
          <a:xfrm>
            <a:off x="562686" y="1743014"/>
            <a:ext cx="315022" cy="315022"/>
          </a:xfrm>
          <a:custGeom>
            <a:avLst/>
            <a:gdLst/>
            <a:ahLst/>
            <a:cxnLst/>
            <a:rect l="l" t="t" r="r" b="b"/>
            <a:pathLst>
              <a:path w="630044" h="630044">
                <a:moveTo>
                  <a:pt x="0" y="0"/>
                </a:moveTo>
                <a:lnTo>
                  <a:pt x="630044" y="0"/>
                </a:lnTo>
                <a:lnTo>
                  <a:pt x="630044" y="630044"/>
                </a:lnTo>
                <a:lnTo>
                  <a:pt x="0" y="630044"/>
                </a:lnTo>
                <a:lnTo>
                  <a:pt x="0" y="0"/>
                </a:lnTo>
                <a:close/>
              </a:path>
            </a:pathLst>
          </a:custGeom>
          <a:blipFill>
            <a:blip r:embed="rId4"/>
            <a:stretch>
              <a:fillRect/>
            </a:stretch>
          </a:blipFill>
        </p:spPr>
        <p:txBody>
          <a:bodyPr/>
          <a:lstStyle/>
          <a:p>
            <a:endParaRPr lang="en-GB" sz="1200" dirty="0"/>
          </a:p>
        </p:txBody>
      </p:sp>
      <p:sp>
        <p:nvSpPr>
          <p:cNvPr id="30" name="Freeform 14">
            <a:extLst>
              <a:ext uri="{FF2B5EF4-FFF2-40B4-BE49-F238E27FC236}">
                <a16:creationId xmlns:a16="http://schemas.microsoft.com/office/drawing/2014/main" id="{F1DC7BCC-0BB4-31E1-8DA2-9A90857D5A7D}"/>
              </a:ext>
            </a:extLst>
          </p:cNvPr>
          <p:cNvSpPr/>
          <p:nvPr/>
        </p:nvSpPr>
        <p:spPr>
          <a:xfrm>
            <a:off x="557544" y="3318944"/>
            <a:ext cx="312743" cy="312743"/>
          </a:xfrm>
          <a:custGeom>
            <a:avLst/>
            <a:gdLst/>
            <a:ahLst/>
            <a:cxnLst/>
            <a:rect l="l" t="t" r="r" b="b"/>
            <a:pathLst>
              <a:path w="625486" h="625486">
                <a:moveTo>
                  <a:pt x="0" y="0"/>
                </a:moveTo>
                <a:lnTo>
                  <a:pt x="625486" y="0"/>
                </a:lnTo>
                <a:lnTo>
                  <a:pt x="625486" y="625486"/>
                </a:lnTo>
                <a:lnTo>
                  <a:pt x="0" y="625486"/>
                </a:lnTo>
                <a:lnTo>
                  <a:pt x="0" y="0"/>
                </a:lnTo>
                <a:close/>
              </a:path>
            </a:pathLst>
          </a:custGeom>
          <a:blipFill>
            <a:blip r:embed="rId5"/>
            <a:stretch>
              <a:fillRect/>
            </a:stretch>
          </a:blipFill>
        </p:spPr>
        <p:txBody>
          <a:bodyPr/>
          <a:lstStyle/>
          <a:p>
            <a:endParaRPr lang="en-GB" sz="1200" dirty="0"/>
          </a:p>
        </p:txBody>
      </p:sp>
    </p:spTree>
    <p:extLst>
      <p:ext uri="{BB962C8B-B14F-4D97-AF65-F5344CB8AC3E}">
        <p14:creationId xmlns:p14="http://schemas.microsoft.com/office/powerpoint/2010/main" val="86187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777" y="-1346200"/>
            <a:ext cx="6553200" cy="82042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FEB3B">
                <a:alpha val="92941"/>
              </a:srgbClr>
            </a:solidFill>
          </p:spPr>
          <p:txBody>
            <a:bodyPr/>
            <a:lstStyle/>
            <a:p>
              <a:endParaRPr lang="en-GB" sz="1200"/>
            </a:p>
          </p:txBody>
        </p:sp>
      </p:grpSp>
      <p:sp>
        <p:nvSpPr>
          <p:cNvPr id="4" name="Freeform 4"/>
          <p:cNvSpPr/>
          <p:nvPr/>
        </p:nvSpPr>
        <p:spPr>
          <a:xfrm>
            <a:off x="3238823" y="1918356"/>
            <a:ext cx="10536775" cy="2380401"/>
          </a:xfrm>
          <a:custGeom>
            <a:avLst/>
            <a:gdLst/>
            <a:ahLst/>
            <a:cxnLst/>
            <a:rect l="l" t="t" r="r" b="b"/>
            <a:pathLst>
              <a:path w="15805162" h="3570601">
                <a:moveTo>
                  <a:pt x="0" y="0"/>
                </a:moveTo>
                <a:lnTo>
                  <a:pt x="15805162" y="0"/>
                </a:lnTo>
                <a:lnTo>
                  <a:pt x="15805162" y="3570602"/>
                </a:lnTo>
                <a:lnTo>
                  <a:pt x="0" y="3570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5" name="TextBox 5"/>
          <p:cNvSpPr txBox="1"/>
          <p:nvPr/>
        </p:nvSpPr>
        <p:spPr>
          <a:xfrm>
            <a:off x="825656" y="2173414"/>
            <a:ext cx="5270344" cy="910506"/>
          </a:xfrm>
          <a:prstGeom prst="rect">
            <a:avLst/>
          </a:prstGeom>
        </p:spPr>
        <p:txBody>
          <a:bodyPr lIns="0" tIns="0" rIns="0" bIns="0" rtlCol="0" anchor="t">
            <a:spAutoFit/>
          </a:bodyPr>
          <a:lstStyle/>
          <a:p>
            <a:pPr>
              <a:lnSpc>
                <a:spcPts val="7066"/>
              </a:lnSpc>
            </a:pPr>
            <a:r>
              <a:rPr lang="en-US" sz="7066" b="1">
                <a:solidFill>
                  <a:srgbClr val="000000"/>
                </a:solidFill>
                <a:latin typeface="Open Sans Bold"/>
                <a:ea typeface="Open Sans Bold"/>
                <a:cs typeface="Open Sans Bold"/>
                <a:sym typeface="Open Sans Bold"/>
              </a:rPr>
              <a:t>It doesn’t </a:t>
            </a:r>
          </a:p>
        </p:txBody>
      </p:sp>
      <p:sp>
        <p:nvSpPr>
          <p:cNvPr id="6" name="Freeform 6"/>
          <p:cNvSpPr/>
          <p:nvPr/>
        </p:nvSpPr>
        <p:spPr>
          <a:xfrm>
            <a:off x="8295626" y="1793644"/>
            <a:ext cx="2567509" cy="3270712"/>
          </a:xfrm>
          <a:custGeom>
            <a:avLst/>
            <a:gdLst/>
            <a:ahLst/>
            <a:cxnLst/>
            <a:rect l="l" t="t" r="r" b="b"/>
            <a:pathLst>
              <a:path w="3851263" h="4906068">
                <a:moveTo>
                  <a:pt x="0" y="0"/>
                </a:moveTo>
                <a:lnTo>
                  <a:pt x="3851263" y="0"/>
                </a:lnTo>
                <a:lnTo>
                  <a:pt x="3851263" y="4906068"/>
                </a:lnTo>
                <a:lnTo>
                  <a:pt x="0" y="4906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7" name="TextBox 7"/>
          <p:cNvSpPr txBox="1"/>
          <p:nvPr/>
        </p:nvSpPr>
        <p:spPr>
          <a:xfrm>
            <a:off x="825656" y="3140501"/>
            <a:ext cx="4967081" cy="1821011"/>
          </a:xfrm>
          <a:prstGeom prst="rect">
            <a:avLst/>
          </a:prstGeom>
        </p:spPr>
        <p:txBody>
          <a:bodyPr lIns="0" tIns="0" rIns="0" bIns="0" rtlCol="0" anchor="t">
            <a:spAutoFit/>
          </a:bodyPr>
          <a:lstStyle/>
          <a:p>
            <a:pPr>
              <a:lnSpc>
                <a:spcPts val="7066"/>
              </a:lnSpc>
            </a:pPr>
            <a:r>
              <a:rPr lang="en-US" sz="7066" b="1">
                <a:solidFill>
                  <a:srgbClr val="000000"/>
                </a:solidFill>
                <a:latin typeface="Open Sans Bold"/>
                <a:ea typeface="Open Sans Bold"/>
                <a:cs typeface="Open Sans Bold"/>
                <a:sym typeface="Open Sans Bold"/>
              </a:rPr>
              <a:t>have to be this way...</a:t>
            </a:r>
          </a:p>
        </p:txBody>
      </p:sp>
      <p:sp>
        <p:nvSpPr>
          <p:cNvPr id="8" name="TextBox 8"/>
          <p:cNvSpPr txBox="1"/>
          <p:nvPr/>
        </p:nvSpPr>
        <p:spPr>
          <a:xfrm>
            <a:off x="7575243" y="5355460"/>
            <a:ext cx="4008275" cy="1474763"/>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PHYSICAL ACTIVITY HAS THE POWER TO CHANGE NOT JUST LIVES, BUT THE FUTURE OF OUR COUNTRY...</a:t>
            </a:r>
          </a:p>
        </p:txBody>
      </p:sp>
      <p:sp>
        <p:nvSpPr>
          <p:cNvPr id="9" name="Freeform 9"/>
          <p:cNvSpPr/>
          <p:nvPr/>
        </p:nvSpPr>
        <p:spPr>
          <a:xfrm>
            <a:off x="2721971" y="5693595"/>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41791" y="6037613"/>
            <a:ext cx="594232" cy="594232"/>
          </a:xfrm>
          <a:custGeom>
            <a:avLst/>
            <a:gdLst/>
            <a:ahLst/>
            <a:cxnLst/>
            <a:rect l="l" t="t" r="r" b="b"/>
            <a:pathLst>
              <a:path w="891348" h="891348">
                <a:moveTo>
                  <a:pt x="0" y="0"/>
                </a:moveTo>
                <a:lnTo>
                  <a:pt x="891348" y="0"/>
                </a:lnTo>
                <a:lnTo>
                  <a:pt x="891348" y="891348"/>
                </a:lnTo>
                <a:lnTo>
                  <a:pt x="0" y="89134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nvGrpSpPr>
          <p:cNvPr id="6" name="Group 6"/>
          <p:cNvGrpSpPr/>
          <p:nvPr/>
        </p:nvGrpSpPr>
        <p:grpSpPr>
          <a:xfrm>
            <a:off x="8146473" y="4795581"/>
            <a:ext cx="1983149" cy="1995039"/>
            <a:chOff x="0" y="0"/>
            <a:chExt cx="3996194" cy="3996194"/>
          </a:xfrm>
        </p:grpSpPr>
        <p:sp>
          <p:nvSpPr>
            <p:cNvPr id="7" name="Freeform 7"/>
            <p:cNvSpPr/>
            <p:nvPr/>
          </p:nvSpPr>
          <p:spPr>
            <a:xfrm>
              <a:off x="0" y="0"/>
              <a:ext cx="3996194" cy="3996194"/>
            </a:xfrm>
            <a:custGeom>
              <a:avLst/>
              <a:gdLst/>
              <a:ahLst/>
              <a:cxnLst/>
              <a:rect l="l" t="t" r="r" b="b"/>
              <a:pathLst>
                <a:path w="3996194" h="3996194">
                  <a:moveTo>
                    <a:pt x="0" y="0"/>
                  </a:moveTo>
                  <a:lnTo>
                    <a:pt x="3996194" y="0"/>
                  </a:lnTo>
                  <a:lnTo>
                    <a:pt x="3996194" y="3996194"/>
                  </a:lnTo>
                  <a:lnTo>
                    <a:pt x="0" y="3996194"/>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8" name="Freeform 8"/>
            <p:cNvSpPr/>
            <p:nvPr/>
          </p:nvSpPr>
          <p:spPr>
            <a:xfrm>
              <a:off x="1602309" y="1550814"/>
              <a:ext cx="968420" cy="976914"/>
            </a:xfrm>
            <a:custGeom>
              <a:avLst/>
              <a:gdLst/>
              <a:ahLst/>
              <a:cxnLst/>
              <a:rect l="l" t="t" r="r" b="b"/>
              <a:pathLst>
                <a:path w="968420" h="976914">
                  <a:moveTo>
                    <a:pt x="0" y="0"/>
                  </a:moveTo>
                  <a:lnTo>
                    <a:pt x="968420" y="0"/>
                  </a:lnTo>
                  <a:lnTo>
                    <a:pt x="968420" y="976914"/>
                  </a:lnTo>
                  <a:lnTo>
                    <a:pt x="0" y="97691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sp>
        <p:nvSpPr>
          <p:cNvPr id="9" name="Freeform 9"/>
          <p:cNvSpPr/>
          <p:nvPr/>
        </p:nvSpPr>
        <p:spPr>
          <a:xfrm>
            <a:off x="4771036" y="5049872"/>
            <a:ext cx="1553006" cy="1533594"/>
          </a:xfrm>
          <a:custGeom>
            <a:avLst/>
            <a:gdLst/>
            <a:ahLst/>
            <a:cxnLst/>
            <a:rect l="l" t="t" r="r" b="b"/>
            <a:pathLst>
              <a:path w="2329509" h="2300391">
                <a:moveTo>
                  <a:pt x="0" y="0"/>
                </a:moveTo>
                <a:lnTo>
                  <a:pt x="2329509" y="0"/>
                </a:lnTo>
                <a:lnTo>
                  <a:pt x="2329509" y="2300390"/>
                </a:lnTo>
                <a:lnTo>
                  <a:pt x="0" y="2300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dirty="0"/>
          </a:p>
        </p:txBody>
      </p:sp>
      <p:sp>
        <p:nvSpPr>
          <p:cNvPr id="10" name="Freeform 10"/>
          <p:cNvSpPr/>
          <p:nvPr/>
        </p:nvSpPr>
        <p:spPr>
          <a:xfrm>
            <a:off x="8255614" y="1509744"/>
            <a:ext cx="2085709" cy="2085709"/>
          </a:xfrm>
          <a:custGeom>
            <a:avLst/>
            <a:gdLst/>
            <a:ahLst/>
            <a:cxnLst/>
            <a:rect l="l" t="t" r="r" b="b"/>
            <a:pathLst>
              <a:path w="3128563" h="3128563">
                <a:moveTo>
                  <a:pt x="0" y="0"/>
                </a:moveTo>
                <a:lnTo>
                  <a:pt x="3128564" y="0"/>
                </a:lnTo>
                <a:lnTo>
                  <a:pt x="3128564" y="3128564"/>
                </a:lnTo>
                <a:lnTo>
                  <a:pt x="0" y="3128564"/>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2" name="TextBox 12"/>
          <p:cNvSpPr txBox="1"/>
          <p:nvPr/>
        </p:nvSpPr>
        <p:spPr>
          <a:xfrm>
            <a:off x="8146472" y="3941032"/>
            <a:ext cx="5013265" cy="843821"/>
          </a:xfrm>
          <a:prstGeom prst="rect">
            <a:avLst/>
          </a:prstGeom>
        </p:spPr>
        <p:txBody>
          <a:bodyPr wrap="square" lIns="0" tIns="0" rIns="0" bIns="0" rtlCol="0" anchor="t">
            <a:spAutoFit/>
          </a:bodyPr>
          <a:lstStyle/>
          <a:p>
            <a:pPr>
              <a:lnSpc>
                <a:spcPts val="3406"/>
              </a:lnSpc>
            </a:pPr>
            <a:r>
              <a:rPr lang="en-US" sz="2533" dirty="0">
                <a:solidFill>
                  <a:srgbClr val="E6007E"/>
                </a:solidFill>
                <a:latin typeface="Merge 2"/>
                <a:ea typeface="Merge 2"/>
                <a:cs typeface="Merge 2"/>
                <a:sym typeface="Merge 2"/>
              </a:rPr>
              <a:t>Sign</a:t>
            </a:r>
            <a:r>
              <a:rPr lang="en-US" sz="2767" dirty="0">
                <a:solidFill>
                  <a:srgbClr val="E6007E"/>
                </a:solidFill>
                <a:latin typeface="Merge 2"/>
                <a:ea typeface="Merge 2"/>
                <a:cs typeface="Merge 2"/>
                <a:sym typeface="Merge 2"/>
              </a:rPr>
              <a:t> up to our </a:t>
            </a:r>
          </a:p>
          <a:p>
            <a:pPr>
              <a:lnSpc>
                <a:spcPts val="3406"/>
              </a:lnSpc>
            </a:pPr>
            <a:r>
              <a:rPr lang="en-US" sz="2767" dirty="0">
                <a:solidFill>
                  <a:srgbClr val="E6007E"/>
                </a:solidFill>
                <a:latin typeface="Merge 2"/>
                <a:ea typeface="Merge 2"/>
                <a:cs typeface="Merge 2"/>
                <a:sym typeface="Merge 2"/>
              </a:rPr>
              <a:t>newsletter</a:t>
            </a:r>
          </a:p>
        </p:txBody>
      </p:sp>
      <p:sp>
        <p:nvSpPr>
          <p:cNvPr id="13" name="TextBox 13"/>
          <p:cNvSpPr txBox="1"/>
          <p:nvPr/>
        </p:nvSpPr>
        <p:spPr>
          <a:xfrm>
            <a:off x="4766287" y="3941031"/>
            <a:ext cx="3251931" cy="841128"/>
          </a:xfrm>
          <a:prstGeom prst="rect">
            <a:avLst/>
          </a:prstGeom>
        </p:spPr>
        <p:txBody>
          <a:bodyPr wrap="square" lIns="0" tIns="0" rIns="0" bIns="0" rtlCol="0" anchor="t">
            <a:spAutoFit/>
          </a:bodyPr>
          <a:lstStyle/>
          <a:p>
            <a:r>
              <a:rPr lang="en-US" sz="2533" dirty="0">
                <a:solidFill>
                  <a:srgbClr val="E6007E"/>
                </a:solidFill>
                <a:latin typeface="Merge 2"/>
                <a:ea typeface="Merge 2"/>
                <a:cs typeface="Merge 2"/>
                <a:sym typeface="Merge 2"/>
              </a:rPr>
              <a:t>Follow</a:t>
            </a:r>
            <a:r>
              <a:rPr lang="en-US" sz="2733" dirty="0">
                <a:solidFill>
                  <a:srgbClr val="E6007E"/>
                </a:solidFill>
                <a:latin typeface="Merge 2"/>
                <a:ea typeface="Merge 2"/>
                <a:cs typeface="Merge 2"/>
                <a:sym typeface="Merge 2"/>
              </a:rPr>
              <a:t> us on </a:t>
            </a:r>
            <a:endParaRPr lang="en-US" sz="2733" dirty="0">
              <a:solidFill>
                <a:srgbClr val="E6007E"/>
              </a:solidFill>
              <a:latin typeface="Merge 2"/>
              <a:ea typeface="Merge 2"/>
              <a:cs typeface="Merge 2"/>
            </a:endParaRPr>
          </a:p>
          <a:p>
            <a:r>
              <a:rPr lang="en-US" sz="2733" dirty="0">
                <a:solidFill>
                  <a:srgbClr val="E6007E"/>
                </a:solidFill>
                <a:latin typeface="Merge 2"/>
                <a:ea typeface="Merge 2"/>
                <a:cs typeface="Merge 2"/>
                <a:sym typeface="Merge 2"/>
              </a:rPr>
              <a:t>social media @opfs</a:t>
            </a:r>
            <a:endParaRPr lang="en-US" sz="2733" dirty="0">
              <a:solidFill>
                <a:srgbClr val="E6007E"/>
              </a:solidFill>
              <a:latin typeface="Merge 2"/>
              <a:ea typeface="Merge 2"/>
              <a:cs typeface="Merge 2"/>
            </a:endParaRPr>
          </a:p>
        </p:txBody>
      </p:sp>
      <p:sp>
        <p:nvSpPr>
          <p:cNvPr id="14" name="TextBox 14"/>
          <p:cNvSpPr txBox="1"/>
          <p:nvPr/>
        </p:nvSpPr>
        <p:spPr>
          <a:xfrm>
            <a:off x="4768138" y="453989"/>
            <a:ext cx="1642022" cy="875496"/>
          </a:xfrm>
          <a:prstGeom prst="rect">
            <a:avLst/>
          </a:prstGeom>
        </p:spPr>
        <p:txBody>
          <a:bodyPr wrap="square" lIns="0" tIns="0" rIns="0" bIns="0" rtlCol="0" anchor="t">
            <a:spAutoFit/>
          </a:bodyPr>
          <a:lstStyle/>
          <a:p>
            <a:pPr algn="l"/>
            <a:r>
              <a:rPr lang="en-US" sz="2533" dirty="0">
                <a:solidFill>
                  <a:srgbClr val="E6007E"/>
                </a:solidFill>
                <a:latin typeface="Merge 2"/>
                <a:ea typeface="Merge 2"/>
                <a:cs typeface="Merge 2"/>
                <a:sym typeface="Merge 2"/>
              </a:rPr>
              <a:t>Visit</a:t>
            </a:r>
            <a:r>
              <a:rPr lang="en-US" sz="2733" dirty="0">
                <a:solidFill>
                  <a:srgbClr val="E6007E"/>
                </a:solidFill>
                <a:latin typeface="Merge 2"/>
                <a:ea typeface="Merge 2"/>
                <a:cs typeface="Merge 2"/>
                <a:sym typeface="Merge 2"/>
              </a:rPr>
              <a:t> our </a:t>
            </a:r>
            <a:endParaRPr lang="en-US" sz="2733" dirty="0">
              <a:solidFill>
                <a:srgbClr val="E6007E"/>
              </a:solidFill>
              <a:latin typeface="Merge 2"/>
              <a:ea typeface="Merge 2"/>
              <a:cs typeface="Merge 2"/>
            </a:endParaRPr>
          </a:p>
          <a:p>
            <a:pPr>
              <a:lnSpc>
                <a:spcPts val="3873"/>
              </a:lnSpc>
            </a:pPr>
            <a:r>
              <a:rPr lang="en-US" sz="2733" dirty="0">
                <a:solidFill>
                  <a:srgbClr val="E6007E"/>
                </a:solidFill>
                <a:latin typeface="Merge 2"/>
                <a:ea typeface="Merge 2"/>
                <a:cs typeface="Merge 2"/>
                <a:sym typeface="Merge 2"/>
              </a:rPr>
              <a:t>website</a:t>
            </a:r>
            <a:endParaRPr lang="en-US" sz="2733" dirty="0">
              <a:solidFill>
                <a:srgbClr val="E6007E"/>
              </a:solidFill>
              <a:latin typeface="Merge 2"/>
              <a:ea typeface="Merge 2"/>
              <a:cs typeface="Merge 2"/>
            </a:endParaRPr>
          </a:p>
        </p:txBody>
      </p:sp>
      <p:sp>
        <p:nvSpPr>
          <p:cNvPr id="15" name="TextBox 15"/>
          <p:cNvSpPr txBox="1"/>
          <p:nvPr/>
        </p:nvSpPr>
        <p:spPr>
          <a:xfrm>
            <a:off x="8146473" y="456691"/>
            <a:ext cx="5597176" cy="833177"/>
          </a:xfrm>
          <a:prstGeom prst="rect">
            <a:avLst/>
          </a:prstGeom>
        </p:spPr>
        <p:txBody>
          <a:bodyPr lIns="0" tIns="0" rIns="0" bIns="0" rtlCol="0" anchor="t">
            <a:spAutoFit/>
          </a:bodyPr>
          <a:lstStyle/>
          <a:p>
            <a:pPr>
              <a:lnSpc>
                <a:spcPts val="3406"/>
              </a:lnSpc>
            </a:pPr>
            <a:r>
              <a:rPr lang="en-US" sz="2400" dirty="0">
                <a:solidFill>
                  <a:srgbClr val="E6007E"/>
                </a:solidFill>
                <a:latin typeface="Merge 2"/>
                <a:ea typeface="Merge 2"/>
                <a:cs typeface="Merge 2"/>
                <a:sym typeface="Merge 2"/>
              </a:rPr>
              <a:t>Use our free helpline </a:t>
            </a:r>
            <a:endParaRPr lang="en-US" sz="2400" dirty="0">
              <a:solidFill>
                <a:srgbClr val="E6007E"/>
              </a:solidFill>
              <a:latin typeface="Merge 2"/>
              <a:ea typeface="Merge 2"/>
              <a:cs typeface="Merge 2"/>
            </a:endParaRPr>
          </a:p>
          <a:p>
            <a:pPr>
              <a:lnSpc>
                <a:spcPts val="3406"/>
              </a:lnSpc>
            </a:pPr>
            <a:r>
              <a:rPr lang="en-US" sz="2400" dirty="0">
                <a:solidFill>
                  <a:srgbClr val="E6007E"/>
                </a:solidFill>
                <a:latin typeface="Merge 2"/>
                <a:ea typeface="Merge 2"/>
                <a:cs typeface="Merge 2"/>
                <a:sym typeface="Merge 2"/>
              </a:rPr>
              <a:t>&amp; live chat service</a:t>
            </a:r>
            <a:endParaRPr lang="en-US" sz="2400" dirty="0">
              <a:solidFill>
                <a:srgbClr val="E6007E"/>
              </a:solidFill>
              <a:latin typeface="Merge 2"/>
              <a:ea typeface="Merge 2"/>
              <a:cs typeface="Merge 2"/>
            </a:endParaRPr>
          </a:p>
        </p:txBody>
      </p:sp>
      <p:grpSp>
        <p:nvGrpSpPr>
          <p:cNvPr id="16" name="Group 16"/>
          <p:cNvGrpSpPr/>
          <p:nvPr/>
        </p:nvGrpSpPr>
        <p:grpSpPr>
          <a:xfrm>
            <a:off x="4620034" y="1430575"/>
            <a:ext cx="2163860" cy="2163860"/>
            <a:chOff x="0" y="0"/>
            <a:chExt cx="4327720" cy="4327720"/>
          </a:xfrm>
        </p:grpSpPr>
        <p:sp>
          <p:nvSpPr>
            <p:cNvPr id="17" name="Freeform 17"/>
            <p:cNvSpPr/>
            <p:nvPr/>
          </p:nvSpPr>
          <p:spPr>
            <a:xfrm>
              <a:off x="0" y="0"/>
              <a:ext cx="4327720" cy="4327720"/>
            </a:xfrm>
            <a:custGeom>
              <a:avLst/>
              <a:gdLst/>
              <a:ahLst/>
              <a:cxnLst/>
              <a:rect l="l" t="t" r="r" b="b"/>
              <a:pathLst>
                <a:path w="4327720" h="4327720">
                  <a:moveTo>
                    <a:pt x="0" y="0"/>
                  </a:moveTo>
                  <a:lnTo>
                    <a:pt x="4327720" y="0"/>
                  </a:lnTo>
                  <a:lnTo>
                    <a:pt x="4327720" y="4327720"/>
                  </a:lnTo>
                  <a:lnTo>
                    <a:pt x="0" y="4327720"/>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GB" sz="1200" dirty="0"/>
            </a:p>
          </p:txBody>
        </p:sp>
        <p:sp>
          <p:nvSpPr>
            <p:cNvPr id="18" name="Freeform 18"/>
            <p:cNvSpPr/>
            <p:nvPr/>
          </p:nvSpPr>
          <p:spPr>
            <a:xfrm>
              <a:off x="1691867" y="1583040"/>
              <a:ext cx="1015404" cy="963719"/>
            </a:xfrm>
            <a:custGeom>
              <a:avLst/>
              <a:gdLst/>
              <a:ahLst/>
              <a:cxnLst/>
              <a:rect l="l" t="t" r="r" b="b"/>
              <a:pathLst>
                <a:path w="876859" h="884551">
                  <a:moveTo>
                    <a:pt x="0" y="0"/>
                  </a:moveTo>
                  <a:lnTo>
                    <a:pt x="876859" y="0"/>
                  </a:lnTo>
                  <a:lnTo>
                    <a:pt x="876859" y="884551"/>
                  </a:lnTo>
                  <a:lnTo>
                    <a:pt x="0" y="88455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GB" sz="1200" dirty="0"/>
            </a:p>
          </p:txBody>
        </p:sp>
      </p:grpSp>
      <p:grpSp>
        <p:nvGrpSpPr>
          <p:cNvPr id="19" name="Group 2">
            <a:extLst>
              <a:ext uri="{FF2B5EF4-FFF2-40B4-BE49-F238E27FC236}">
                <a16:creationId xmlns:a16="http://schemas.microsoft.com/office/drawing/2014/main" id="{31482BA0-1B2C-19EE-3676-10EAD30BCA5B}"/>
              </a:ext>
            </a:extLst>
          </p:cNvPr>
          <p:cNvGrpSpPr/>
          <p:nvPr/>
        </p:nvGrpSpPr>
        <p:grpSpPr>
          <a:xfrm>
            <a:off x="-4843551" y="-1266934"/>
            <a:ext cx="12174063" cy="9391867"/>
            <a:chOff x="-338427" y="38100"/>
            <a:chExt cx="1075027" cy="829346"/>
          </a:xfrm>
        </p:grpSpPr>
        <p:sp>
          <p:nvSpPr>
            <p:cNvPr id="20" name="Freeform 3">
              <a:extLst>
                <a:ext uri="{FF2B5EF4-FFF2-40B4-BE49-F238E27FC236}">
                  <a16:creationId xmlns:a16="http://schemas.microsoft.com/office/drawing/2014/main" id="{3AA17D0A-7210-F6AA-FB12-980052A39C62}"/>
                </a:ext>
              </a:extLst>
            </p:cNvPr>
            <p:cNvSpPr/>
            <p:nvPr/>
          </p:nvSpPr>
          <p:spPr>
            <a:xfrm>
              <a:off x="-338427" y="5464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D0F5">
                <a:alpha val="31765"/>
              </a:srgbClr>
            </a:solidFill>
          </p:spPr>
          <p:txBody>
            <a:bodyPr/>
            <a:lstStyle/>
            <a:p>
              <a:endParaRPr lang="en-GB" sz="1200" dirty="0"/>
            </a:p>
          </p:txBody>
        </p:sp>
        <p:sp>
          <p:nvSpPr>
            <p:cNvPr id="21" name="TextBox 4">
              <a:extLst>
                <a:ext uri="{FF2B5EF4-FFF2-40B4-BE49-F238E27FC236}">
                  <a16:creationId xmlns:a16="http://schemas.microsoft.com/office/drawing/2014/main" id="{AF9DA834-BAAC-1E25-2ABC-309065400818}"/>
                </a:ext>
              </a:extLst>
            </p:cNvPr>
            <p:cNvSpPr txBox="1"/>
            <p:nvPr/>
          </p:nvSpPr>
          <p:spPr>
            <a:xfrm>
              <a:off x="76200" y="38100"/>
              <a:ext cx="660400" cy="698500"/>
            </a:xfrm>
            <a:prstGeom prst="rect">
              <a:avLst/>
            </a:prstGeom>
          </p:spPr>
          <p:txBody>
            <a:bodyPr lIns="30459" tIns="30459" rIns="30459" bIns="30459" rtlCol="0" anchor="ctr"/>
            <a:lstStyle/>
            <a:p>
              <a:pPr algn="ctr">
                <a:lnSpc>
                  <a:spcPts val="1595"/>
                </a:lnSpc>
              </a:pPr>
              <a:endParaRPr sz="1200" dirty="0"/>
            </a:p>
          </p:txBody>
        </p:sp>
      </p:grpSp>
      <p:sp>
        <p:nvSpPr>
          <p:cNvPr id="22" name="TextBox 11"/>
          <p:cNvSpPr txBox="1"/>
          <p:nvPr/>
        </p:nvSpPr>
        <p:spPr>
          <a:xfrm>
            <a:off x="451331" y="877212"/>
            <a:ext cx="2236777" cy="1359346"/>
          </a:xfrm>
          <a:prstGeom prst="rect">
            <a:avLst/>
          </a:prstGeom>
        </p:spPr>
        <p:txBody>
          <a:bodyPr wrap="square" lIns="0" tIns="0" rIns="0" bIns="0" rtlCol="0" anchor="t">
            <a:spAutoFit/>
          </a:bodyPr>
          <a:lstStyle/>
          <a:p>
            <a:pPr>
              <a:lnSpc>
                <a:spcPts val="5250"/>
              </a:lnSpc>
            </a:pPr>
            <a:r>
              <a:rPr lang="en-US" sz="4667" dirty="0">
                <a:solidFill>
                  <a:srgbClr val="922885"/>
                </a:solidFill>
                <a:latin typeface="Merge 2"/>
                <a:ea typeface="Merge 2"/>
                <a:cs typeface="Merge 2"/>
                <a:sym typeface="Merge 2"/>
              </a:rPr>
              <a:t>Stay</a:t>
            </a:r>
            <a:r>
              <a:rPr lang="en-US" sz="5966" dirty="0">
                <a:solidFill>
                  <a:srgbClr val="922885"/>
                </a:solidFill>
                <a:latin typeface="Merge 2"/>
                <a:ea typeface="Merge 2"/>
                <a:cs typeface="Merge 2"/>
                <a:sym typeface="Merge 2"/>
              </a:rPr>
              <a:t> </a:t>
            </a:r>
            <a:r>
              <a:rPr lang="en-US" sz="4667" dirty="0">
                <a:solidFill>
                  <a:srgbClr val="922885"/>
                </a:solidFill>
                <a:latin typeface="Merge 2"/>
                <a:ea typeface="Merge 2"/>
                <a:cs typeface="Merge 2"/>
                <a:sym typeface="Merge 2"/>
              </a:rPr>
              <a:t>in touch!</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B3F1C84-0ACC-4C0C-061C-83DE327EA5CD}"/>
              </a:ext>
            </a:extLst>
          </p:cNvPr>
          <p:cNvSpPr>
            <a:spLocks noGrp="1" noChangeArrowheads="1"/>
          </p:cNvSpPr>
          <p:nvPr>
            <p:ph type="ctrTitle"/>
          </p:nvPr>
        </p:nvSpPr>
        <p:spPr>
          <a:xfrm>
            <a:off x="1594341" y="899138"/>
            <a:ext cx="8761413" cy="706964"/>
          </a:xfrm>
          <a:solidFill>
            <a:schemeClr val="accent5">
              <a:lumMod val="75000"/>
            </a:schemeClr>
          </a:solidFill>
        </p:spPr>
        <p:txBody>
          <a:bodyPr vert="horz" lIns="91440" tIns="45720" rIns="91440" bIns="45720" rtlCol="0" anchor="ctr">
            <a:normAutofit/>
          </a:bodyPr>
          <a:lstStyle/>
          <a:p>
            <a:pPr>
              <a:lnSpc>
                <a:spcPct val="90000"/>
              </a:lnSpc>
            </a:pPr>
            <a:r>
              <a:rPr lang="en-US" altLang="en-US" sz="3100" b="0" i="0" kern="1200" dirty="0">
                <a:solidFill>
                  <a:schemeClr val="bg2"/>
                </a:solidFill>
                <a:latin typeface="+mj-lt"/>
                <a:ea typeface="+mj-ea"/>
                <a:cs typeface="+mj-cs"/>
              </a:rPr>
              <a:t>Poverty and Gender-Based Violence (GBV)</a:t>
            </a:r>
          </a:p>
        </p:txBody>
      </p:sp>
      <p:sp>
        <p:nvSpPr>
          <p:cNvPr id="2051" name="Subtitle 2">
            <a:extLst>
              <a:ext uri="{FF2B5EF4-FFF2-40B4-BE49-F238E27FC236}">
                <a16:creationId xmlns:a16="http://schemas.microsoft.com/office/drawing/2014/main" id="{3BB862D4-13E1-8724-5693-3B22781D5C4F}"/>
              </a:ext>
            </a:extLst>
          </p:cNvPr>
          <p:cNvSpPr>
            <a:spLocks noGrp="1" noChangeArrowheads="1"/>
          </p:cNvSpPr>
          <p:nvPr>
            <p:ph type="subTitle" idx="1"/>
          </p:nvPr>
        </p:nvSpPr>
        <p:spPr>
          <a:xfrm>
            <a:off x="525624" y="2516912"/>
            <a:ext cx="5569843" cy="3416300"/>
          </a:xfrm>
        </p:spPr>
        <p:txBody>
          <a:bodyPr vert="horz" lIns="91440" tIns="45720" rIns="91440" bIns="45720" rtlCol="0" anchor="ctr">
            <a:normAutofit lnSpcReduction="10000"/>
          </a:bodyPr>
          <a:lstStyle/>
          <a:p>
            <a:pPr>
              <a:defRPr/>
            </a:pPr>
            <a:r>
              <a:rPr lang="en-US" altLang="en-US" b="1">
                <a:solidFill>
                  <a:schemeClr val="tx1">
                    <a:lumMod val="75000"/>
                    <a:lumOff val="25000"/>
                  </a:schemeClr>
                </a:solidFill>
              </a:rPr>
              <a:t>Emma HOSKINS </a:t>
            </a:r>
          </a:p>
          <a:p>
            <a:pPr>
              <a:defRPr/>
            </a:pPr>
            <a:r>
              <a:rPr lang="en-US" altLang="en-US">
                <a:solidFill>
                  <a:schemeClr val="tx1">
                    <a:lumMod val="75000"/>
                    <a:lumOff val="25000"/>
                  </a:schemeClr>
                </a:solidFill>
              </a:rPr>
              <a:t>Gender based Violence Learning and Development officer - Women’s Rape and Sexual Abuse Centre/ Dundee City Council</a:t>
            </a:r>
          </a:p>
          <a:p>
            <a:pPr>
              <a:defRPr/>
            </a:pPr>
            <a:endParaRPr lang="en-US" altLang="en-US">
              <a:solidFill>
                <a:schemeClr val="tx1">
                  <a:lumMod val="75000"/>
                  <a:lumOff val="25000"/>
                </a:schemeClr>
              </a:solidFill>
            </a:endParaRPr>
          </a:p>
          <a:p>
            <a:pPr>
              <a:defRPr/>
            </a:pPr>
            <a:r>
              <a:rPr lang="en-US" altLang="en-US" b="1">
                <a:solidFill>
                  <a:schemeClr val="tx1">
                    <a:lumMod val="75000"/>
                    <a:lumOff val="25000"/>
                  </a:schemeClr>
                </a:solidFill>
              </a:rPr>
              <a:t>DANIELLE WYLIE</a:t>
            </a:r>
          </a:p>
          <a:p>
            <a:pPr>
              <a:defRPr/>
            </a:pPr>
            <a:r>
              <a:rPr lang="en-US" altLang="en-US">
                <a:solidFill>
                  <a:schemeClr val="tx1">
                    <a:lumMod val="75000"/>
                    <a:lumOff val="25000"/>
                  </a:schemeClr>
                </a:solidFill>
              </a:rPr>
              <a:t>PREVENTION WORKER - DUNDEE WOMEN’S AID</a:t>
            </a:r>
          </a:p>
        </p:txBody>
      </p:sp>
      <p:pic>
        <p:nvPicPr>
          <p:cNvPr id="6149" name="Picture 2">
            <a:extLst>
              <a:ext uri="{FF2B5EF4-FFF2-40B4-BE49-F238E27FC236}">
                <a16:creationId xmlns:a16="http://schemas.microsoft.com/office/drawing/2014/main" id="{E86E0274-9B58-E33E-41DD-3DA0F9593E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975048" y="2889576"/>
            <a:ext cx="2893928" cy="832004"/>
          </a:xfrm>
          <a:prstGeom prst="roundRect">
            <a:avLst>
              <a:gd name="adj" fmla="val 1858"/>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text, clipart&#10;&#10;Description automatically generated">
            <a:extLst>
              <a:ext uri="{FF2B5EF4-FFF2-40B4-BE49-F238E27FC236}">
                <a16:creationId xmlns:a16="http://schemas.microsoft.com/office/drawing/2014/main" id="{740C5182-5925-DF22-03A8-6216261F1C6E}"/>
              </a:ext>
            </a:extLst>
          </p:cNvPr>
          <p:cNvPicPr>
            <a:picLocks noChangeAspect="1"/>
          </p:cNvPicPr>
          <p:nvPr/>
        </p:nvPicPr>
        <p:blipFill>
          <a:blip r:embed="rId4"/>
          <a:stretch>
            <a:fillRect/>
          </a:stretch>
        </p:blipFill>
        <p:spPr>
          <a:xfrm>
            <a:off x="9030728" y="2889575"/>
            <a:ext cx="2113028" cy="1056514"/>
          </a:xfrm>
          <a:prstGeom prst="roundRect">
            <a:avLst>
              <a:gd name="adj" fmla="val 1858"/>
            </a:avLst>
          </a:prstGeom>
          <a:effectLst/>
        </p:spPr>
      </p:pic>
      <p:pic>
        <p:nvPicPr>
          <p:cNvPr id="5" name="Picture 4" descr="A purple background with white text&#10;&#10;Description automatically generated">
            <a:extLst>
              <a:ext uri="{FF2B5EF4-FFF2-40B4-BE49-F238E27FC236}">
                <a16:creationId xmlns:a16="http://schemas.microsoft.com/office/drawing/2014/main" id="{67888696-4CA6-944F-6581-971D4CBD3F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8575" y="4381730"/>
            <a:ext cx="2520937" cy="1418026"/>
          </a:xfrm>
          <a:prstGeom prst="roundRect">
            <a:avLst>
              <a:gd name="adj" fmla="val 1858"/>
            </a:avLst>
          </a:prstGeom>
          <a:effectLst/>
        </p:spPr>
      </p:pic>
      <p:pic>
        <p:nvPicPr>
          <p:cNvPr id="2" name="Picture 2" descr="A picture containing text, clipart, screenshot&#10;&#10;Description automatically generated">
            <a:extLst>
              <a:ext uri="{FF2B5EF4-FFF2-40B4-BE49-F238E27FC236}">
                <a16:creationId xmlns:a16="http://schemas.microsoft.com/office/drawing/2014/main" id="{60A538BB-66C5-D81E-D9D5-F8CF36AA40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0728" y="4856899"/>
            <a:ext cx="2113028" cy="697137"/>
          </a:xfrm>
          <a:prstGeom prst="roundRect">
            <a:avLst>
              <a:gd name="adj" fmla="val 1858"/>
            </a:avLst>
          </a:prstGeom>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a:xfrm>
            <a:off x="2150904" y="942337"/>
            <a:ext cx="8761413" cy="706964"/>
          </a:xfrm>
        </p:spPr>
        <p:txBody>
          <a:bodyPr vert="horz" lIns="91440" tIns="45720" rIns="91440" bIns="45720" rtlCol="0" anchor="ctr">
            <a:noAutofit/>
          </a:bodyPr>
          <a:lstStyle>
            <a:defPPr>
              <a:defRPr lang="en-GB"/>
            </a:defPPr>
          </a:lstStyle>
          <a:p>
            <a:pPr algn="l">
              <a:lnSpc>
                <a:spcPct val="90000"/>
              </a:lnSpc>
            </a:pPr>
            <a:r>
              <a:rPr lang="en-US" sz="3200" b="1" u="sng" dirty="0">
                <a:solidFill>
                  <a:schemeClr val="accent5">
                    <a:lumMod val="60000"/>
                    <a:lumOff val="40000"/>
                  </a:schemeClr>
                </a:solidFill>
              </a:rPr>
              <a:t>Gender-Based Violence (GBV) / </a:t>
            </a:r>
            <a:br>
              <a:rPr lang="en-US" sz="3200" b="1" u="sng" dirty="0">
                <a:solidFill>
                  <a:schemeClr val="accent5">
                    <a:lumMod val="60000"/>
                    <a:lumOff val="40000"/>
                  </a:schemeClr>
                </a:solidFill>
              </a:rPr>
            </a:br>
            <a:r>
              <a:rPr lang="en-US" sz="3200" b="1" u="sng" dirty="0">
                <a:solidFill>
                  <a:schemeClr val="accent5">
                    <a:lumMod val="60000"/>
                    <a:lumOff val="40000"/>
                  </a:schemeClr>
                </a:solidFill>
              </a:rPr>
              <a:t>Violence Against Women and Girls (VAWG)</a:t>
            </a:r>
            <a:br>
              <a:rPr lang="en-US" sz="3200" dirty="0">
                <a:solidFill>
                  <a:schemeClr val="accent5">
                    <a:lumMod val="60000"/>
                    <a:lumOff val="40000"/>
                  </a:schemeClr>
                </a:solidFill>
              </a:rPr>
            </a:br>
            <a:endParaRPr lang="en-US" sz="3200" dirty="0">
              <a:solidFill>
                <a:schemeClr val="accent5">
                  <a:lumMod val="60000"/>
                  <a:lumOff val="40000"/>
                </a:schemeClr>
              </a:solidFill>
            </a:endParaRPr>
          </a:p>
        </p:txBody>
      </p:sp>
      <p:graphicFrame>
        <p:nvGraphicFramePr>
          <p:cNvPr id="7" name="Text Placeholder 4">
            <a:extLst>
              <a:ext uri="{FF2B5EF4-FFF2-40B4-BE49-F238E27FC236}">
                <a16:creationId xmlns:a16="http://schemas.microsoft.com/office/drawing/2014/main" id="{A1444E60-3787-0C61-5B59-BC584659FEA6}"/>
              </a:ext>
            </a:extLst>
          </p:cNvPr>
          <p:cNvGraphicFramePr/>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90257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A5FD454-C2D2-D0B0-A926-DE069873DED3}"/>
              </a:ext>
            </a:extLst>
          </p:cNvPr>
          <p:cNvSpPr>
            <a:spLocks noGrp="1" noChangeArrowheads="1"/>
          </p:cNvSpPr>
          <p:nvPr>
            <p:ph type="title"/>
          </p:nvPr>
        </p:nvSpPr>
        <p:spPr>
          <a:solidFill>
            <a:schemeClr val="accent5">
              <a:lumMod val="50000"/>
            </a:schemeClr>
          </a:solidFill>
        </p:spPr>
        <p:txBody>
          <a:bodyPr/>
          <a:lstStyle/>
          <a:p>
            <a:r>
              <a:rPr lang="en-GB" altLang="en-US" dirty="0">
                <a:solidFill>
                  <a:schemeClr val="bg1"/>
                </a:solidFill>
              </a:rPr>
              <a:t> GBV - </a:t>
            </a:r>
            <a:r>
              <a:rPr lang="en-GB" dirty="0">
                <a:solidFill>
                  <a:schemeClr val="bg1"/>
                </a:solidFill>
              </a:rPr>
              <a:t>Global </a:t>
            </a:r>
            <a:endParaRPr lang="en-GB" altLang="en-US" dirty="0">
              <a:solidFill>
                <a:schemeClr val="bg1"/>
              </a:solidFill>
            </a:endParaRPr>
          </a:p>
        </p:txBody>
      </p:sp>
      <p:graphicFrame>
        <p:nvGraphicFramePr>
          <p:cNvPr id="8197" name="Content Placeholder 2">
            <a:extLst>
              <a:ext uri="{FF2B5EF4-FFF2-40B4-BE49-F238E27FC236}">
                <a16:creationId xmlns:a16="http://schemas.microsoft.com/office/drawing/2014/main" id="{364B3940-81A4-FBE6-E167-67890F212EAB}"/>
              </a:ext>
            </a:extLst>
          </p:cNvPr>
          <p:cNvGraphicFramePr>
            <a:graphicFrameLocks noGrp="1"/>
          </p:cNvGraphicFramePr>
          <p:nvPr>
            <p:ph idx="1"/>
          </p:nvPr>
        </p:nvGraphicFramePr>
        <p:xfrm>
          <a:off x="1154954" y="2603500"/>
          <a:ext cx="9903960" cy="249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2CD5D44-1941-C94E-578C-8BE228C61187}"/>
              </a:ext>
            </a:extLst>
          </p:cNvPr>
          <p:cNvSpPr txBox="1"/>
          <p:nvPr/>
        </p:nvSpPr>
        <p:spPr>
          <a:xfrm>
            <a:off x="684363" y="5371381"/>
            <a:ext cx="106507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33333"/>
                </a:solidFill>
                <a:latin typeface="Helvetica Neue"/>
              </a:rPr>
              <a:t>Violence against women and girls is a global problem, but women and girls living in poverty are even more at risk.</a:t>
            </a:r>
            <a:r>
              <a:rPr lang="en-US" sz="2400">
                <a:solidFill>
                  <a:srgbClr val="333333"/>
                </a:solidFill>
                <a:latin typeface="Helvetica Neue"/>
              </a:rPr>
              <a:t> </a:t>
            </a:r>
            <a:endParaRPr lang="en-US" sz="2400"/>
          </a:p>
        </p:txBody>
      </p:sp>
      <p:sp>
        <p:nvSpPr>
          <p:cNvPr id="10" name="TextBox 9">
            <a:extLst>
              <a:ext uri="{FF2B5EF4-FFF2-40B4-BE49-F238E27FC236}">
                <a16:creationId xmlns:a16="http://schemas.microsoft.com/office/drawing/2014/main" id="{2EF8D9BA-1FFF-18C7-A434-3352AE8B7839}"/>
              </a:ext>
            </a:extLst>
          </p:cNvPr>
          <p:cNvSpPr txBox="1"/>
          <p:nvPr/>
        </p:nvSpPr>
        <p:spPr>
          <a:xfrm>
            <a:off x="9382664" y="58458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Why ActionAid is ending violence against women and girls - YouTube</a:t>
            </a:r>
            <a:endParaRPr lang="en-US"/>
          </a:p>
        </p:txBody>
      </p:sp>
    </p:spTree>
    <p:extLst>
      <p:ext uri="{BB962C8B-B14F-4D97-AF65-F5344CB8AC3E}">
        <p14:creationId xmlns:p14="http://schemas.microsoft.com/office/powerpoint/2010/main" val="42891243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A5FD454-C2D2-D0B0-A926-DE069873DED3}"/>
              </a:ext>
            </a:extLst>
          </p:cNvPr>
          <p:cNvSpPr>
            <a:spLocks noGrp="1" noChangeArrowheads="1"/>
          </p:cNvSpPr>
          <p:nvPr>
            <p:ph type="title"/>
          </p:nvPr>
        </p:nvSpPr>
        <p:spPr>
          <a:solidFill>
            <a:schemeClr val="accent5">
              <a:lumMod val="50000"/>
            </a:schemeClr>
          </a:solidFill>
        </p:spPr>
        <p:txBody>
          <a:bodyPr/>
          <a:lstStyle/>
          <a:p>
            <a:r>
              <a:rPr lang="en-GB" altLang="en-US" dirty="0">
                <a:solidFill>
                  <a:schemeClr val="bg1"/>
                </a:solidFill>
              </a:rPr>
              <a:t> GBV - </a:t>
            </a:r>
            <a:r>
              <a:rPr lang="en-GB" dirty="0">
                <a:solidFill>
                  <a:schemeClr val="bg1"/>
                </a:solidFill>
              </a:rPr>
              <a:t>Global </a:t>
            </a:r>
            <a:endParaRPr lang="en-GB" altLang="en-US" dirty="0">
              <a:solidFill>
                <a:schemeClr val="bg1"/>
              </a:solidFill>
            </a:endParaRPr>
          </a:p>
        </p:txBody>
      </p:sp>
      <p:graphicFrame>
        <p:nvGraphicFramePr>
          <p:cNvPr id="8197" name="Content Placeholder 2">
            <a:extLst>
              <a:ext uri="{FF2B5EF4-FFF2-40B4-BE49-F238E27FC236}">
                <a16:creationId xmlns:a16="http://schemas.microsoft.com/office/drawing/2014/main" id="{364B3940-81A4-FBE6-E167-67890F212EAB}"/>
              </a:ext>
            </a:extLst>
          </p:cNvPr>
          <p:cNvGraphicFramePr>
            <a:graphicFrameLocks noGrp="1"/>
          </p:cNvGraphicFramePr>
          <p:nvPr>
            <p:ph idx="1"/>
          </p:nvPr>
        </p:nvGraphicFramePr>
        <p:xfrm>
          <a:off x="1154954" y="2603500"/>
          <a:ext cx="9903960" cy="249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2CD5D44-1941-C94E-578C-8BE228C61187}"/>
              </a:ext>
            </a:extLst>
          </p:cNvPr>
          <p:cNvSpPr txBox="1"/>
          <p:nvPr/>
        </p:nvSpPr>
        <p:spPr>
          <a:xfrm>
            <a:off x="684363" y="5371381"/>
            <a:ext cx="106507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33333"/>
                </a:solidFill>
                <a:latin typeface="Helvetica Neue"/>
              </a:rPr>
              <a:t>Violence against women and girls is a global problem, but women and girls living in poverty are even more at risk.</a:t>
            </a:r>
            <a:r>
              <a:rPr lang="en-US" sz="2400">
                <a:solidFill>
                  <a:srgbClr val="333333"/>
                </a:solidFill>
                <a:latin typeface="Helvetica Neue"/>
              </a:rPr>
              <a:t> </a:t>
            </a:r>
            <a:endParaRPr lang="en-US" sz="2400"/>
          </a:p>
        </p:txBody>
      </p:sp>
    </p:spTree>
    <p:extLst>
      <p:ext uri="{BB962C8B-B14F-4D97-AF65-F5344CB8AC3E}">
        <p14:creationId xmlns:p14="http://schemas.microsoft.com/office/powerpoint/2010/main" val="24713619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A5FD454-C2D2-D0B0-A926-DE069873DED3}"/>
              </a:ext>
            </a:extLst>
          </p:cNvPr>
          <p:cNvSpPr>
            <a:spLocks noGrp="1" noChangeArrowheads="1"/>
          </p:cNvSpPr>
          <p:nvPr>
            <p:ph type="title"/>
          </p:nvPr>
        </p:nvSpPr>
        <p:spPr>
          <a:solidFill>
            <a:schemeClr val="accent5">
              <a:lumMod val="75000"/>
            </a:schemeClr>
          </a:solidFill>
        </p:spPr>
        <p:txBody>
          <a:bodyPr/>
          <a:lstStyle/>
          <a:p>
            <a:r>
              <a:rPr lang="en-GB" dirty="0">
                <a:solidFill>
                  <a:schemeClr val="bg1"/>
                </a:solidFill>
              </a:rPr>
              <a:t>GBV – Local </a:t>
            </a:r>
            <a:endParaRPr lang="en-US" dirty="0">
              <a:solidFill>
                <a:schemeClr val="bg1"/>
              </a:solidFill>
            </a:endParaRPr>
          </a:p>
        </p:txBody>
      </p:sp>
      <p:sp>
        <p:nvSpPr>
          <p:cNvPr id="8195" name="Content Placeholder 2">
            <a:extLst>
              <a:ext uri="{FF2B5EF4-FFF2-40B4-BE49-F238E27FC236}">
                <a16:creationId xmlns:a16="http://schemas.microsoft.com/office/drawing/2014/main" id="{35B060DA-35B8-15D2-620B-310D70B27584}"/>
              </a:ext>
            </a:extLst>
          </p:cNvPr>
          <p:cNvSpPr>
            <a:spLocks noGrp="1" noChangeArrowheads="1"/>
          </p:cNvSpPr>
          <p:nvPr>
            <p:ph idx="1"/>
          </p:nvPr>
        </p:nvSpPr>
        <p:spPr>
          <a:xfrm>
            <a:off x="527610" y="1856027"/>
            <a:ext cx="11136779" cy="4472311"/>
          </a:xfrm>
        </p:spPr>
        <p:txBody>
          <a:bodyPr vert="horz" lIns="91440" tIns="45720" rIns="91440" bIns="45720" rtlCol="0" anchor="t">
            <a:noAutofit/>
          </a:bodyPr>
          <a:lstStyle/>
          <a:p>
            <a:pPr marL="0" indent="0">
              <a:buNone/>
            </a:pPr>
            <a:r>
              <a:rPr lang="en-GB" sz="2000" b="1" dirty="0">
                <a:solidFill>
                  <a:srgbClr val="7030A0"/>
                </a:solidFill>
                <a:latin typeface="Poppins" panose="00000500000000000000" pitchFamily="2" charset="0"/>
                <a:cs typeface="Poppins" panose="00000500000000000000" pitchFamily="2" charset="0"/>
              </a:rPr>
              <a:t>Sexual Violence</a:t>
            </a:r>
          </a:p>
          <a:p>
            <a:pPr>
              <a:buFont typeface="Arial" charset="2"/>
              <a:buChar char="•"/>
            </a:pPr>
            <a:r>
              <a:rPr lang="en-GB" sz="2000" dirty="0">
                <a:solidFill>
                  <a:srgbClr val="000000"/>
                </a:solidFill>
                <a:latin typeface="Poppins" panose="00000500000000000000" pitchFamily="2" charset="0"/>
                <a:ea typeface="+mn-lt"/>
                <a:cs typeface="Poppins" panose="00000500000000000000" pitchFamily="2" charset="0"/>
              </a:rPr>
              <a:t>The number of </a:t>
            </a:r>
            <a:r>
              <a:rPr lang="en-GB" sz="2000" b="1" dirty="0">
                <a:solidFill>
                  <a:srgbClr val="000000"/>
                </a:solidFill>
                <a:latin typeface="Poppins" panose="00000500000000000000" pitchFamily="2" charset="0"/>
                <a:ea typeface="+mn-lt"/>
                <a:cs typeface="Poppins" panose="00000500000000000000" pitchFamily="2" charset="0"/>
              </a:rPr>
              <a:t>sexual crimes</a:t>
            </a:r>
            <a:r>
              <a:rPr lang="en-GB" sz="2000" dirty="0">
                <a:solidFill>
                  <a:srgbClr val="000000"/>
                </a:solidFill>
                <a:latin typeface="Poppins" panose="00000500000000000000" pitchFamily="2" charset="0"/>
                <a:ea typeface="+mn-lt"/>
                <a:cs typeface="Poppins" panose="00000500000000000000" pitchFamily="2" charset="0"/>
              </a:rPr>
              <a:t> recorded by the police In Scotland in 22/23 – 14,834</a:t>
            </a:r>
            <a:endParaRPr lang="en-GB" sz="2000" dirty="0">
              <a:solidFill>
                <a:srgbClr val="000000"/>
              </a:solidFill>
              <a:latin typeface="Poppins" panose="00000500000000000000" pitchFamily="2" charset="0"/>
              <a:cs typeface="Poppins" panose="00000500000000000000" pitchFamily="2" charset="0"/>
            </a:endParaRPr>
          </a:p>
          <a:p>
            <a:pPr marL="0" indent="0">
              <a:buNone/>
            </a:pPr>
            <a:r>
              <a:rPr lang="en-GB" sz="2000" b="1" dirty="0">
                <a:solidFill>
                  <a:srgbClr val="000000"/>
                </a:solidFill>
                <a:latin typeface="Poppins" panose="00000500000000000000" pitchFamily="2" charset="0"/>
                <a:ea typeface="+mn-lt"/>
                <a:cs typeface="Poppins" panose="00000500000000000000" pitchFamily="2" charset="0"/>
              </a:rPr>
              <a:t>In 2022 - 2023 there were:</a:t>
            </a:r>
            <a:endParaRPr lang="en-GB" sz="2000" b="1" dirty="0">
              <a:latin typeface="Poppins" panose="00000500000000000000" pitchFamily="2" charset="0"/>
              <a:cs typeface="Poppins" panose="00000500000000000000" pitchFamily="2" charset="0"/>
            </a:endParaRPr>
          </a:p>
          <a:p>
            <a:pPr>
              <a:buFont typeface="Arial" charset="2"/>
              <a:buChar char="•"/>
            </a:pPr>
            <a:r>
              <a:rPr lang="en-GB" sz="2000" b="1" dirty="0">
                <a:solidFill>
                  <a:srgbClr val="000000"/>
                </a:solidFill>
                <a:latin typeface="Poppins" panose="00000500000000000000" pitchFamily="2" charset="0"/>
                <a:ea typeface="+mn-lt"/>
                <a:cs typeface="Poppins" panose="00000500000000000000" pitchFamily="2" charset="0"/>
              </a:rPr>
              <a:t>2,567</a:t>
            </a:r>
            <a:r>
              <a:rPr lang="en-GB" sz="2000" dirty="0">
                <a:solidFill>
                  <a:srgbClr val="000000"/>
                </a:solidFill>
                <a:latin typeface="Poppins" panose="00000500000000000000" pitchFamily="2" charset="0"/>
                <a:ea typeface="+mn-lt"/>
                <a:cs typeface="Poppins" panose="00000500000000000000" pitchFamily="2" charset="0"/>
              </a:rPr>
              <a:t> crimes of </a:t>
            </a:r>
            <a:r>
              <a:rPr lang="en-GB" sz="2000" b="1" dirty="0">
                <a:solidFill>
                  <a:srgbClr val="000000"/>
                </a:solidFill>
                <a:latin typeface="Poppins" panose="00000500000000000000" pitchFamily="2" charset="0"/>
                <a:ea typeface="+mn-lt"/>
                <a:cs typeface="Poppins" panose="00000500000000000000" pitchFamily="2" charset="0"/>
              </a:rPr>
              <a:t>rape and attempted rape</a:t>
            </a:r>
            <a:r>
              <a:rPr lang="en-GB" sz="2000" dirty="0">
                <a:solidFill>
                  <a:srgbClr val="000000"/>
                </a:solidFill>
                <a:latin typeface="Poppins" panose="00000500000000000000" pitchFamily="2" charset="0"/>
                <a:ea typeface="+mn-lt"/>
                <a:cs typeface="Poppins" panose="00000500000000000000" pitchFamily="2" charset="0"/>
              </a:rPr>
              <a:t> recorded by Police Scotland.</a:t>
            </a:r>
            <a:endParaRPr lang="en-GB" sz="2000" dirty="0">
              <a:latin typeface="Poppins" panose="00000500000000000000" pitchFamily="2" charset="0"/>
              <a:cs typeface="Poppins" panose="00000500000000000000" pitchFamily="2" charset="0"/>
            </a:endParaRPr>
          </a:p>
          <a:p>
            <a:pPr lvl="1">
              <a:buFont typeface="Courier New" charset="2"/>
              <a:buChar char="o"/>
            </a:pPr>
            <a:r>
              <a:rPr lang="en-GB" sz="2000" dirty="0">
                <a:solidFill>
                  <a:srgbClr val="000000"/>
                </a:solidFill>
                <a:latin typeface="Poppins" panose="00000500000000000000" pitchFamily="2" charset="0"/>
                <a:ea typeface="+mn-lt"/>
                <a:cs typeface="Poppins" panose="00000500000000000000" pitchFamily="2" charset="0"/>
              </a:rPr>
              <a:t>37% of recorded rape and attempted rape involved a victim under the age of 18 (2022-23). </a:t>
            </a:r>
          </a:p>
          <a:p>
            <a:pPr>
              <a:buFont typeface="Arial" charset="2"/>
              <a:buChar char="•"/>
            </a:pPr>
            <a:r>
              <a:rPr lang="en-GB" sz="2000" b="1" dirty="0">
                <a:solidFill>
                  <a:srgbClr val="000000"/>
                </a:solidFill>
                <a:latin typeface="Poppins" panose="00000500000000000000" pitchFamily="2" charset="0"/>
                <a:ea typeface="+mn-lt"/>
                <a:cs typeface="Poppins" panose="00000500000000000000" pitchFamily="2" charset="0"/>
              </a:rPr>
              <a:t>5,237</a:t>
            </a:r>
            <a:r>
              <a:rPr lang="en-GB" sz="2000" dirty="0">
                <a:solidFill>
                  <a:srgbClr val="000000"/>
                </a:solidFill>
                <a:latin typeface="Poppins" panose="00000500000000000000" pitchFamily="2" charset="0"/>
                <a:ea typeface="+mn-lt"/>
                <a:cs typeface="Poppins" panose="00000500000000000000" pitchFamily="2" charset="0"/>
              </a:rPr>
              <a:t> crimes of </a:t>
            </a:r>
            <a:r>
              <a:rPr lang="en-GB" sz="2000" b="1" dirty="0">
                <a:solidFill>
                  <a:srgbClr val="000000"/>
                </a:solidFill>
                <a:latin typeface="Poppins" panose="00000500000000000000" pitchFamily="2" charset="0"/>
                <a:ea typeface="+mn-lt"/>
                <a:cs typeface="Poppins" panose="00000500000000000000" pitchFamily="2" charset="0"/>
              </a:rPr>
              <a:t>sexual assault </a:t>
            </a:r>
            <a:r>
              <a:rPr lang="en-GB" sz="2000" dirty="0">
                <a:solidFill>
                  <a:srgbClr val="000000"/>
                </a:solidFill>
                <a:latin typeface="Poppins" panose="00000500000000000000" pitchFamily="2" charset="0"/>
                <a:ea typeface="+mn-lt"/>
                <a:cs typeface="Poppins" panose="00000500000000000000" pitchFamily="2" charset="0"/>
              </a:rPr>
              <a:t>recorded by Police Scotland.</a:t>
            </a:r>
            <a:endParaRPr lang="en-GB" sz="2000" dirty="0">
              <a:latin typeface="Poppins" panose="00000500000000000000" pitchFamily="2" charset="0"/>
              <a:cs typeface="Poppins" panose="00000500000000000000" pitchFamily="2" charset="0"/>
            </a:endParaRPr>
          </a:p>
          <a:p>
            <a:pPr marL="0" indent="0">
              <a:buNone/>
            </a:pPr>
            <a:r>
              <a:rPr lang="en-GB" sz="2000" b="1" dirty="0">
                <a:solidFill>
                  <a:srgbClr val="7030A0"/>
                </a:solidFill>
                <a:latin typeface="Poppins" panose="00000500000000000000" pitchFamily="2" charset="0"/>
                <a:cs typeface="Poppins" panose="00000500000000000000" pitchFamily="2" charset="0"/>
              </a:rPr>
              <a:t>Domestic Abuse</a:t>
            </a:r>
            <a:endParaRPr lang="en-GB" sz="2000" dirty="0">
              <a:solidFill>
                <a:srgbClr val="7030A0"/>
              </a:solidFill>
              <a:latin typeface="Poppins" panose="00000500000000000000" pitchFamily="2" charset="0"/>
              <a:cs typeface="Poppins" panose="00000500000000000000" pitchFamily="2" charset="0"/>
            </a:endParaRPr>
          </a:p>
          <a:p>
            <a:pPr>
              <a:buFont typeface="Arial" charset="2"/>
              <a:buChar char="•"/>
            </a:pPr>
            <a:r>
              <a:rPr lang="en-GB" sz="2000" dirty="0">
                <a:solidFill>
                  <a:srgbClr val="000000"/>
                </a:solidFill>
                <a:latin typeface="Poppins" panose="00000500000000000000" pitchFamily="2" charset="0"/>
                <a:ea typeface="+mn-lt"/>
                <a:cs typeface="Poppins" panose="00000500000000000000" pitchFamily="2" charset="0"/>
              </a:rPr>
              <a:t>In </a:t>
            </a:r>
            <a:r>
              <a:rPr lang="en-GB" sz="2000" b="1" dirty="0">
                <a:solidFill>
                  <a:srgbClr val="000000"/>
                </a:solidFill>
                <a:latin typeface="Poppins" panose="00000500000000000000" pitchFamily="2" charset="0"/>
                <a:ea typeface="+mn-lt"/>
                <a:cs typeface="Poppins" panose="00000500000000000000" pitchFamily="2" charset="0"/>
              </a:rPr>
              <a:t>2022-2023,</a:t>
            </a:r>
            <a:r>
              <a:rPr lang="en-GB" sz="2000" dirty="0">
                <a:solidFill>
                  <a:srgbClr val="000000"/>
                </a:solidFill>
                <a:latin typeface="Poppins" panose="00000500000000000000" pitchFamily="2" charset="0"/>
                <a:ea typeface="+mn-lt"/>
                <a:cs typeface="Poppins" panose="00000500000000000000" pitchFamily="2" charset="0"/>
              </a:rPr>
              <a:t> there were </a:t>
            </a:r>
            <a:r>
              <a:rPr lang="en-GB" sz="2000" b="1" i="0" dirty="0">
                <a:solidFill>
                  <a:schemeClr val="tx1"/>
                </a:solidFill>
                <a:effectLst/>
                <a:latin typeface="Poppins" panose="00000500000000000000" pitchFamily="2" charset="0"/>
                <a:cs typeface="Poppins" panose="00000500000000000000" pitchFamily="2" charset="0"/>
              </a:rPr>
              <a:t>61,934</a:t>
            </a:r>
            <a:r>
              <a:rPr lang="en-GB" sz="2000" b="1" dirty="0">
                <a:solidFill>
                  <a:schemeClr val="tx1"/>
                </a:solidFill>
                <a:latin typeface="Poppins" panose="00000500000000000000" pitchFamily="2" charset="0"/>
                <a:ea typeface="+mn-lt"/>
                <a:cs typeface="Poppins" panose="00000500000000000000" pitchFamily="2" charset="0"/>
              </a:rPr>
              <a:t> </a:t>
            </a:r>
            <a:r>
              <a:rPr lang="en-GB" sz="2000" b="1" dirty="0">
                <a:solidFill>
                  <a:srgbClr val="000000"/>
                </a:solidFill>
                <a:latin typeface="Poppins" panose="00000500000000000000" pitchFamily="2" charset="0"/>
                <a:ea typeface="+mn-lt"/>
                <a:cs typeface="Poppins" panose="00000500000000000000" pitchFamily="2" charset="0"/>
              </a:rPr>
              <a:t>domestic abuse incidents</a:t>
            </a:r>
            <a:r>
              <a:rPr lang="en-GB" sz="2000" dirty="0">
                <a:solidFill>
                  <a:srgbClr val="000000"/>
                </a:solidFill>
                <a:latin typeface="Poppins" panose="00000500000000000000" pitchFamily="2" charset="0"/>
                <a:ea typeface="+mn-lt"/>
                <a:cs typeface="Poppins" panose="00000500000000000000" pitchFamily="2" charset="0"/>
              </a:rPr>
              <a:t> recorded by Police Scotland. Around four out of every five of these incidents (81%) had a female victim and a male accused.</a:t>
            </a:r>
          </a:p>
          <a:p>
            <a:pPr>
              <a:buFont typeface="Arial" charset="2"/>
              <a:buChar char="•"/>
            </a:pPr>
            <a:r>
              <a:rPr lang="en-GB" sz="2000" dirty="0">
                <a:solidFill>
                  <a:srgbClr val="000000"/>
                </a:solidFill>
                <a:latin typeface="Poppins" panose="00000500000000000000" pitchFamily="2" charset="0"/>
                <a:ea typeface="+mn-lt"/>
                <a:cs typeface="Poppins" panose="00000500000000000000" pitchFamily="2" charset="0"/>
              </a:rPr>
              <a:t>Of these incidents,</a:t>
            </a:r>
            <a:r>
              <a:rPr lang="en-GB" sz="2000" b="1" dirty="0">
                <a:solidFill>
                  <a:srgbClr val="000000"/>
                </a:solidFill>
                <a:latin typeface="Poppins" panose="00000500000000000000" pitchFamily="2" charset="0"/>
                <a:ea typeface="+mn-lt"/>
                <a:cs typeface="Poppins" panose="00000500000000000000" pitchFamily="2" charset="0"/>
              </a:rPr>
              <a:t>1,753</a:t>
            </a:r>
            <a:r>
              <a:rPr lang="en-GB" sz="2000" dirty="0">
                <a:solidFill>
                  <a:srgbClr val="000000"/>
                </a:solidFill>
                <a:latin typeface="Poppins" panose="00000500000000000000" pitchFamily="2" charset="0"/>
                <a:ea typeface="+mn-lt"/>
                <a:cs typeface="Poppins" panose="00000500000000000000" pitchFamily="2" charset="0"/>
              </a:rPr>
              <a:t> were recorded as crimes under the Domestic Abuse (Scotland) 2018 Act. </a:t>
            </a:r>
            <a:r>
              <a:rPr lang="en-US" sz="2000" b="1" dirty="0">
                <a:solidFill>
                  <a:schemeClr val="tx1"/>
                </a:solidFill>
                <a:latin typeface="Poppins" panose="00000500000000000000" pitchFamily="2" charset="0"/>
                <a:cs typeface="Poppins" panose="00000500000000000000" pitchFamily="2" charset="0"/>
              </a:rPr>
              <a:t>95% (1,668)</a:t>
            </a:r>
            <a:r>
              <a:rPr lang="en-US" sz="2000" dirty="0">
                <a:solidFill>
                  <a:schemeClr val="tx1"/>
                </a:solidFill>
                <a:latin typeface="Poppins" panose="00000500000000000000" pitchFamily="2" charset="0"/>
                <a:cs typeface="Poppins" panose="00000500000000000000" pitchFamily="2" charset="0"/>
              </a:rPr>
              <a:t> of the DASA charges reported were in cases where the accused was male. </a:t>
            </a:r>
            <a:endParaRPr lang="en-GB" sz="2000" dirty="0">
              <a:solidFill>
                <a:schemeClr val="tx1"/>
              </a:solidFill>
              <a:latin typeface="Poppins" panose="00000500000000000000" pitchFamily="2" charset="0"/>
              <a:cs typeface="Poppins" panose="00000500000000000000" pitchFamily="2" charset="0"/>
            </a:endParaRPr>
          </a:p>
          <a:p>
            <a:endParaRPr lang="en-GB" sz="2000" dirty="0">
              <a:solidFill>
                <a:srgbClr val="000000"/>
              </a:solidFill>
              <a:latin typeface="Poppins" panose="00000500000000000000" pitchFamily="2" charset="0"/>
              <a:cs typeface="Poppins" panose="00000500000000000000" pitchFamily="2" charset="0"/>
            </a:endParaRPr>
          </a:p>
          <a:p>
            <a:endParaRPr lang="en-GB" sz="2000" dirty="0">
              <a:solidFill>
                <a:srgbClr val="000000"/>
              </a:solidFill>
              <a:latin typeface="Poppins" panose="00000500000000000000" pitchFamily="2" charset="0"/>
              <a:cs typeface="Poppins" panose="00000500000000000000" pitchFamily="2" charset="0"/>
            </a:endParaRPr>
          </a:p>
          <a:p>
            <a:endParaRPr lang="en-GB" sz="2000" dirty="0">
              <a:latin typeface="Poppins" panose="00000500000000000000" pitchFamily="2" charset="0"/>
              <a:cs typeface="Poppins" panose="00000500000000000000" pitchFamily="2" charset="0"/>
            </a:endParaRPr>
          </a:p>
          <a:p>
            <a:endParaRPr lang="en-GB" sz="2000" dirty="0">
              <a:solidFill>
                <a:srgbClr val="000000"/>
              </a:solidFill>
              <a:latin typeface="Poppins" panose="00000500000000000000" pitchFamily="2" charset="0"/>
              <a:cs typeface="Poppins" panose="00000500000000000000" pitchFamily="2" charset="0"/>
            </a:endParaRPr>
          </a:p>
          <a:p>
            <a:endParaRPr lang="en-GB" sz="2000" dirty="0">
              <a:latin typeface="Poppins" panose="00000500000000000000" pitchFamily="2" charset="0"/>
              <a:cs typeface="Poppins" panose="00000500000000000000" pitchFamily="2" charset="0"/>
            </a:endParaRPr>
          </a:p>
          <a:p>
            <a:endParaRPr lang="en-GB" altLang="en-US" sz="2000" dirty="0">
              <a:latin typeface="Poppins" panose="00000500000000000000" pitchFamily="2" charset="0"/>
              <a:cs typeface="Poppins" panose="00000500000000000000" pitchFamily="2" charset="0"/>
            </a:endParaRPr>
          </a:p>
          <a:p>
            <a:pPr eaLnBrk="1" hangingPunct="1"/>
            <a:endParaRPr lang="en-GB" altLang="en-US" sz="20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72844143"/>
      </p:ext>
    </p:extLst>
  </p:cSld>
  <p:clrMapOvr>
    <a:masterClrMapping/>
  </p:clrMapOvr>
  <p:extLst>
    <p:ext uri="{6950BFC3-D8DA-4A85-94F7-54DA5524770B}">
      <p188:commentRel xmlns:p188="http://schemas.microsoft.com/office/powerpoint/2018/8/main" r:id="rId3"/>
    </p:ext>
  </p:extLs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428A733-E0FD-136E-C6CB-A21A93E01903}"/>
              </a:ext>
            </a:extLst>
          </p:cNvPr>
          <p:cNvSpPr>
            <a:spLocks noGrp="1" noChangeArrowheads="1"/>
          </p:cNvSpPr>
          <p:nvPr>
            <p:ph type="title"/>
          </p:nvPr>
        </p:nvSpPr>
        <p:spPr>
          <a:solidFill>
            <a:schemeClr val="accent5">
              <a:lumMod val="75000"/>
            </a:schemeClr>
          </a:solidFill>
        </p:spPr>
        <p:txBody>
          <a:bodyPr/>
          <a:lstStyle/>
          <a:p>
            <a:pPr eaLnBrk="1" hangingPunct="1"/>
            <a:r>
              <a:rPr lang="en-GB" altLang="en-US" dirty="0"/>
              <a:t>Gender and Poverty  - Local 	</a:t>
            </a:r>
          </a:p>
        </p:txBody>
      </p:sp>
      <p:sp>
        <p:nvSpPr>
          <p:cNvPr id="10243" name="Content Placeholder 2">
            <a:extLst>
              <a:ext uri="{FF2B5EF4-FFF2-40B4-BE49-F238E27FC236}">
                <a16:creationId xmlns:a16="http://schemas.microsoft.com/office/drawing/2014/main" id="{6E392111-C9C5-04D2-B157-D307292BE817}"/>
              </a:ext>
            </a:extLst>
          </p:cNvPr>
          <p:cNvSpPr>
            <a:spLocks noGrp="1" noChangeArrowheads="1"/>
          </p:cNvSpPr>
          <p:nvPr>
            <p:ph idx="1"/>
          </p:nvPr>
        </p:nvSpPr>
        <p:spPr>
          <a:xfrm>
            <a:off x="579860" y="2603500"/>
            <a:ext cx="10910375" cy="3861998"/>
          </a:xfrm>
        </p:spPr>
        <p:txBody>
          <a:bodyPr vert="horz" lIns="91440" tIns="45720" rIns="91440" bIns="45720" rtlCol="0" anchor="t">
            <a:normAutofit/>
          </a:bodyPr>
          <a:lstStyle/>
          <a:p>
            <a:pPr marL="0" indent="0">
              <a:buNone/>
            </a:pPr>
            <a:r>
              <a:rPr lang="en-GB" sz="2400"/>
              <a:t>In Scotland, </a:t>
            </a:r>
            <a:r>
              <a:rPr lang="en-GB" sz="2400" b="1"/>
              <a:t>women more likely </a:t>
            </a:r>
            <a:r>
              <a:rPr lang="en-GB" sz="2400"/>
              <a:t>than men to be in </a:t>
            </a:r>
            <a:r>
              <a:rPr lang="en-GB" sz="2400" b="1"/>
              <a:t>poverty</a:t>
            </a:r>
            <a:r>
              <a:rPr lang="en-GB" sz="2400"/>
              <a:t>, to experience in-work poverty and to experience persistent poverty. </a:t>
            </a:r>
            <a:endParaRPr lang="en-GB" altLang="en-US" sz="2400"/>
          </a:p>
          <a:p>
            <a:r>
              <a:rPr lang="en-GB" altLang="en-US" sz="2400"/>
              <a:t>Women more likely to be in low paid, insecure work – </a:t>
            </a:r>
            <a:r>
              <a:rPr lang="en-GB" altLang="en-US" sz="2400" b="1"/>
              <a:t>62%</a:t>
            </a:r>
            <a:r>
              <a:rPr lang="en-GB" altLang="en-US" sz="2400"/>
              <a:t> of those earning less than the real living wage are women </a:t>
            </a:r>
          </a:p>
          <a:p>
            <a:pPr>
              <a:defRPr/>
            </a:pPr>
            <a:r>
              <a:rPr lang="en-GB" sz="2400" b="1"/>
              <a:t>Women more likely </a:t>
            </a:r>
            <a:r>
              <a:rPr lang="en-GB" sz="2400"/>
              <a:t>to be reliant on </a:t>
            </a:r>
            <a:r>
              <a:rPr lang="en-GB" sz="2400" b="1"/>
              <a:t>social security system </a:t>
            </a:r>
            <a:endParaRPr lang="en-GB" altLang="en-US" sz="2400"/>
          </a:p>
          <a:p>
            <a:r>
              <a:rPr lang="en-GB" altLang="en-US" sz="2400"/>
              <a:t>Women more affected by household debt and have fewer savings</a:t>
            </a:r>
          </a:p>
          <a:p>
            <a:r>
              <a:rPr lang="en-GB" altLang="en-US" sz="2400" b="1"/>
              <a:t>61%</a:t>
            </a:r>
            <a:r>
              <a:rPr lang="en-GB" altLang="en-US" sz="2400"/>
              <a:t> of women surveyed reported they were in debt because of financial abuse.</a:t>
            </a:r>
            <a:endParaRPr lang="en-GB" sz="2400"/>
          </a:p>
          <a:p>
            <a:pPr eaLnBrk="1" hangingPunct="1"/>
            <a:endParaRPr lang="en-GB" alt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FDAAA0-BE08-1385-7F73-09FD63793DFF}"/>
              </a:ext>
            </a:extLst>
          </p:cNvPr>
          <p:cNvSpPr>
            <a:spLocks noGrp="1"/>
          </p:cNvSpPr>
          <p:nvPr>
            <p:ph idx="1"/>
          </p:nvPr>
        </p:nvSpPr>
        <p:spPr>
          <a:xfrm>
            <a:off x="1683170" y="2329868"/>
            <a:ext cx="8825659" cy="3416300"/>
          </a:xfrm>
        </p:spPr>
        <p:txBody>
          <a:bodyPr>
            <a:normAutofit/>
          </a:bodyPr>
          <a:lstStyle/>
          <a:p>
            <a:pPr marL="0" indent="0" algn="ctr">
              <a:buNone/>
            </a:pPr>
            <a:r>
              <a:rPr lang="en-GB" sz="6000" b="1" dirty="0">
                <a:solidFill>
                  <a:schemeClr val="accent5">
                    <a:lumMod val="75000"/>
                  </a:schemeClr>
                </a:solidFill>
              </a:rPr>
              <a:t>How might finances be used to abuse someone?</a:t>
            </a:r>
          </a:p>
        </p:txBody>
      </p:sp>
    </p:spTree>
    <p:extLst>
      <p:ext uri="{BB962C8B-B14F-4D97-AF65-F5344CB8AC3E}">
        <p14:creationId xmlns:p14="http://schemas.microsoft.com/office/powerpoint/2010/main" val="33737180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ircular black and white diagram with text&#10;&#10;Description automatically generated">
            <a:extLst>
              <a:ext uri="{FF2B5EF4-FFF2-40B4-BE49-F238E27FC236}">
                <a16:creationId xmlns:a16="http://schemas.microsoft.com/office/drawing/2014/main" id="{3997D07C-D659-B441-259B-07693CD53F0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22922882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3B1A86-9927-1007-3E78-646E8E82E977}"/>
              </a:ext>
            </a:extLst>
          </p:cNvPr>
          <p:cNvSpPr/>
          <p:nvPr/>
        </p:nvSpPr>
        <p:spPr>
          <a:xfrm>
            <a:off x="-39144" y="2608"/>
            <a:ext cx="3966576" cy="6889313"/>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Nova"/>
              <a:ea typeface="+mn-ea"/>
              <a:cs typeface="+mn-cs"/>
            </a:endParaRPr>
          </a:p>
        </p:txBody>
      </p:sp>
      <p:sp>
        <p:nvSpPr>
          <p:cNvPr id="3" name="Rectangle 2">
            <a:extLst>
              <a:ext uri="{FF2B5EF4-FFF2-40B4-BE49-F238E27FC236}">
                <a16:creationId xmlns:a16="http://schemas.microsoft.com/office/drawing/2014/main" id="{7BBE39A1-0674-2EF8-6768-BBA9B96F9590}"/>
              </a:ext>
            </a:extLst>
          </p:cNvPr>
          <p:cNvSpPr/>
          <p:nvPr/>
        </p:nvSpPr>
        <p:spPr>
          <a:xfrm>
            <a:off x="3927430" y="2608"/>
            <a:ext cx="4154466" cy="6931067"/>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5571DE46-D432-6EB8-EC64-B27E133675AB}"/>
              </a:ext>
            </a:extLst>
          </p:cNvPr>
          <p:cNvSpPr/>
          <p:nvPr/>
        </p:nvSpPr>
        <p:spPr>
          <a:xfrm>
            <a:off x="8081894" y="2608"/>
            <a:ext cx="4112714" cy="693106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5" name="TextBox 4">
            <a:extLst>
              <a:ext uri="{FF2B5EF4-FFF2-40B4-BE49-F238E27FC236}">
                <a16:creationId xmlns:a16="http://schemas.microsoft.com/office/drawing/2014/main" id="{C44126DF-A9F2-217F-6855-DB43F0FC4672}"/>
              </a:ext>
            </a:extLst>
          </p:cNvPr>
          <p:cNvSpPr txBox="1"/>
          <p:nvPr/>
        </p:nvSpPr>
        <p:spPr>
          <a:xfrm>
            <a:off x="378389" y="247910"/>
            <a:ext cx="307931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effectLst/>
                <a:uLnTx/>
                <a:uFillTx/>
                <a:latin typeface="Century Gothic" panose="020B0502020202020204" pitchFamily="34" charset="0"/>
                <a:ea typeface="+mn-lt"/>
                <a:cs typeface="+mn-lt"/>
              </a:rPr>
              <a:t>Restriction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b="0" i="0" u="none" strike="noStrike" kern="1200" cap="none" spc="0" normalizeH="0" baseline="0" noProof="0">
              <a:ln>
                <a:noFill/>
              </a:ln>
              <a:effectLst/>
              <a:uLnTx/>
              <a:uFillTx/>
              <a:latin typeface="Century Gothic" panose="020B0502020202020204" pitchFamily="34" charset="0"/>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a:ln>
                  <a:noFill/>
                </a:ln>
                <a:effectLst/>
                <a:uLnTx/>
                <a:uFillTx/>
                <a:latin typeface="Century Gothic" panose="020B0502020202020204" pitchFamily="34" charset="0"/>
                <a:cs typeface="Calibri"/>
              </a:rPr>
              <a:t>Has complete control over all financial and economic resources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a:ln>
                  <a:noFill/>
                </a:ln>
                <a:effectLst/>
                <a:uLnTx/>
                <a:uFillTx/>
                <a:latin typeface="Century Gothic" panose="020B0502020202020204" pitchFamily="34" charset="0"/>
                <a:cs typeface="Calibri"/>
              </a:rPr>
              <a:t>Makes important financial decisions without discussion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a:ln>
                  <a:noFill/>
                </a:ln>
                <a:effectLst/>
                <a:uLnTx/>
                <a:uFillTx/>
                <a:latin typeface="Century Gothic" panose="020B0502020202020204" pitchFamily="34" charset="0"/>
                <a:cs typeface="Calibri"/>
              </a:rPr>
              <a:t>Controls the use of property (mobiles, housing, transport </a:t>
            </a:r>
            <a:r>
              <a:rPr kumimoji="0" lang="en-US" b="0" i="0" u="none" strike="noStrike" kern="1200" cap="none" spc="0" normalizeH="0" baseline="0" noProof="0" err="1">
                <a:ln>
                  <a:noFill/>
                </a:ln>
                <a:effectLst/>
                <a:uLnTx/>
                <a:uFillTx/>
                <a:latin typeface="Century Gothic" panose="020B0502020202020204" pitchFamily="34" charset="0"/>
                <a:cs typeface="Calibri"/>
              </a:rPr>
              <a:t>etc</a:t>
            </a:r>
            <a:r>
              <a:rPr kumimoji="0" lang="en-US" b="0" i="0" u="none" strike="noStrike" kern="1200" cap="none" spc="0" normalizeH="0" baseline="0" noProof="0">
                <a:ln>
                  <a:noFill/>
                </a:ln>
                <a:effectLst/>
                <a:uLnTx/>
                <a:uFillTx/>
                <a:latin typeface="Century Gothic" panose="020B0502020202020204" pitchFamily="34" charset="0"/>
                <a:cs typeface="Calibri"/>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a:ln>
                  <a:noFill/>
                </a:ln>
                <a:effectLst/>
                <a:uLnTx/>
                <a:uFillTx/>
                <a:latin typeface="Century Gothic" panose="020B0502020202020204" pitchFamily="34" charset="0"/>
                <a:cs typeface="Calibri"/>
              </a:rPr>
              <a:t>Makes partner ask/beg for money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a:ln>
                  <a:noFill/>
                </a:ln>
                <a:effectLst/>
                <a:uLnTx/>
                <a:uFillTx/>
                <a:latin typeface="Century Gothic" panose="020B0502020202020204" pitchFamily="34" charset="0"/>
                <a:cs typeface="Calibri"/>
              </a:rPr>
              <a:t>Demands receipts to be shown, change to be given </a:t>
            </a:r>
            <a:r>
              <a:rPr kumimoji="0" lang="en-US" b="0" i="0" u="none" strike="noStrike" kern="1200" cap="none" spc="0" normalizeH="0" baseline="0" noProof="0" err="1">
                <a:ln>
                  <a:noFill/>
                </a:ln>
                <a:effectLst/>
                <a:uLnTx/>
                <a:uFillTx/>
                <a:latin typeface="Century Gothic" panose="020B0502020202020204" pitchFamily="34" charset="0"/>
                <a:cs typeface="Calibri"/>
              </a:rPr>
              <a:t>etc</a:t>
            </a:r>
            <a:endParaRPr kumimoji="0" lang="en-US" b="0" i="0" u="none" strike="noStrike" kern="1200" cap="none" spc="0" normalizeH="0" baseline="0" noProof="0">
              <a:ln>
                <a:noFill/>
              </a:ln>
              <a:effectLst/>
              <a:uLnTx/>
              <a:uFillTx/>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Calibri"/>
            </a:endParaRPr>
          </a:p>
        </p:txBody>
      </p:sp>
      <p:sp>
        <p:nvSpPr>
          <p:cNvPr id="6" name="TextBox 5">
            <a:extLst>
              <a:ext uri="{FF2B5EF4-FFF2-40B4-BE49-F238E27FC236}">
                <a16:creationId xmlns:a16="http://schemas.microsoft.com/office/drawing/2014/main" id="{DE094CDD-14A6-0E63-907C-3CE23DAE526C}"/>
              </a:ext>
            </a:extLst>
          </p:cNvPr>
          <p:cNvSpPr txBox="1"/>
          <p:nvPr/>
        </p:nvSpPr>
        <p:spPr>
          <a:xfrm>
            <a:off x="4470224" y="247910"/>
            <a:ext cx="3079315"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effectLst/>
                <a:uLnTx/>
                <a:uFillTx/>
                <a:latin typeface="Century Gothic" panose="020B0502020202020204" pitchFamily="34" charset="0"/>
                <a:cs typeface="Calibri"/>
              </a:rPr>
              <a:t>Exploitation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sng" strike="noStrike" kern="1200" cap="none" spc="0" normalizeH="0" baseline="0" noProof="0">
              <a:ln>
                <a:noFill/>
              </a:ln>
              <a:effectLst/>
              <a:uLnTx/>
              <a:uFillTx/>
              <a:latin typeface="Century Gothic" panose="020B0502020202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i="0" u="none" strike="noStrike" kern="1200" cap="none" spc="0" normalizeH="0" baseline="0" noProof="0">
                <a:ln>
                  <a:noFill/>
                </a:ln>
                <a:effectLst/>
                <a:uLnTx/>
                <a:uFillTx/>
                <a:latin typeface="Century Gothic" panose="020B0502020202020204" pitchFamily="34" charset="0"/>
                <a:cs typeface="Calibri"/>
              </a:rPr>
              <a:t>Does not pay bills or pays late</a:t>
            </a:r>
            <a:endParaRPr kumimoji="0" lang="en-US" sz="2000" i="0" u="sng" strike="noStrike" kern="1200" cap="none" spc="0" normalizeH="0" baseline="0" noProof="0">
              <a:ln>
                <a:noFill/>
              </a:ln>
              <a:effectLst/>
              <a:uLnTx/>
              <a:uFillTx/>
              <a:latin typeface="Century Gothic" panose="020B0502020202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000" i="0" u="none" strike="noStrike" kern="1200" cap="none" spc="0" normalizeH="0" baseline="0" noProof="0">
              <a:ln>
                <a:noFill/>
              </a:ln>
              <a:effectLst/>
              <a:uLnTx/>
              <a:uFillTx/>
              <a:latin typeface="Century Gothic" panose="020B0502020202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i="0" u="none" strike="noStrike" kern="1200" cap="none" spc="0" normalizeH="0" baseline="0" noProof="0">
                <a:ln>
                  <a:noFill/>
                </a:ln>
                <a:effectLst/>
                <a:uLnTx/>
                <a:uFillTx/>
                <a:latin typeface="Century Gothic" panose="020B0502020202020204" pitchFamily="34" charset="0"/>
                <a:cs typeface="Calibri"/>
              </a:rPr>
              <a:t>Spends money needed for essentials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000" i="0" u="none" strike="noStrike" kern="1200" cap="none" spc="0" normalizeH="0" baseline="0" noProof="0">
              <a:ln>
                <a:noFill/>
              </a:ln>
              <a:effectLst/>
              <a:uLnTx/>
              <a:uFillTx/>
              <a:latin typeface="Century Gothic" panose="020B0502020202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i="0" u="none" strike="noStrike" kern="1200" cap="none" spc="0" normalizeH="0" baseline="0" noProof="0">
                <a:ln>
                  <a:noFill/>
                </a:ln>
                <a:effectLst/>
                <a:uLnTx/>
                <a:uFillTx/>
                <a:latin typeface="Century Gothic" panose="020B0502020202020204" pitchFamily="34" charset="0"/>
                <a:cs typeface="Calibri"/>
              </a:rPr>
              <a:t>Builds up debt under partner's name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000" i="0" u="none" strike="noStrike" kern="1200" cap="none" spc="0" normalizeH="0" baseline="0" noProof="0">
              <a:ln>
                <a:noFill/>
              </a:ln>
              <a:effectLst/>
              <a:uLnTx/>
              <a:uFillTx/>
              <a:latin typeface="Century Gothic" panose="020B0502020202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i="0" u="none" strike="noStrike" kern="1200" cap="none" spc="0" normalizeH="0" baseline="0" noProof="0">
                <a:ln>
                  <a:noFill/>
                </a:ln>
                <a:effectLst/>
                <a:uLnTx/>
                <a:uFillTx/>
                <a:latin typeface="Century Gothic" panose="020B0502020202020204" pitchFamily="34" charset="0"/>
                <a:cs typeface="Calibri"/>
              </a:rPr>
              <a:t>Steals money or property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000" i="0" u="none" strike="noStrike" kern="1200" cap="none" spc="0" normalizeH="0" baseline="0" noProof="0">
              <a:ln>
                <a:noFill/>
              </a:ln>
              <a:effectLst/>
              <a:uLnTx/>
              <a:uFillTx/>
              <a:latin typeface="Century Gothic" panose="020B0502020202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i="0" u="none" strike="noStrike" kern="1200" cap="none" spc="0" normalizeH="0" baseline="0" noProof="0">
                <a:ln>
                  <a:noFill/>
                </a:ln>
                <a:effectLst/>
                <a:uLnTx/>
                <a:uFillTx/>
                <a:latin typeface="Century Gothic" panose="020B0502020202020204" pitchFamily="34" charset="0"/>
                <a:cs typeface="Calibri"/>
              </a:rPr>
              <a:t>Refuses to contribute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351EB2BD-0D13-BAF8-1655-261A60A2D687}"/>
              </a:ext>
            </a:extLst>
          </p:cNvPr>
          <p:cNvSpPr txBox="1"/>
          <p:nvPr/>
        </p:nvSpPr>
        <p:spPr>
          <a:xfrm>
            <a:off x="8593374" y="247909"/>
            <a:ext cx="3079315" cy="7448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effectLst/>
                <a:uLnTx/>
                <a:uFillTx/>
                <a:latin typeface="Century Gothic" panose="020B0502020202020204" pitchFamily="34" charset="0"/>
                <a:ea typeface="+mn-lt"/>
                <a:cs typeface="+mn-lt"/>
              </a:rPr>
              <a:t>Sabotage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effectLst/>
              <a:uLnTx/>
              <a:uFillTx/>
              <a:latin typeface="Century Gothic" panose="020B0502020202020204" pitchFamily="34" charset="0"/>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Century Gothic" panose="020B0502020202020204" pitchFamily="34" charset="0"/>
                <a:cs typeface="Calibri"/>
              </a:rPr>
              <a:t>Does things to stop victim-survivor going to work/college/university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Century Gothic" panose="020B0502020202020204" pitchFamily="34" charset="0"/>
                <a:cs typeface="Calibri"/>
              </a:rPr>
              <a:t>Does not allow partner to work/study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Century Gothic" panose="020B0502020202020204" pitchFamily="34" charset="0"/>
                <a:cs typeface="Calibri"/>
              </a:rPr>
              <a:t>Refuses access to bank accounts / cards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Century Gothic" panose="020B0502020202020204" pitchFamily="34" charset="0"/>
                <a:cs typeface="Calibri"/>
              </a:rPr>
              <a:t>Interferes with benefits / claims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effectLst/>
              <a:uLnTx/>
              <a:uFillTx/>
              <a:latin typeface="Century Gothic" panose="020B050202020202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Century Gothic" panose="020B0502020202020204" pitchFamily="34" charset="0"/>
                <a:cs typeface="Calibri"/>
              </a:rPr>
              <a:t>Takes money away from children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FFFFFF"/>
              </a:solidFill>
              <a:effectLst/>
              <a:uLnTx/>
              <a:uFillTx/>
              <a:latin typeface="Congenial Black"/>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FFFFFF"/>
              </a:solidFill>
              <a:effectLst/>
              <a:uLnTx/>
              <a:uFillTx/>
              <a:latin typeface="Congenial Black"/>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Calibri"/>
            </a:endParaRPr>
          </a:p>
        </p:txBody>
      </p:sp>
    </p:spTree>
    <p:extLst>
      <p:ext uri="{BB962C8B-B14F-4D97-AF65-F5344CB8AC3E}">
        <p14:creationId xmlns:p14="http://schemas.microsoft.com/office/powerpoint/2010/main" val="199292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456110">
            <a:off x="1039184" y="-84499"/>
            <a:ext cx="10777022" cy="7231949"/>
          </a:xfrm>
          <a:custGeom>
            <a:avLst/>
            <a:gdLst/>
            <a:ahLst/>
            <a:cxnLst/>
            <a:rect l="l" t="t" r="r" b="b"/>
            <a:pathLst>
              <a:path w="16165533" h="10847923">
                <a:moveTo>
                  <a:pt x="0" y="0"/>
                </a:moveTo>
                <a:lnTo>
                  <a:pt x="16165533" y="0"/>
                </a:lnTo>
                <a:lnTo>
                  <a:pt x="16165533" y="10847923"/>
                </a:lnTo>
                <a:lnTo>
                  <a:pt x="0" y="10847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3042263">
            <a:off x="-3022791" y="-133389"/>
            <a:ext cx="14840759" cy="2745111"/>
          </a:xfrm>
          <a:custGeom>
            <a:avLst/>
            <a:gdLst/>
            <a:ahLst/>
            <a:cxnLst/>
            <a:rect l="l" t="t" r="r" b="b"/>
            <a:pathLst>
              <a:path w="22261138" h="4117667">
                <a:moveTo>
                  <a:pt x="0" y="0"/>
                </a:moveTo>
                <a:lnTo>
                  <a:pt x="22261138" y="0"/>
                </a:lnTo>
                <a:lnTo>
                  <a:pt x="22261138" y="4117667"/>
                </a:lnTo>
                <a:lnTo>
                  <a:pt x="0" y="41176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4" name="Freeform 4"/>
          <p:cNvSpPr/>
          <p:nvPr/>
        </p:nvSpPr>
        <p:spPr>
          <a:xfrm rot="-2700000">
            <a:off x="-392404" y="2846203"/>
            <a:ext cx="18686399" cy="3900277"/>
          </a:xfrm>
          <a:custGeom>
            <a:avLst/>
            <a:gdLst/>
            <a:ahLst/>
            <a:cxnLst/>
            <a:rect l="l" t="t" r="r" b="b"/>
            <a:pathLst>
              <a:path w="28029599" h="5850415">
                <a:moveTo>
                  <a:pt x="0" y="0"/>
                </a:moveTo>
                <a:lnTo>
                  <a:pt x="28029599" y="0"/>
                </a:lnTo>
                <a:lnTo>
                  <a:pt x="28029599" y="5850414"/>
                </a:lnTo>
                <a:lnTo>
                  <a:pt x="0" y="5850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5" name="Freeform 5"/>
          <p:cNvSpPr/>
          <p:nvPr/>
        </p:nvSpPr>
        <p:spPr>
          <a:xfrm>
            <a:off x="-457977" y="-89564"/>
            <a:ext cx="3611440" cy="3060695"/>
          </a:xfrm>
          <a:custGeom>
            <a:avLst/>
            <a:gdLst/>
            <a:ahLst/>
            <a:cxnLst/>
            <a:rect l="l" t="t" r="r" b="b"/>
            <a:pathLst>
              <a:path w="5417160" h="4591043">
                <a:moveTo>
                  <a:pt x="0" y="0"/>
                </a:moveTo>
                <a:lnTo>
                  <a:pt x="5417160" y="0"/>
                </a:lnTo>
                <a:lnTo>
                  <a:pt x="5417160" y="4591043"/>
                </a:lnTo>
                <a:lnTo>
                  <a:pt x="0" y="45910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6" name="Freeform 6"/>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grpSp>
        <p:nvGrpSpPr>
          <p:cNvPr id="7" name="Group 7"/>
          <p:cNvGrpSpPr/>
          <p:nvPr/>
        </p:nvGrpSpPr>
        <p:grpSpPr>
          <a:xfrm>
            <a:off x="548261" y="439025"/>
            <a:ext cx="11095479" cy="5979951"/>
            <a:chOff x="0" y="0"/>
            <a:chExt cx="2680843" cy="1444851"/>
          </a:xfrm>
        </p:grpSpPr>
        <p:sp>
          <p:nvSpPr>
            <p:cNvPr id="8" name="Freeform 8"/>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9" name="TextBox 9"/>
          <p:cNvSpPr txBox="1"/>
          <p:nvPr/>
        </p:nvSpPr>
        <p:spPr>
          <a:xfrm>
            <a:off x="2620390" y="819150"/>
            <a:ext cx="6951221" cy="910506"/>
          </a:xfrm>
          <a:prstGeom prst="rect">
            <a:avLst/>
          </a:prstGeom>
        </p:spPr>
        <p:txBody>
          <a:bodyPr lIns="0" tIns="0" rIns="0" bIns="0" rtlCol="0" anchor="t">
            <a:spAutoFit/>
          </a:bodyPr>
          <a:lstStyle/>
          <a:p>
            <a:pPr>
              <a:lnSpc>
                <a:spcPts val="7088"/>
              </a:lnSpc>
            </a:pPr>
            <a:r>
              <a:rPr lang="en-US" sz="7088" b="1">
                <a:solidFill>
                  <a:srgbClr val="000000"/>
                </a:solidFill>
                <a:latin typeface="Open Sans Bold"/>
                <a:ea typeface="Open Sans Bold"/>
                <a:cs typeface="Open Sans Bold"/>
                <a:sym typeface="Open Sans Bold"/>
              </a:rPr>
              <a:t>Did you know...</a:t>
            </a:r>
          </a:p>
        </p:txBody>
      </p:sp>
      <p:sp>
        <p:nvSpPr>
          <p:cNvPr id="10" name="TextBox 10"/>
          <p:cNvSpPr txBox="1"/>
          <p:nvPr/>
        </p:nvSpPr>
        <p:spPr>
          <a:xfrm>
            <a:off x="907446" y="2144110"/>
            <a:ext cx="10377108" cy="3244478"/>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That regular physical activity can prevent 3.2 million cases of disease each year in the UK?</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That exercise can even prevent 30 million GP visits annually?</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That physical activity could save the UK healthcare system over £10 billion every year?</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That regular exercise can reduce the risk of depression by up to 30%?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p:txBody>
      </p:sp>
      <p:sp>
        <p:nvSpPr>
          <p:cNvPr id="11" name="Freeform 11"/>
          <p:cNvSpPr/>
          <p:nvPr/>
        </p:nvSpPr>
        <p:spPr>
          <a:xfrm>
            <a:off x="5579148" y="5300483"/>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8F8B79F-49EE-9E44-9A57-BAF028566A44}"/>
              </a:ext>
            </a:extLst>
          </p:cNvPr>
          <p:cNvSpPr>
            <a:spLocks noGrp="1" noChangeArrowheads="1"/>
          </p:cNvSpPr>
          <p:nvPr>
            <p:ph type="title"/>
          </p:nvPr>
        </p:nvSpPr>
        <p:spPr>
          <a:solidFill>
            <a:schemeClr val="accent5">
              <a:lumMod val="75000"/>
            </a:schemeClr>
          </a:solidFill>
        </p:spPr>
        <p:txBody>
          <a:bodyPr/>
          <a:lstStyle/>
          <a:p>
            <a:pPr eaLnBrk="1" hangingPunct="1"/>
            <a:r>
              <a:rPr lang="en-GB" altLang="en-US" dirty="0"/>
              <a:t>Financial abuse	</a:t>
            </a:r>
          </a:p>
        </p:txBody>
      </p:sp>
      <p:sp>
        <p:nvSpPr>
          <p:cNvPr id="3" name="Content Placeholder 2">
            <a:extLst>
              <a:ext uri="{FF2B5EF4-FFF2-40B4-BE49-F238E27FC236}">
                <a16:creationId xmlns:a16="http://schemas.microsoft.com/office/drawing/2014/main" id="{CA4B73BD-C4CE-75CD-C709-86EBE6B1A527}"/>
              </a:ext>
            </a:extLst>
          </p:cNvPr>
          <p:cNvSpPr>
            <a:spLocks noGrp="1"/>
          </p:cNvSpPr>
          <p:nvPr>
            <p:ph idx="1"/>
          </p:nvPr>
        </p:nvSpPr>
        <p:spPr>
          <a:xfrm>
            <a:off x="687088" y="2112264"/>
            <a:ext cx="10515600" cy="4381988"/>
          </a:xfrm>
        </p:spPr>
        <p:txBody>
          <a:bodyPr rtlCol="0">
            <a:normAutofit fontScale="92500" lnSpcReduction="10000"/>
          </a:bodyPr>
          <a:lstStyle/>
          <a:p>
            <a:pPr eaLnBrk="1" fontAlgn="auto" hangingPunct="1">
              <a:spcAft>
                <a:spcPts val="0"/>
              </a:spcAft>
              <a:buFont typeface="Wingdings 3" charset="2"/>
              <a:buChar char=""/>
              <a:defRPr/>
            </a:pPr>
            <a:r>
              <a:rPr lang="en-GB" b="1" dirty="0">
                <a:solidFill>
                  <a:schemeClr val="tx1">
                    <a:lumMod val="75000"/>
                    <a:lumOff val="25000"/>
                  </a:schemeClr>
                </a:solidFill>
              </a:rPr>
              <a:t>97%</a:t>
            </a:r>
            <a:r>
              <a:rPr lang="en-GB" dirty="0">
                <a:solidFill>
                  <a:schemeClr val="tx1">
                    <a:lumMod val="75000"/>
                    <a:lumOff val="25000"/>
                  </a:schemeClr>
                </a:solidFill>
              </a:rPr>
              <a:t> of women who experience domestic abuse will experience some form of financial abuse </a:t>
            </a:r>
          </a:p>
          <a:p>
            <a:pPr eaLnBrk="1" fontAlgn="auto" hangingPunct="1">
              <a:spcAft>
                <a:spcPts val="0"/>
              </a:spcAft>
              <a:buFont typeface="Wingdings 3" charset="2"/>
              <a:buChar char=""/>
              <a:defRPr/>
            </a:pPr>
            <a:r>
              <a:rPr lang="en-GB" b="1" dirty="0">
                <a:solidFill>
                  <a:schemeClr val="tx1">
                    <a:lumMod val="75000"/>
                    <a:lumOff val="25000"/>
                  </a:schemeClr>
                </a:solidFill>
              </a:rPr>
              <a:t>89% </a:t>
            </a:r>
            <a:r>
              <a:rPr lang="en-GB" dirty="0">
                <a:solidFill>
                  <a:schemeClr val="tx1">
                    <a:lumMod val="75000"/>
                    <a:lumOff val="25000"/>
                  </a:schemeClr>
                </a:solidFill>
              </a:rPr>
              <a:t>of women who were in abusive relationship, and employed, experienced their abusive partner turning up to work, or making her late to work, in order to undermine her. </a:t>
            </a:r>
          </a:p>
          <a:p>
            <a:pPr eaLnBrk="1" fontAlgn="auto" hangingPunct="1">
              <a:spcAft>
                <a:spcPts val="0"/>
              </a:spcAft>
              <a:buFont typeface="Wingdings 3" charset="2"/>
              <a:buChar char=""/>
              <a:defRPr/>
            </a:pPr>
            <a:r>
              <a:rPr lang="en-GB" b="1" dirty="0">
                <a:solidFill>
                  <a:schemeClr val="tx1">
                    <a:lumMod val="75000"/>
                    <a:lumOff val="25000"/>
                  </a:schemeClr>
                </a:solidFill>
              </a:rPr>
              <a:t>87% </a:t>
            </a:r>
            <a:r>
              <a:rPr lang="en-GB" dirty="0">
                <a:solidFill>
                  <a:schemeClr val="tx1">
                    <a:lumMod val="75000"/>
                    <a:lumOff val="25000"/>
                  </a:schemeClr>
                </a:solidFill>
              </a:rPr>
              <a:t>of women surveyed experienced financial exploitation e.g. taking debt on in her name only</a:t>
            </a:r>
          </a:p>
          <a:p>
            <a:pPr marL="0" indent="0" eaLnBrk="1" fontAlgn="auto" hangingPunct="1">
              <a:spcAft>
                <a:spcPts val="0"/>
              </a:spcAft>
              <a:buFont typeface="Arial" panose="020B0604020202020204" pitchFamily="34" charset="0"/>
              <a:buNone/>
              <a:defRPr/>
            </a:pPr>
            <a:r>
              <a:rPr lang="en-GB" dirty="0">
                <a:solidFill>
                  <a:schemeClr val="tx1">
                    <a:lumMod val="75000"/>
                    <a:lumOff val="25000"/>
                  </a:schemeClr>
                </a:solidFill>
              </a:rPr>
              <a:t>Data shows that the </a:t>
            </a:r>
            <a:r>
              <a:rPr lang="en-GB" b="1" dirty="0">
                <a:solidFill>
                  <a:schemeClr val="tx1">
                    <a:lumMod val="75000"/>
                    <a:lumOff val="25000"/>
                  </a:schemeClr>
                </a:solidFill>
              </a:rPr>
              <a:t>biggest barrier</a:t>
            </a:r>
            <a:r>
              <a:rPr lang="en-GB" dirty="0">
                <a:solidFill>
                  <a:schemeClr val="tx1">
                    <a:lumMod val="75000"/>
                    <a:lumOff val="25000"/>
                  </a:schemeClr>
                </a:solidFill>
              </a:rPr>
              <a:t> to leave an abusive relationship is financial dependency on the perpetrator – this is often by design of the perpetrator, and will include coercive control, financial abuse and reproductive control (coercing the female partner into having more children, either by rape or controlling birth control).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D5399-A861-68A6-41A9-1750B33765A5}"/>
              </a:ext>
            </a:extLst>
          </p:cNvPr>
          <p:cNvSpPr>
            <a:spLocks noGrp="1"/>
          </p:cNvSpPr>
          <p:nvPr>
            <p:ph type="title"/>
          </p:nvPr>
        </p:nvSpPr>
        <p:spPr>
          <a:solidFill>
            <a:schemeClr val="accent5">
              <a:lumMod val="75000"/>
            </a:schemeClr>
          </a:solidFill>
        </p:spPr>
        <p:txBody>
          <a:bodyPr/>
          <a:lstStyle/>
          <a:p>
            <a:r>
              <a:rPr lang="en-GB" dirty="0"/>
              <a:t>Abusers </a:t>
            </a:r>
            <a:r>
              <a:rPr lang="en-GB" u="sng" dirty="0"/>
              <a:t>Create</a:t>
            </a:r>
            <a:r>
              <a:rPr lang="en-GB" dirty="0"/>
              <a:t> Poverty- </a:t>
            </a:r>
          </a:p>
        </p:txBody>
      </p:sp>
      <p:pic>
        <p:nvPicPr>
          <p:cNvPr id="1026" name="Picture 2" descr="Image result for economic ABUSE QUOTES">
            <a:extLst>
              <a:ext uri="{FF2B5EF4-FFF2-40B4-BE49-F238E27FC236}">
                <a16:creationId xmlns:a16="http://schemas.microsoft.com/office/drawing/2014/main" id="{C90064F3-CD81-56AE-5605-EB387E0ED44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024312" y="3395657"/>
            <a:ext cx="4143375" cy="2162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conomic ABUSE QUOTES">
            <a:extLst>
              <a:ext uri="{FF2B5EF4-FFF2-40B4-BE49-F238E27FC236}">
                <a16:creationId xmlns:a16="http://schemas.microsoft.com/office/drawing/2014/main" id="{A4840FAD-DB56-5D1F-63F6-9791225D20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2764" y="2461065"/>
            <a:ext cx="3617888" cy="4031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related image detail. Top Domestic Violence Quotes - words to help you know you are not alone ...">
            <a:extLst>
              <a:ext uri="{FF2B5EF4-FFF2-40B4-BE49-F238E27FC236}">
                <a16:creationId xmlns:a16="http://schemas.microsoft.com/office/drawing/2014/main" id="{5FE8F194-9854-577D-D0A1-BE56EFDB984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01348" y="2461065"/>
            <a:ext cx="3617888" cy="403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662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5E1B-E25C-9581-ED06-646F21C90237}"/>
              </a:ext>
            </a:extLst>
          </p:cNvPr>
          <p:cNvSpPr>
            <a:spLocks noGrp="1"/>
          </p:cNvSpPr>
          <p:nvPr>
            <p:ph type="title"/>
          </p:nvPr>
        </p:nvSpPr>
        <p:spPr>
          <a:xfrm>
            <a:off x="838200" y="0"/>
            <a:ext cx="10515600" cy="1325563"/>
          </a:xfrm>
        </p:spPr>
        <p:txBody>
          <a:bodyPr/>
          <a:lstStyle/>
          <a:p>
            <a:pPr algn="ctr"/>
            <a:r>
              <a:rPr lang="en-GB" dirty="0">
                <a:solidFill>
                  <a:schemeClr val="accent5">
                    <a:lumMod val="75000"/>
                  </a:schemeClr>
                </a:solidFill>
                <a:latin typeface="Congenial Black" panose="02000503040000020004" pitchFamily="2" charset="0"/>
              </a:rPr>
              <a:t>Multiple Pathways to Harm</a:t>
            </a:r>
          </a:p>
        </p:txBody>
      </p:sp>
      <p:sp>
        <p:nvSpPr>
          <p:cNvPr id="3" name="Content Placeholder 2">
            <a:extLst>
              <a:ext uri="{FF2B5EF4-FFF2-40B4-BE49-F238E27FC236}">
                <a16:creationId xmlns:a16="http://schemas.microsoft.com/office/drawing/2014/main" id="{68E070B7-9783-BCC5-869D-B074970BE6EC}"/>
              </a:ext>
            </a:extLst>
          </p:cNvPr>
          <p:cNvSpPr>
            <a:spLocks noGrp="1"/>
          </p:cNvSpPr>
          <p:nvPr>
            <p:ph sz="half" idx="1"/>
          </p:nvPr>
        </p:nvSpPr>
        <p:spPr>
          <a:xfrm>
            <a:off x="228600" y="1581785"/>
            <a:ext cx="5181600" cy="4351338"/>
          </a:xfrm>
        </p:spPr>
        <p:txBody>
          <a:bodyPr>
            <a:noAutofit/>
          </a:bodyPr>
          <a:lstStyle/>
          <a:p>
            <a:pPr marL="0" indent="0">
              <a:buNone/>
            </a:pPr>
            <a:r>
              <a:rPr lang="en-GB" sz="1800" b="1" i="1" u="sng" dirty="0">
                <a:solidFill>
                  <a:schemeClr val="accent5">
                    <a:lumMod val="75000"/>
                  </a:schemeClr>
                </a:solidFill>
              </a:rPr>
              <a:t>Perpetrator’s Pattern</a:t>
            </a:r>
          </a:p>
          <a:p>
            <a:r>
              <a:rPr lang="en-GB" sz="1800" i="1" dirty="0">
                <a:solidFill>
                  <a:schemeClr val="accent5">
                    <a:lumMod val="75000"/>
                  </a:schemeClr>
                </a:solidFill>
              </a:rPr>
              <a:t>Coercive control towards adult survivor</a:t>
            </a:r>
          </a:p>
          <a:p>
            <a:r>
              <a:rPr lang="en-GB" sz="1800" i="1" dirty="0">
                <a:solidFill>
                  <a:schemeClr val="accent5">
                    <a:lumMod val="75000"/>
                  </a:schemeClr>
                </a:solidFill>
              </a:rPr>
              <a:t>Actions taken to harm children</a:t>
            </a:r>
          </a:p>
          <a:p>
            <a:endParaRPr lang="en-GB" sz="1800" i="1" dirty="0">
              <a:solidFill>
                <a:schemeClr val="accent5">
                  <a:lumMod val="75000"/>
                </a:schemeClr>
              </a:solidFill>
            </a:endParaRPr>
          </a:p>
          <a:p>
            <a:endParaRPr lang="en-GB" sz="1800" i="1" dirty="0">
              <a:solidFill>
                <a:schemeClr val="accent5">
                  <a:lumMod val="75000"/>
                </a:schemeClr>
              </a:solidFill>
            </a:endParaRPr>
          </a:p>
          <a:p>
            <a:endParaRPr lang="en-GB" sz="1800" i="1" dirty="0">
              <a:solidFill>
                <a:schemeClr val="accent5">
                  <a:lumMod val="75000"/>
                </a:schemeClr>
              </a:solidFill>
            </a:endParaRPr>
          </a:p>
          <a:p>
            <a:pPr marL="0" indent="0">
              <a:buNone/>
            </a:pPr>
            <a:r>
              <a:rPr lang="en-GB" sz="1800" i="1" u="sng" dirty="0">
                <a:solidFill>
                  <a:schemeClr val="accent5">
                    <a:lumMod val="75000"/>
                  </a:schemeClr>
                </a:solidFill>
              </a:rPr>
              <a:t>Effect on Survivor Parenting</a:t>
            </a:r>
          </a:p>
          <a:p>
            <a:r>
              <a:rPr lang="en-GB" sz="1800" i="1" dirty="0">
                <a:solidFill>
                  <a:schemeClr val="accent5">
                    <a:lumMod val="75000"/>
                  </a:schemeClr>
                </a:solidFill>
              </a:rPr>
              <a:t>Depression, PTSD, anxiety, substance use</a:t>
            </a:r>
          </a:p>
          <a:p>
            <a:r>
              <a:rPr lang="en-GB" sz="1800" i="1" dirty="0">
                <a:solidFill>
                  <a:schemeClr val="accent5">
                    <a:lumMod val="75000"/>
                  </a:schemeClr>
                </a:solidFill>
              </a:rPr>
              <a:t>Loss of authority </a:t>
            </a:r>
          </a:p>
          <a:p>
            <a:r>
              <a:rPr lang="en-GB" sz="1800" i="1" dirty="0">
                <a:solidFill>
                  <a:schemeClr val="accent5">
                    <a:lumMod val="75000"/>
                  </a:schemeClr>
                </a:solidFill>
              </a:rPr>
              <a:t>Energy goes to addressing perpetrator instead of children </a:t>
            </a:r>
          </a:p>
          <a:p>
            <a:r>
              <a:rPr lang="en-GB" sz="1800" i="1" dirty="0">
                <a:solidFill>
                  <a:schemeClr val="accent5">
                    <a:lumMod val="75000"/>
                  </a:schemeClr>
                </a:solidFill>
              </a:rPr>
              <a:t>Interference with day to day routine and basic care</a:t>
            </a:r>
          </a:p>
        </p:txBody>
      </p:sp>
      <p:sp>
        <p:nvSpPr>
          <p:cNvPr id="4" name="Content Placeholder 3">
            <a:extLst>
              <a:ext uri="{FF2B5EF4-FFF2-40B4-BE49-F238E27FC236}">
                <a16:creationId xmlns:a16="http://schemas.microsoft.com/office/drawing/2014/main" id="{600B543E-88A3-A702-58D8-CA9F81B98EFC}"/>
              </a:ext>
            </a:extLst>
          </p:cNvPr>
          <p:cNvSpPr>
            <a:spLocks noGrp="1"/>
          </p:cNvSpPr>
          <p:nvPr>
            <p:ph sz="half" idx="2"/>
          </p:nvPr>
        </p:nvSpPr>
        <p:spPr>
          <a:xfrm>
            <a:off x="7598664" y="1184910"/>
            <a:ext cx="5181600" cy="5673090"/>
          </a:xfrm>
        </p:spPr>
        <p:txBody>
          <a:bodyPr>
            <a:noAutofit/>
          </a:bodyPr>
          <a:lstStyle/>
          <a:p>
            <a:pPr marL="0" indent="0">
              <a:buNone/>
            </a:pPr>
            <a:r>
              <a:rPr lang="en-GB" sz="1800" i="1" u="sng" dirty="0">
                <a:solidFill>
                  <a:schemeClr val="accent5">
                    <a:lumMod val="75000"/>
                  </a:schemeClr>
                </a:solidFill>
              </a:rPr>
              <a:t>Children’s Trauma &amp; Safety</a:t>
            </a:r>
          </a:p>
          <a:p>
            <a:r>
              <a:rPr lang="en-GB" sz="1800" i="1" dirty="0">
                <a:solidFill>
                  <a:schemeClr val="accent5">
                    <a:lumMod val="75000"/>
                  </a:schemeClr>
                </a:solidFill>
              </a:rPr>
              <a:t>Victim of abuse and harm</a:t>
            </a:r>
          </a:p>
          <a:p>
            <a:r>
              <a:rPr lang="en-GB" sz="1800" i="1" dirty="0">
                <a:solidFill>
                  <a:schemeClr val="accent5">
                    <a:lumMod val="75000"/>
                  </a:schemeClr>
                </a:solidFill>
              </a:rPr>
              <a:t>Seeing, hearing or learning about the abuse</a:t>
            </a:r>
          </a:p>
          <a:p>
            <a:endParaRPr lang="en-GB" sz="1800" i="1" dirty="0">
              <a:solidFill>
                <a:schemeClr val="accent5">
                  <a:lumMod val="75000"/>
                </a:schemeClr>
              </a:solidFill>
            </a:endParaRPr>
          </a:p>
          <a:p>
            <a:pPr marL="0" indent="0">
              <a:buNone/>
            </a:pPr>
            <a:r>
              <a:rPr lang="en-GB" sz="1800" i="1" u="sng" dirty="0">
                <a:solidFill>
                  <a:schemeClr val="accent5">
                    <a:lumMod val="75000"/>
                  </a:schemeClr>
                </a:solidFill>
              </a:rPr>
              <a:t>Effects on Family Ecology</a:t>
            </a:r>
          </a:p>
          <a:p>
            <a:r>
              <a:rPr lang="en-GB" sz="1800" i="1" dirty="0">
                <a:solidFill>
                  <a:schemeClr val="accent5">
                    <a:lumMod val="75000"/>
                  </a:schemeClr>
                </a:solidFill>
              </a:rPr>
              <a:t>Loss of income</a:t>
            </a:r>
          </a:p>
          <a:p>
            <a:r>
              <a:rPr lang="en-GB" sz="1800" i="1" dirty="0">
                <a:solidFill>
                  <a:schemeClr val="accent5">
                    <a:lumMod val="75000"/>
                  </a:schemeClr>
                </a:solidFill>
              </a:rPr>
              <a:t>Housing Instability </a:t>
            </a:r>
          </a:p>
          <a:p>
            <a:r>
              <a:rPr lang="en-GB" sz="1800" i="1" dirty="0">
                <a:solidFill>
                  <a:schemeClr val="accent5">
                    <a:lumMod val="75000"/>
                  </a:schemeClr>
                </a:solidFill>
              </a:rPr>
              <a:t>Loss of contact with family </a:t>
            </a:r>
          </a:p>
          <a:p>
            <a:r>
              <a:rPr lang="en-GB" sz="1800" i="1" dirty="0">
                <a:solidFill>
                  <a:schemeClr val="accent5">
                    <a:lumMod val="75000"/>
                  </a:schemeClr>
                </a:solidFill>
              </a:rPr>
              <a:t>Educational and social disruptions</a:t>
            </a:r>
          </a:p>
          <a:p>
            <a:pPr marL="0" indent="0">
              <a:buNone/>
            </a:pPr>
            <a:endParaRPr lang="en-GB" sz="1800" i="1" dirty="0">
              <a:solidFill>
                <a:schemeClr val="accent5">
                  <a:lumMod val="75000"/>
                </a:schemeClr>
              </a:solidFill>
            </a:endParaRPr>
          </a:p>
          <a:p>
            <a:pPr marL="0" indent="0">
              <a:buNone/>
            </a:pPr>
            <a:endParaRPr lang="en-GB" sz="1800" i="1" dirty="0">
              <a:solidFill>
                <a:schemeClr val="accent5">
                  <a:lumMod val="75000"/>
                </a:schemeClr>
              </a:solidFill>
            </a:endParaRPr>
          </a:p>
          <a:p>
            <a:pPr marL="0" indent="0">
              <a:buNone/>
            </a:pPr>
            <a:r>
              <a:rPr lang="en-GB" sz="1800" b="1" i="1" u="sng" dirty="0">
                <a:solidFill>
                  <a:schemeClr val="accent5">
                    <a:lumMod val="75000"/>
                  </a:schemeClr>
                </a:solidFill>
              </a:rPr>
              <a:t>Harm to child</a:t>
            </a:r>
          </a:p>
          <a:p>
            <a:r>
              <a:rPr lang="en-GB" sz="1800" i="1" dirty="0">
                <a:solidFill>
                  <a:schemeClr val="accent5">
                    <a:lumMod val="75000"/>
                  </a:schemeClr>
                </a:solidFill>
              </a:rPr>
              <a:t>Behavioural, emotional, social, educational</a:t>
            </a:r>
          </a:p>
          <a:p>
            <a:r>
              <a:rPr lang="en-GB" sz="1800" i="1" dirty="0">
                <a:solidFill>
                  <a:schemeClr val="accent5">
                    <a:lumMod val="75000"/>
                  </a:schemeClr>
                </a:solidFill>
              </a:rPr>
              <a:t>Developmental</a:t>
            </a:r>
          </a:p>
          <a:p>
            <a:r>
              <a:rPr lang="en-GB" sz="1800" i="1" dirty="0">
                <a:solidFill>
                  <a:schemeClr val="accent5">
                    <a:lumMod val="75000"/>
                  </a:schemeClr>
                </a:solidFill>
              </a:rPr>
              <a:t>Physical Injury</a:t>
            </a:r>
          </a:p>
        </p:txBody>
      </p:sp>
      <p:pic>
        <p:nvPicPr>
          <p:cNvPr id="2050" name="Picture 2" descr="Safe &amp; Together Institute (@SafeandTogether) / Twitter">
            <a:extLst>
              <a:ext uri="{FF2B5EF4-FFF2-40B4-BE49-F238E27FC236}">
                <a16:creationId xmlns:a16="http://schemas.microsoft.com/office/drawing/2014/main" id="{385D51BA-59D8-7DC7-FA26-A4B9334786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740664" cy="62179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B7387A15-B76D-DBF0-CC11-D04C1BE6A05C}"/>
              </a:ext>
            </a:extLst>
          </p:cNvPr>
          <p:cNvSpPr/>
          <p:nvPr/>
        </p:nvSpPr>
        <p:spPr>
          <a:xfrm rot="1810557">
            <a:off x="3424182" y="3391170"/>
            <a:ext cx="4410954" cy="1401223"/>
          </a:xfrm>
          <a:prstGeom prst="rightArrow">
            <a:avLst>
              <a:gd name="adj1" fmla="val 30174"/>
              <a:gd name="adj2" fmla="val 639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066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9717-876D-045A-6709-4100C6CEABD0}"/>
              </a:ext>
            </a:extLst>
          </p:cNvPr>
          <p:cNvSpPr>
            <a:spLocks noGrp="1"/>
          </p:cNvSpPr>
          <p:nvPr>
            <p:ph type="title"/>
          </p:nvPr>
        </p:nvSpPr>
        <p:spPr>
          <a:solidFill>
            <a:schemeClr val="accent5">
              <a:lumMod val="75000"/>
            </a:schemeClr>
          </a:solidFill>
        </p:spPr>
        <p:txBody>
          <a:bodyPr/>
          <a:lstStyle/>
          <a:p>
            <a:pPr algn="ctr"/>
            <a:r>
              <a:rPr lang="en-GB" dirty="0">
                <a:solidFill>
                  <a:schemeClr val="bg1"/>
                </a:solidFill>
              </a:rPr>
              <a:t>Sexual Violence and Commercial Sexual Exploitation</a:t>
            </a:r>
          </a:p>
        </p:txBody>
      </p:sp>
      <p:sp>
        <p:nvSpPr>
          <p:cNvPr id="3" name="Content Placeholder 2">
            <a:extLst>
              <a:ext uri="{FF2B5EF4-FFF2-40B4-BE49-F238E27FC236}">
                <a16:creationId xmlns:a16="http://schemas.microsoft.com/office/drawing/2014/main" id="{FF872537-D0E3-D6F1-25B6-79C204569E44}"/>
              </a:ext>
            </a:extLst>
          </p:cNvPr>
          <p:cNvSpPr>
            <a:spLocks noGrp="1"/>
          </p:cNvSpPr>
          <p:nvPr>
            <p:ph idx="1"/>
          </p:nvPr>
        </p:nvSpPr>
        <p:spPr/>
        <p:txBody>
          <a:bodyPr vert="horz" lIns="91440" tIns="45720" rIns="91440" bIns="45720" rtlCol="0" anchor="t">
            <a:normAutofit fontScale="92500" lnSpcReduction="10000"/>
          </a:bodyPr>
          <a:lstStyle/>
          <a:p>
            <a:r>
              <a:rPr lang="en-GB" dirty="0"/>
              <a:t>Sexual Violence often impacts a person's personal and economic wellbeing</a:t>
            </a:r>
          </a:p>
          <a:p>
            <a:endParaRPr lang="en-GB" dirty="0"/>
          </a:p>
          <a:p>
            <a:r>
              <a:rPr lang="en-GB" dirty="0"/>
              <a:t>Living in poverty, where basic needs such as food /shelter are not met or at risk of poverty/low/limited income increases risk of sexual exploitation and violence occurring </a:t>
            </a:r>
          </a:p>
          <a:p>
            <a:pPr marL="0" indent="0">
              <a:buNone/>
            </a:pPr>
            <a:endParaRPr lang="en-GB" dirty="0"/>
          </a:p>
          <a:p>
            <a:r>
              <a:rPr lang="en-GB" dirty="0"/>
              <a:t>CSE/Sex Work presented as an option to women who are in poverty – sex for rent/ only fans - “easy way to make money” but is it? </a:t>
            </a:r>
          </a:p>
          <a:p>
            <a:pPr lvl="1">
              <a:buFont typeface="Courier New" charset="2"/>
              <a:buChar char="o"/>
            </a:pPr>
            <a:r>
              <a:rPr lang="en-GB" sz="1800" dirty="0"/>
              <a:t>High levels of physical and sexual violence </a:t>
            </a:r>
          </a:p>
          <a:p>
            <a:pPr lvl="1">
              <a:buFont typeface="Courier New" charset="2"/>
              <a:buChar char="o"/>
            </a:pPr>
            <a:r>
              <a:rPr lang="en-GB" sz="1800" dirty="0"/>
              <a:t>High levels of trauma, poor mental health </a:t>
            </a:r>
            <a:endParaRPr lang="en-GB" dirty="0"/>
          </a:p>
          <a:p>
            <a:pPr lvl="1">
              <a:buFont typeface="Courier New" charset="2"/>
              <a:buChar char="o"/>
            </a:pPr>
            <a:r>
              <a:rPr lang="en-GB" sz="1800" dirty="0"/>
              <a:t>High levels of substance use as a way to cope</a:t>
            </a:r>
            <a:endParaRPr lang="en-GB" dirty="0"/>
          </a:p>
          <a:p>
            <a:endParaRPr lang="en-GB" dirty="0">
              <a:highlight>
                <a:srgbClr val="FFFF00"/>
              </a:highlight>
            </a:endParaRPr>
          </a:p>
          <a:p>
            <a:endParaRPr lang="en-GB" dirty="0">
              <a:highlight>
                <a:srgbClr val="FFFF00"/>
              </a:highlight>
            </a:endParaRPr>
          </a:p>
          <a:p>
            <a:endParaRPr lang="en-GB" dirty="0">
              <a:highlight>
                <a:srgbClr val="FFFF00"/>
              </a:highlight>
            </a:endParaRPr>
          </a:p>
        </p:txBody>
      </p:sp>
    </p:spTree>
    <p:extLst>
      <p:ext uri="{BB962C8B-B14F-4D97-AF65-F5344CB8AC3E}">
        <p14:creationId xmlns:p14="http://schemas.microsoft.com/office/powerpoint/2010/main" val="38280720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DBE773F-C178-317E-0AC6-31EEE57EC9C4}"/>
              </a:ext>
            </a:extLst>
          </p:cNvPr>
          <p:cNvSpPr>
            <a:spLocks noGrp="1" noChangeArrowheads="1"/>
          </p:cNvSpPr>
          <p:nvPr>
            <p:ph type="title"/>
          </p:nvPr>
        </p:nvSpPr>
        <p:spPr>
          <a:solidFill>
            <a:schemeClr val="accent5">
              <a:lumMod val="75000"/>
            </a:schemeClr>
          </a:solidFill>
        </p:spPr>
        <p:txBody>
          <a:bodyPr/>
          <a:lstStyle/>
          <a:p>
            <a:pPr algn="ctr" eaLnBrk="1" hangingPunct="1"/>
            <a:r>
              <a:rPr lang="en-GB" altLang="en-US" dirty="0">
                <a:solidFill>
                  <a:schemeClr val="bg1"/>
                </a:solidFill>
              </a:rPr>
              <a:t>Childhood Sexual Abuse (CSA)</a:t>
            </a:r>
          </a:p>
        </p:txBody>
      </p:sp>
      <p:sp>
        <p:nvSpPr>
          <p:cNvPr id="18435" name="Content Placeholder 2">
            <a:extLst>
              <a:ext uri="{FF2B5EF4-FFF2-40B4-BE49-F238E27FC236}">
                <a16:creationId xmlns:a16="http://schemas.microsoft.com/office/drawing/2014/main" id="{4BA90D64-0DD9-8A80-FAAB-E562C2AD9E44}"/>
              </a:ext>
            </a:extLst>
          </p:cNvPr>
          <p:cNvSpPr>
            <a:spLocks noGrp="1" noChangeArrowheads="1"/>
          </p:cNvSpPr>
          <p:nvPr>
            <p:ph idx="1"/>
          </p:nvPr>
        </p:nvSpPr>
        <p:spPr>
          <a:xfrm>
            <a:off x="1004141" y="2054860"/>
            <a:ext cx="10349659" cy="4077658"/>
          </a:xfrm>
        </p:spPr>
        <p:txBody>
          <a:bodyPr vert="horz" lIns="91440" tIns="45720" rIns="91440" bIns="45720" rtlCol="0" anchor="t">
            <a:normAutofit fontScale="92500" lnSpcReduction="20000"/>
          </a:bodyPr>
          <a:lstStyle/>
          <a:p>
            <a:r>
              <a:rPr lang="en-GB" altLang="en-US" dirty="0"/>
              <a:t>Adults who experience maltreatment in childhood, including sexual abuse, are </a:t>
            </a:r>
            <a:r>
              <a:rPr lang="en-GB" altLang="en-US" b="1" dirty="0"/>
              <a:t>twice as likely </a:t>
            </a:r>
            <a:r>
              <a:rPr lang="en-GB" altLang="en-US" dirty="0"/>
              <a:t>to fall below the poverty line </a:t>
            </a:r>
          </a:p>
          <a:p>
            <a:endParaRPr lang="en-GB" altLang="en-US" dirty="0"/>
          </a:p>
          <a:p>
            <a:pPr eaLnBrk="1" hangingPunct="1"/>
            <a:r>
              <a:rPr lang="en-GB" altLang="en-US" dirty="0"/>
              <a:t>Female survivors of CSA are more likely to experience unemployment and lower educational attainment than their male counterparts</a:t>
            </a:r>
          </a:p>
          <a:p>
            <a:endParaRPr lang="en-GB" altLang="en-US" dirty="0"/>
          </a:p>
          <a:p>
            <a:r>
              <a:rPr lang="en-GB" altLang="en-US" dirty="0"/>
              <a:t>This means that services who are working with those in poverty have an increased likelihood of working with adult CSA survivors.</a:t>
            </a:r>
          </a:p>
          <a:p>
            <a:endParaRPr lang="en-GB" altLang="en-US" dirty="0"/>
          </a:p>
          <a:p>
            <a:r>
              <a:rPr lang="en-GB" altLang="en-US" dirty="0"/>
              <a:t>Women who are accessing services around education and employment may have additional barriers related to CSA</a:t>
            </a:r>
            <a:endParaRPr lang="en-GB"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ED9AFA6-B252-A177-C93E-639CE255686B}"/>
              </a:ext>
            </a:extLst>
          </p:cNvPr>
          <p:cNvSpPr>
            <a:spLocks noGrp="1" noChangeArrowheads="1"/>
          </p:cNvSpPr>
          <p:nvPr>
            <p:ph type="title"/>
          </p:nvPr>
        </p:nvSpPr>
        <p:spPr>
          <a:solidFill>
            <a:schemeClr val="accent5">
              <a:lumMod val="75000"/>
            </a:schemeClr>
          </a:solidFill>
        </p:spPr>
        <p:txBody>
          <a:bodyPr/>
          <a:lstStyle/>
          <a:p>
            <a:pPr algn="ctr" eaLnBrk="1" hangingPunct="1"/>
            <a:r>
              <a:rPr lang="en-GB" altLang="en-US" dirty="0">
                <a:solidFill>
                  <a:schemeClr val="bg1"/>
                </a:solidFill>
              </a:rPr>
              <a:t>	 Other Contributing Factors </a:t>
            </a:r>
          </a:p>
        </p:txBody>
      </p:sp>
      <p:sp>
        <p:nvSpPr>
          <p:cNvPr id="3" name="Content Placeholder 2">
            <a:extLst>
              <a:ext uri="{FF2B5EF4-FFF2-40B4-BE49-F238E27FC236}">
                <a16:creationId xmlns:a16="http://schemas.microsoft.com/office/drawing/2014/main" id="{C2758D6D-62B6-8551-2BE1-E2D88C13366A}"/>
              </a:ext>
            </a:extLst>
          </p:cNvPr>
          <p:cNvSpPr>
            <a:spLocks noGrp="1"/>
          </p:cNvSpPr>
          <p:nvPr>
            <p:ph idx="1"/>
          </p:nvPr>
        </p:nvSpPr>
        <p:spPr>
          <a:xfrm>
            <a:off x="1217188" y="2101490"/>
            <a:ext cx="9936363" cy="4019076"/>
          </a:xfrm>
        </p:spPr>
        <p:txBody>
          <a:bodyPr vert="horz" lIns="91440" tIns="45720" rIns="91440" bIns="45720" rtlCol="0" anchor="t">
            <a:normAutofit fontScale="77500" lnSpcReduction="20000"/>
          </a:bodyPr>
          <a:lstStyle/>
          <a:p>
            <a:pPr marL="0" indent="0">
              <a:buNone/>
              <a:defRPr/>
            </a:pPr>
            <a:endParaRPr lang="en-GB" dirty="0"/>
          </a:p>
          <a:p>
            <a:pPr>
              <a:defRPr/>
            </a:pPr>
            <a:r>
              <a:rPr lang="en-GB" dirty="0"/>
              <a:t>Data shows that lower socio-economic households are 3.5 times more likely to experience domestic abuse than those in higher income households. </a:t>
            </a:r>
          </a:p>
          <a:p>
            <a:pPr>
              <a:defRPr/>
            </a:pPr>
            <a:endParaRPr lang="en-GB" dirty="0"/>
          </a:p>
          <a:p>
            <a:pPr>
              <a:defRPr/>
            </a:pPr>
            <a:r>
              <a:rPr lang="en-GB" dirty="0"/>
              <a:t>Reasons for this are complex, and stereotyping should be avoided, however those living in poverty tend to experience more risk factors and fewer protective factor related to GBV. Including substance misuse, living in areas of high crime rates, housing insecurity, food insecurity, debt, unemployment/under employment. </a:t>
            </a:r>
          </a:p>
          <a:p>
            <a:pPr>
              <a:defRPr/>
            </a:pPr>
            <a:endParaRPr lang="en-GB" dirty="0"/>
          </a:p>
          <a:p>
            <a:pPr>
              <a:defRPr/>
            </a:pPr>
            <a:r>
              <a:rPr lang="en-GB" dirty="0"/>
              <a:t>Poverty also increases length of time a survivor is in the violent relationship/situation as they will have far fewer resources to leave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6F2C3437-D7EC-DB96-3C35-2076830CE299}"/>
              </a:ext>
            </a:extLst>
          </p:cNvPr>
          <p:cNvSpPr>
            <a:spLocks noGrp="1" noChangeArrowheads="1"/>
          </p:cNvSpPr>
          <p:nvPr>
            <p:ph type="title"/>
          </p:nvPr>
        </p:nvSpPr>
        <p:spPr>
          <a:xfrm>
            <a:off x="838200" y="163957"/>
            <a:ext cx="10515600" cy="1325563"/>
          </a:xfrm>
          <a:solidFill>
            <a:schemeClr val="accent5">
              <a:lumMod val="75000"/>
            </a:schemeClr>
          </a:solidFill>
        </p:spPr>
        <p:txBody>
          <a:bodyPr/>
          <a:lstStyle/>
          <a:p>
            <a:pPr algn="ctr" eaLnBrk="1" hangingPunct="1"/>
            <a:r>
              <a:rPr lang="en-GB" altLang="en-US" dirty="0">
                <a:solidFill>
                  <a:schemeClr val="bg1"/>
                </a:solidFill>
              </a:rPr>
              <a:t>Other Contributing Factors</a:t>
            </a:r>
            <a:br>
              <a:rPr lang="en-GB" altLang="en-US" dirty="0">
                <a:solidFill>
                  <a:schemeClr val="bg1"/>
                </a:solidFill>
              </a:rPr>
            </a:br>
            <a:r>
              <a:rPr lang="en-GB" altLang="en-US" dirty="0">
                <a:solidFill>
                  <a:schemeClr val="bg1"/>
                </a:solidFill>
              </a:rPr>
              <a:t>Homelessness </a:t>
            </a:r>
          </a:p>
        </p:txBody>
      </p:sp>
      <p:sp>
        <p:nvSpPr>
          <p:cNvPr id="3" name="Content Placeholder 2">
            <a:extLst>
              <a:ext uri="{FF2B5EF4-FFF2-40B4-BE49-F238E27FC236}">
                <a16:creationId xmlns:a16="http://schemas.microsoft.com/office/drawing/2014/main" id="{D3E1BAF8-D23E-CB45-6B05-B4561D1EDA7A}"/>
              </a:ext>
            </a:extLst>
          </p:cNvPr>
          <p:cNvSpPr>
            <a:spLocks noGrp="1"/>
          </p:cNvSpPr>
          <p:nvPr>
            <p:ph idx="1"/>
          </p:nvPr>
        </p:nvSpPr>
        <p:spPr>
          <a:xfrm>
            <a:off x="335280" y="1690688"/>
            <a:ext cx="11521440" cy="5386292"/>
          </a:xfrm>
        </p:spPr>
        <p:txBody>
          <a:bodyPr vert="horz" lIns="91440" tIns="45720" rIns="91440" bIns="45720" rtlCol="0" anchor="t">
            <a:normAutofit fontScale="92500" lnSpcReduction="10000"/>
          </a:bodyPr>
          <a:lstStyle/>
          <a:p>
            <a:pPr>
              <a:defRPr/>
            </a:pPr>
            <a:r>
              <a:rPr lang="en-GB" dirty="0"/>
              <a:t>Housing and homelessness is an area where the link between GBV and poverty is very clear. Due to the lack of financial independence many woman face, they will be unable to make safe housing options for themselves and are at risk of greater exploitation in order to seek shelter. </a:t>
            </a:r>
            <a:endParaRPr lang="en-GB" dirty="0">
              <a:solidFill>
                <a:schemeClr val="tx1">
                  <a:lumMod val="75000"/>
                  <a:lumOff val="25000"/>
                </a:schemeClr>
              </a:solidFill>
            </a:endParaRPr>
          </a:p>
          <a:p>
            <a:pPr>
              <a:defRPr/>
            </a:pPr>
            <a:r>
              <a:rPr lang="en-GB" dirty="0"/>
              <a:t>Whilst more men are homeless overall, the </a:t>
            </a:r>
            <a:r>
              <a:rPr lang="en-GB" b="1" dirty="0"/>
              <a:t>primary reason </a:t>
            </a:r>
            <a:r>
              <a:rPr lang="en-GB" dirty="0"/>
              <a:t>for female homelessness is a direct result of interpersonal violence. </a:t>
            </a:r>
          </a:p>
          <a:p>
            <a:pPr eaLnBrk="1" fontAlgn="auto" hangingPunct="1">
              <a:spcAft>
                <a:spcPts val="0"/>
              </a:spcAft>
              <a:buFont typeface="Wingdings 3" charset="2"/>
              <a:buChar char=""/>
              <a:defRPr/>
            </a:pPr>
            <a:r>
              <a:rPr lang="en-GB" dirty="0"/>
              <a:t>Women may face increased risk of Cuckooing due to their vulnerability related to poverty, substance misuse and their gender. </a:t>
            </a:r>
          </a:p>
          <a:p>
            <a:pPr>
              <a:defRPr/>
            </a:pPr>
            <a:r>
              <a:rPr lang="en-GB" dirty="0"/>
              <a:t>CSE does not always have to have money involved, but instead sex for shelter has become increasingly common with rent increases, low housing stock and now the increased cost of living. </a:t>
            </a:r>
          </a:p>
          <a:p>
            <a:pPr>
              <a:defRPr/>
            </a:pPr>
            <a:r>
              <a:rPr lang="en-GB" dirty="0"/>
              <a:t>Those women who are in a stable tenancy, may have experienced sexual or domestic violence in their home, and feel unable to leave their secure housing. Sacrificing mental health for housing.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CE75A2E-681E-EB00-5274-903167A972F4}"/>
              </a:ext>
            </a:extLst>
          </p:cNvPr>
          <p:cNvSpPr>
            <a:spLocks noGrp="1" noChangeArrowheads="1"/>
          </p:cNvSpPr>
          <p:nvPr>
            <p:ph type="title"/>
          </p:nvPr>
        </p:nvSpPr>
        <p:spPr>
          <a:solidFill>
            <a:schemeClr val="accent5">
              <a:lumMod val="75000"/>
            </a:schemeClr>
          </a:solidFill>
        </p:spPr>
        <p:txBody>
          <a:bodyPr/>
          <a:lstStyle/>
          <a:p>
            <a:r>
              <a:rPr lang="en-GB" altLang="en-US" dirty="0">
                <a:solidFill>
                  <a:schemeClr val="bg1"/>
                </a:solidFill>
              </a:rPr>
              <a:t>Other Contributing Factors Intersectional Discrimination</a:t>
            </a:r>
          </a:p>
        </p:txBody>
      </p:sp>
      <p:sp>
        <p:nvSpPr>
          <p:cNvPr id="3" name="Content Placeholder 2">
            <a:extLst>
              <a:ext uri="{FF2B5EF4-FFF2-40B4-BE49-F238E27FC236}">
                <a16:creationId xmlns:a16="http://schemas.microsoft.com/office/drawing/2014/main" id="{ED3FE32B-6490-48C3-FC27-62FD18EE205F}"/>
              </a:ext>
            </a:extLst>
          </p:cNvPr>
          <p:cNvSpPr>
            <a:spLocks noGrp="1"/>
          </p:cNvSpPr>
          <p:nvPr>
            <p:ph idx="1"/>
          </p:nvPr>
        </p:nvSpPr>
        <p:spPr>
          <a:xfrm>
            <a:off x="953786" y="2265172"/>
            <a:ext cx="10622828" cy="3933884"/>
          </a:xfrm>
        </p:spPr>
        <p:txBody>
          <a:bodyPr vert="horz" lIns="91440" tIns="45720" rIns="91440" bIns="45720" rtlCol="0" anchor="t">
            <a:normAutofit fontScale="85000" lnSpcReduction="10000"/>
          </a:bodyPr>
          <a:lstStyle/>
          <a:p>
            <a:pPr>
              <a:defRPr/>
            </a:pPr>
            <a:r>
              <a:rPr lang="en-GB" dirty="0">
                <a:latin typeface="Century Gothic"/>
                <a:cs typeface="Calibri"/>
              </a:rPr>
              <a:t>Black, Asian &amp; Minority Ethnic (BAME) </a:t>
            </a:r>
            <a:r>
              <a:rPr lang="en-GB" dirty="0"/>
              <a:t>women more likely to experience poverty and GBV resulting in </a:t>
            </a:r>
            <a:r>
              <a:rPr lang="en-GB" b="1" dirty="0"/>
              <a:t>‘intersectional discrimination</a:t>
            </a:r>
            <a:r>
              <a:rPr lang="en-GB" dirty="0"/>
              <a:t>’</a:t>
            </a:r>
          </a:p>
          <a:p>
            <a:pPr lvl="1">
              <a:defRPr/>
            </a:pPr>
            <a:r>
              <a:rPr lang="en-GB" dirty="0"/>
              <a:t>These women will be dealing with poverty, racism/xenophobia, GBV and misogyny </a:t>
            </a:r>
          </a:p>
          <a:p>
            <a:pPr lvl="1">
              <a:defRPr/>
            </a:pPr>
            <a:r>
              <a:rPr lang="en-GB" dirty="0"/>
              <a:t>Some of this will be felt from their community, but the reality is some of this will be felt from services, institutions and legislation. </a:t>
            </a:r>
          </a:p>
          <a:p>
            <a:pPr>
              <a:defRPr/>
            </a:pPr>
            <a:r>
              <a:rPr lang="en-GB" dirty="0"/>
              <a:t>Intersection of increased risk factors for certain groups (language/cultural differences, isolation, small communities, lack of English literacy, lack of system knowledge etc) and structural barriers (no recourse to public funds, insecure immigration status). </a:t>
            </a:r>
          </a:p>
          <a:p>
            <a:pPr eaLnBrk="1" fontAlgn="auto" hangingPunct="1">
              <a:spcAft>
                <a:spcPts val="0"/>
              </a:spcAft>
              <a:buFont typeface="Wingdings 3" charset="2"/>
              <a:buChar char=""/>
              <a:defRPr/>
            </a:pPr>
            <a:r>
              <a:rPr lang="en-GB" dirty="0"/>
              <a:t>In 2015/16, </a:t>
            </a:r>
            <a:r>
              <a:rPr lang="en-GB" b="1" dirty="0"/>
              <a:t>50%</a:t>
            </a:r>
            <a:r>
              <a:rPr lang="en-GB" dirty="0"/>
              <a:t> of Bangladeshi, </a:t>
            </a:r>
            <a:r>
              <a:rPr lang="en-GB" b="1" dirty="0"/>
              <a:t>40% </a:t>
            </a:r>
            <a:r>
              <a:rPr lang="en-GB" dirty="0"/>
              <a:t>of Black African/Caribbean and </a:t>
            </a:r>
            <a:r>
              <a:rPr lang="en-GB" b="1" dirty="0"/>
              <a:t>46% </a:t>
            </a:r>
            <a:r>
              <a:rPr lang="en-GB" dirty="0"/>
              <a:t>of Pakistani households were in poverty, compared with </a:t>
            </a:r>
            <a:r>
              <a:rPr lang="en-GB" b="1" dirty="0"/>
              <a:t>19% </a:t>
            </a:r>
            <a:r>
              <a:rPr lang="en-GB" dirty="0"/>
              <a:t>of White British households (UK wide)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E8FCCA1-DBBA-A3A3-1B96-724098729758}"/>
              </a:ext>
            </a:extLst>
          </p:cNvPr>
          <p:cNvSpPr>
            <a:spLocks noGrp="1" noChangeArrowheads="1"/>
          </p:cNvSpPr>
          <p:nvPr>
            <p:ph type="title"/>
          </p:nvPr>
        </p:nvSpPr>
        <p:spPr>
          <a:xfrm>
            <a:off x="1000372" y="1209957"/>
            <a:ext cx="3034580" cy="4438087"/>
          </a:xfrm>
          <a:solidFill>
            <a:schemeClr val="accent5">
              <a:lumMod val="75000"/>
            </a:schemeClr>
          </a:solidFill>
        </p:spPr>
        <p:txBody>
          <a:bodyPr anchor="ctr">
            <a:normAutofit/>
          </a:bodyPr>
          <a:lstStyle/>
          <a:p>
            <a:pPr algn="r"/>
            <a:r>
              <a:rPr lang="en-GB" altLang="en-US" sz="3200" dirty="0">
                <a:solidFill>
                  <a:schemeClr val="bg1"/>
                </a:solidFill>
              </a:rPr>
              <a:t>Summary Poverty and GBV	</a:t>
            </a:r>
          </a:p>
        </p:txBody>
      </p:sp>
      <p:sp>
        <p:nvSpPr>
          <p:cNvPr id="7171" name="Content Placeholder 2">
            <a:extLst>
              <a:ext uri="{FF2B5EF4-FFF2-40B4-BE49-F238E27FC236}">
                <a16:creationId xmlns:a16="http://schemas.microsoft.com/office/drawing/2014/main" id="{3C8EC932-6646-162A-8799-A7FDF8098205}"/>
              </a:ext>
            </a:extLst>
          </p:cNvPr>
          <p:cNvSpPr>
            <a:spLocks noGrp="1" noChangeArrowheads="1"/>
          </p:cNvSpPr>
          <p:nvPr>
            <p:ph idx="1"/>
          </p:nvPr>
        </p:nvSpPr>
        <p:spPr>
          <a:xfrm>
            <a:off x="4678424" y="1576610"/>
            <a:ext cx="5302189" cy="4739950"/>
          </a:xfrm>
        </p:spPr>
        <p:txBody>
          <a:bodyPr vert="horz" lIns="91440" tIns="45720" rIns="91440" bIns="45720" rtlCol="0" anchor="ctr">
            <a:normAutofit fontScale="85000" lnSpcReduction="10000"/>
          </a:bodyPr>
          <a:lstStyle/>
          <a:p>
            <a:r>
              <a:rPr lang="en-GB" altLang="en-US" dirty="0">
                <a:solidFill>
                  <a:schemeClr val="tx1"/>
                </a:solidFill>
              </a:rPr>
              <a:t>Poverty and gender based violence are intrinsically linked, and in complex, far reaching ways. </a:t>
            </a:r>
          </a:p>
          <a:p>
            <a:endParaRPr lang="en-GB" altLang="en-US" dirty="0">
              <a:solidFill>
                <a:schemeClr val="tx1"/>
              </a:solidFill>
            </a:endParaRPr>
          </a:p>
          <a:p>
            <a:pPr eaLnBrk="1" hangingPunct="1"/>
            <a:r>
              <a:rPr lang="en-GB" altLang="en-US" dirty="0">
                <a:solidFill>
                  <a:schemeClr val="tx1"/>
                </a:solidFill>
              </a:rPr>
              <a:t>Poverty impacts both perpetration and victimhood, as well as barriers to leave violence</a:t>
            </a:r>
          </a:p>
          <a:p>
            <a:endParaRPr lang="en-GB" altLang="en-US" dirty="0">
              <a:solidFill>
                <a:schemeClr val="tx1"/>
              </a:solidFill>
            </a:endParaRPr>
          </a:p>
          <a:p>
            <a:r>
              <a:rPr lang="en-GB" altLang="en-US" dirty="0">
                <a:solidFill>
                  <a:schemeClr val="tx1"/>
                </a:solidFill>
              </a:rPr>
              <a:t>Whilst gender based violence can impact all people in society, women in poverty are a group at much greater risk, and will experience specific risks and challenges related to GBV and accessing services </a:t>
            </a:r>
          </a:p>
          <a:p>
            <a:pPr marL="0" indent="0">
              <a:buNone/>
            </a:pPr>
            <a:endParaRPr lang="en-GB" altLang="en-US" dirty="0">
              <a:solidFill>
                <a:schemeClr val="tx1"/>
              </a:solidFill>
            </a:endParaRPr>
          </a:p>
          <a:p>
            <a:pPr marL="0" indent="0">
              <a:buNone/>
            </a:pPr>
            <a:endParaRPr lang="en-GB" altLang="en-US" dirty="0">
              <a:solidFill>
                <a:schemeClr val="tx1"/>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64DD-7B01-6C85-1D9A-C5EB7B654FFB}"/>
              </a:ext>
            </a:extLst>
          </p:cNvPr>
          <p:cNvSpPr>
            <a:spLocks noGrp="1"/>
          </p:cNvSpPr>
          <p:nvPr>
            <p:ph type="title"/>
          </p:nvPr>
        </p:nvSpPr>
        <p:spPr>
          <a:xfrm>
            <a:off x="1154954" y="973668"/>
            <a:ext cx="9800913" cy="706964"/>
          </a:xfrm>
        </p:spPr>
        <p:txBody>
          <a:bodyPr/>
          <a:lstStyle/>
          <a:p>
            <a:r>
              <a:rPr lang="en-GB"/>
              <a:t>ADDITIONAL SLIDES AND INFORMATION </a:t>
            </a:r>
          </a:p>
        </p:txBody>
      </p:sp>
      <p:sp>
        <p:nvSpPr>
          <p:cNvPr id="3" name="Content Placeholder 2">
            <a:extLst>
              <a:ext uri="{FF2B5EF4-FFF2-40B4-BE49-F238E27FC236}">
                <a16:creationId xmlns:a16="http://schemas.microsoft.com/office/drawing/2014/main" id="{77D23238-C5AA-2850-438D-AED9117AE906}"/>
              </a:ext>
            </a:extLst>
          </p:cNvPr>
          <p:cNvSpPr>
            <a:spLocks noGrp="1"/>
          </p:cNvSpPr>
          <p:nvPr>
            <p:ph idx="1"/>
          </p:nvPr>
        </p:nvSpPr>
        <p:spPr>
          <a:xfrm>
            <a:off x="508001" y="2535766"/>
            <a:ext cx="10430934" cy="3416300"/>
          </a:xfrm>
        </p:spPr>
        <p:txBody>
          <a:bodyPr>
            <a:noAutofit/>
          </a:bodyPr>
          <a:lstStyle/>
          <a:p>
            <a:pPr marL="0" indent="0" algn="ctr">
              <a:buNone/>
            </a:pPr>
            <a:r>
              <a:rPr lang="en-GB" sz="4800" dirty="0">
                <a:solidFill>
                  <a:schemeClr val="accent5"/>
                </a:solidFill>
              </a:rPr>
              <a:t>SLIDES AFTER THIS POINT WERE NOT USED IN THE PRESENTATION BUT HAVE BEEN LEFT IN AS THERE MAY BE USEFUL INFORMATION FOR STUDENTS IN </a:t>
            </a:r>
          </a:p>
        </p:txBody>
      </p:sp>
    </p:spTree>
    <p:extLst>
      <p:ext uri="{BB962C8B-B14F-4D97-AF65-F5344CB8AC3E}">
        <p14:creationId xmlns:p14="http://schemas.microsoft.com/office/powerpoint/2010/main" val="3191370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3961" y="-863600"/>
            <a:ext cx="6889961" cy="8625805"/>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FFEB3B"/>
            </a:solidFill>
          </p:spPr>
          <p:txBody>
            <a:bodyPr/>
            <a:lstStyle/>
            <a:p>
              <a:endParaRPr lang="en-GB" sz="1200"/>
            </a:p>
          </p:txBody>
        </p:sp>
      </p:grpSp>
      <p:grpSp>
        <p:nvGrpSpPr>
          <p:cNvPr id="4" name="Group 4"/>
          <p:cNvGrpSpPr/>
          <p:nvPr/>
        </p:nvGrpSpPr>
        <p:grpSpPr>
          <a:xfrm>
            <a:off x="449394" y="459327"/>
            <a:ext cx="5128640" cy="5979951"/>
            <a:chOff x="0" y="0"/>
            <a:chExt cx="1239160" cy="1444851"/>
          </a:xfrm>
        </p:grpSpPr>
        <p:sp>
          <p:nvSpPr>
            <p:cNvPr id="5" name="Freeform 5"/>
            <p:cNvSpPr/>
            <p:nvPr/>
          </p:nvSpPr>
          <p:spPr>
            <a:xfrm>
              <a:off x="0" y="0"/>
              <a:ext cx="1239160" cy="1444851"/>
            </a:xfrm>
            <a:custGeom>
              <a:avLst/>
              <a:gdLst/>
              <a:ahLst/>
              <a:cxnLst/>
              <a:rect l="l" t="t" r="r" b="b"/>
              <a:pathLst>
                <a:path w="1239160" h="1444851">
                  <a:moveTo>
                    <a:pt x="0" y="0"/>
                  </a:moveTo>
                  <a:lnTo>
                    <a:pt x="1239160" y="0"/>
                  </a:lnTo>
                  <a:lnTo>
                    <a:pt x="1239160" y="1444851"/>
                  </a:lnTo>
                  <a:lnTo>
                    <a:pt x="0" y="1444851"/>
                  </a:lnTo>
                  <a:close/>
                </a:path>
              </a:pathLst>
            </a:custGeom>
            <a:solidFill>
              <a:srgbClr val="FFFFFF"/>
            </a:solidFill>
          </p:spPr>
          <p:txBody>
            <a:bodyPr/>
            <a:lstStyle/>
            <a:p>
              <a:endParaRPr lang="en-GB" sz="1200"/>
            </a:p>
          </p:txBody>
        </p:sp>
      </p:grpSp>
      <p:sp>
        <p:nvSpPr>
          <p:cNvPr id="6" name="Freeform 6"/>
          <p:cNvSpPr/>
          <p:nvPr/>
        </p:nvSpPr>
        <p:spPr>
          <a:xfrm rot="-3042263">
            <a:off x="5895073" y="-2576166"/>
            <a:ext cx="4979405" cy="921046"/>
          </a:xfrm>
          <a:custGeom>
            <a:avLst/>
            <a:gdLst/>
            <a:ahLst/>
            <a:cxnLst/>
            <a:rect l="l" t="t" r="r" b="b"/>
            <a:pathLst>
              <a:path w="7469107" h="1381569">
                <a:moveTo>
                  <a:pt x="0" y="0"/>
                </a:moveTo>
                <a:lnTo>
                  <a:pt x="7469107" y="0"/>
                </a:lnTo>
                <a:lnTo>
                  <a:pt x="7469107" y="1381569"/>
                </a:lnTo>
                <a:lnTo>
                  <a:pt x="0" y="1381569"/>
                </a:lnTo>
                <a:lnTo>
                  <a:pt x="0" y="0"/>
                </a:lnTo>
                <a:close/>
              </a:path>
            </a:pathLst>
          </a:custGeom>
          <a:blipFill>
            <a:blip r:embed="rId3">
              <a:alphaModFix amt="83000"/>
              <a:extLst>
                <a:ext uri="{96DAC541-7B7A-43D3-8B79-37D633B846F1}">
                  <asvg:svgBlip xmlns:asvg="http://schemas.microsoft.com/office/drawing/2016/SVG/main" r:embed="rId4"/>
                </a:ext>
              </a:extLst>
            </a:blip>
            <a:stretch>
              <a:fillRect/>
            </a:stretch>
          </a:blipFill>
        </p:spPr>
        <p:txBody>
          <a:bodyPr/>
          <a:lstStyle/>
          <a:p>
            <a:endParaRPr lang="en-GB" sz="1200"/>
          </a:p>
        </p:txBody>
      </p:sp>
      <p:grpSp>
        <p:nvGrpSpPr>
          <p:cNvPr id="7" name="Group 7"/>
          <p:cNvGrpSpPr/>
          <p:nvPr/>
        </p:nvGrpSpPr>
        <p:grpSpPr>
          <a:xfrm>
            <a:off x="6584950" y="439025"/>
            <a:ext cx="5128640" cy="5979951"/>
            <a:chOff x="0" y="0"/>
            <a:chExt cx="1239160" cy="1444851"/>
          </a:xfrm>
        </p:grpSpPr>
        <p:sp>
          <p:nvSpPr>
            <p:cNvPr id="8" name="Freeform 8"/>
            <p:cNvSpPr/>
            <p:nvPr/>
          </p:nvSpPr>
          <p:spPr>
            <a:xfrm>
              <a:off x="0" y="0"/>
              <a:ext cx="1239160" cy="1444851"/>
            </a:xfrm>
            <a:custGeom>
              <a:avLst/>
              <a:gdLst/>
              <a:ahLst/>
              <a:cxnLst/>
              <a:rect l="l" t="t" r="r" b="b"/>
              <a:pathLst>
                <a:path w="1239160" h="1444851">
                  <a:moveTo>
                    <a:pt x="0" y="0"/>
                  </a:moveTo>
                  <a:lnTo>
                    <a:pt x="1239160" y="0"/>
                  </a:lnTo>
                  <a:lnTo>
                    <a:pt x="1239160" y="1444851"/>
                  </a:lnTo>
                  <a:lnTo>
                    <a:pt x="0" y="1444851"/>
                  </a:lnTo>
                  <a:close/>
                </a:path>
              </a:pathLst>
            </a:custGeom>
            <a:solidFill>
              <a:srgbClr val="FFFFFF"/>
            </a:solidFill>
          </p:spPr>
          <p:txBody>
            <a:bodyPr/>
            <a:lstStyle/>
            <a:p>
              <a:endParaRPr lang="en-GB" sz="1200"/>
            </a:p>
          </p:txBody>
        </p:sp>
      </p:grpSp>
      <p:sp>
        <p:nvSpPr>
          <p:cNvPr id="9" name="Freeform 9"/>
          <p:cNvSpPr/>
          <p:nvPr/>
        </p:nvSpPr>
        <p:spPr>
          <a:xfrm>
            <a:off x="-254777" y="-863600"/>
            <a:ext cx="2678373" cy="2269921"/>
          </a:xfrm>
          <a:custGeom>
            <a:avLst/>
            <a:gdLst/>
            <a:ahLst/>
            <a:cxnLst/>
            <a:rect l="l" t="t" r="r" b="b"/>
            <a:pathLst>
              <a:path w="4017559" h="3404882">
                <a:moveTo>
                  <a:pt x="0" y="0"/>
                </a:moveTo>
                <a:lnTo>
                  <a:pt x="4017559" y="0"/>
                </a:lnTo>
                <a:lnTo>
                  <a:pt x="4017559" y="3404882"/>
                </a:lnTo>
                <a:lnTo>
                  <a:pt x="0" y="3404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10" name="Freeform 10"/>
          <p:cNvSpPr/>
          <p:nvPr/>
        </p:nvSpPr>
        <p:spPr>
          <a:xfrm>
            <a:off x="3906578" y="5723040"/>
            <a:ext cx="2678373" cy="2269921"/>
          </a:xfrm>
          <a:custGeom>
            <a:avLst/>
            <a:gdLst/>
            <a:ahLst/>
            <a:cxnLst/>
            <a:rect l="l" t="t" r="r" b="b"/>
            <a:pathLst>
              <a:path w="4017559" h="3404882">
                <a:moveTo>
                  <a:pt x="0" y="0"/>
                </a:moveTo>
                <a:lnTo>
                  <a:pt x="4017559" y="0"/>
                </a:lnTo>
                <a:lnTo>
                  <a:pt x="4017559" y="3404882"/>
                </a:lnTo>
                <a:lnTo>
                  <a:pt x="0" y="3404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11" name="TextBox 11"/>
          <p:cNvSpPr txBox="1"/>
          <p:nvPr/>
        </p:nvSpPr>
        <p:spPr>
          <a:xfrm>
            <a:off x="7051734" y="1593850"/>
            <a:ext cx="4195072" cy="3718967"/>
          </a:xfrm>
          <a:prstGeom prst="rect">
            <a:avLst/>
          </a:prstGeom>
        </p:spPr>
        <p:txBody>
          <a:bodyPr lIns="0" tIns="0" rIns="0" bIns="0" rtlCol="0" anchor="t">
            <a:spAutoFit/>
          </a:bodyPr>
          <a:lstStyle/>
          <a:p>
            <a:pPr algn="ctr">
              <a:lnSpc>
                <a:spcPts val="2929"/>
              </a:lnSpc>
            </a:pPr>
            <a:r>
              <a:rPr lang="en-US" sz="2441" b="1">
                <a:solidFill>
                  <a:srgbClr val="000000"/>
                </a:solidFill>
                <a:latin typeface="Open Sans Semi-Bold"/>
                <a:ea typeface="Open Sans Semi-Bold"/>
                <a:cs typeface="Open Sans Semi-Bold"/>
                <a:sym typeface="Open Sans Semi-Bold"/>
              </a:rPr>
              <a:t>Is not just going to the gym, lifting weights, running marathons...</a:t>
            </a:r>
          </a:p>
          <a:p>
            <a:pPr algn="ctr">
              <a:lnSpc>
                <a:spcPts val="2929"/>
              </a:lnSpc>
            </a:pPr>
            <a:endParaRPr lang="en-US" sz="2441" b="1">
              <a:solidFill>
                <a:srgbClr val="000000"/>
              </a:solidFill>
              <a:latin typeface="Open Sans Semi-Bold"/>
              <a:ea typeface="Open Sans Semi-Bold"/>
              <a:cs typeface="Open Sans Semi-Bold"/>
              <a:sym typeface="Open Sans Semi-Bold"/>
            </a:endParaRPr>
          </a:p>
          <a:p>
            <a:pPr algn="ctr">
              <a:lnSpc>
                <a:spcPts val="2929"/>
              </a:lnSpc>
            </a:pPr>
            <a:r>
              <a:rPr lang="en-US" sz="2441" b="1">
                <a:solidFill>
                  <a:srgbClr val="000000"/>
                </a:solidFill>
                <a:latin typeface="Open Sans Semi-Bold"/>
                <a:ea typeface="Open Sans Semi-Bold"/>
                <a:cs typeface="Open Sans Semi-Bold"/>
                <a:sym typeface="Open Sans Semi-Bold"/>
              </a:rPr>
              <a:t>Find something you enjoy and start reversing those statistics!</a:t>
            </a:r>
          </a:p>
          <a:p>
            <a:pPr algn="ctr">
              <a:lnSpc>
                <a:spcPts val="2929"/>
              </a:lnSpc>
            </a:pPr>
            <a:endParaRPr lang="en-US" sz="2441" b="1">
              <a:solidFill>
                <a:srgbClr val="000000"/>
              </a:solidFill>
              <a:latin typeface="Open Sans Semi-Bold"/>
              <a:ea typeface="Open Sans Semi-Bold"/>
              <a:cs typeface="Open Sans Semi-Bold"/>
              <a:sym typeface="Open Sans Semi-Bold"/>
            </a:endParaRPr>
          </a:p>
          <a:p>
            <a:pPr algn="ctr">
              <a:lnSpc>
                <a:spcPts val="2929"/>
              </a:lnSpc>
            </a:pPr>
            <a:r>
              <a:rPr lang="en-US" sz="2441" b="1">
                <a:solidFill>
                  <a:srgbClr val="000000"/>
                </a:solidFill>
                <a:latin typeface="Open Sans Semi-Bold"/>
                <a:ea typeface="Open Sans Semi-Bold"/>
                <a:cs typeface="Open Sans Semi-Bold"/>
                <a:sym typeface="Open Sans Semi-Bold"/>
              </a:rPr>
              <a:t>10 mins per day can change your life...</a:t>
            </a:r>
          </a:p>
        </p:txBody>
      </p:sp>
      <p:sp>
        <p:nvSpPr>
          <p:cNvPr id="12" name="TextBox 12"/>
          <p:cNvSpPr txBox="1"/>
          <p:nvPr/>
        </p:nvSpPr>
        <p:spPr>
          <a:xfrm>
            <a:off x="5900361" y="793830"/>
            <a:ext cx="6497819" cy="445956"/>
          </a:xfrm>
          <a:prstGeom prst="rect">
            <a:avLst/>
          </a:prstGeom>
        </p:spPr>
        <p:txBody>
          <a:bodyPr lIns="0" tIns="0" rIns="0" bIns="0" rtlCol="0" anchor="t">
            <a:spAutoFit/>
          </a:bodyPr>
          <a:lstStyle/>
          <a:p>
            <a:pPr algn="ctr">
              <a:lnSpc>
                <a:spcPts val="3303"/>
              </a:lnSpc>
            </a:pPr>
            <a:r>
              <a:rPr lang="en-US" sz="4404" b="1">
                <a:solidFill>
                  <a:srgbClr val="000000"/>
                </a:solidFill>
                <a:latin typeface="Open Sans Semi-Bold"/>
                <a:ea typeface="Open Sans Semi-Bold"/>
                <a:cs typeface="Open Sans Semi-Bold"/>
                <a:sym typeface="Open Sans Semi-Bold"/>
              </a:rPr>
              <a:t>Physical Activity</a:t>
            </a:r>
          </a:p>
        </p:txBody>
      </p:sp>
      <p:sp>
        <p:nvSpPr>
          <p:cNvPr id="13" name="Freeform 13"/>
          <p:cNvSpPr/>
          <p:nvPr/>
        </p:nvSpPr>
        <p:spPr>
          <a:xfrm>
            <a:off x="2496862" y="5482067"/>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4" name="TextBox 14"/>
          <p:cNvSpPr txBox="1"/>
          <p:nvPr/>
        </p:nvSpPr>
        <p:spPr>
          <a:xfrm>
            <a:off x="796935" y="1671091"/>
            <a:ext cx="4433559" cy="4001095"/>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24% of people in Scotland’s most deprived areas face mental health challenges compared to 16% in wealthier areas.</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1267"/>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21.9% of Primary 1 children in Scotland are at risk of being overweight or obese.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But guess what? Physical activity can help turn that around.</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A5FD454-C2D2-D0B0-A926-DE069873DED3}"/>
              </a:ext>
            </a:extLst>
          </p:cNvPr>
          <p:cNvSpPr>
            <a:spLocks noGrp="1" noChangeArrowheads="1"/>
          </p:cNvSpPr>
          <p:nvPr>
            <p:ph type="title"/>
          </p:nvPr>
        </p:nvSpPr>
        <p:spPr/>
        <p:txBody>
          <a:bodyPr/>
          <a:lstStyle/>
          <a:p>
            <a:r>
              <a:rPr lang="en-GB"/>
              <a:t>Dundee demographics</a:t>
            </a:r>
            <a:endParaRPr lang="en-US"/>
          </a:p>
        </p:txBody>
      </p:sp>
      <p:sp>
        <p:nvSpPr>
          <p:cNvPr id="8195" name="Content Placeholder 2">
            <a:extLst>
              <a:ext uri="{FF2B5EF4-FFF2-40B4-BE49-F238E27FC236}">
                <a16:creationId xmlns:a16="http://schemas.microsoft.com/office/drawing/2014/main" id="{35B060DA-35B8-15D2-620B-310D70B27584}"/>
              </a:ext>
            </a:extLst>
          </p:cNvPr>
          <p:cNvSpPr>
            <a:spLocks noGrp="1" noChangeArrowheads="1"/>
          </p:cNvSpPr>
          <p:nvPr>
            <p:ph idx="1"/>
          </p:nvPr>
        </p:nvSpPr>
        <p:spPr/>
        <p:txBody>
          <a:bodyPr>
            <a:normAutofit fontScale="92500" lnSpcReduction="10000"/>
          </a:bodyPr>
          <a:lstStyle/>
          <a:p>
            <a:pPr eaLnBrk="1" hangingPunct="1"/>
            <a:r>
              <a:rPr lang="en-GB" altLang="en-US"/>
              <a:t>Dundee City has second lowest male life expectancy in Scotland (</a:t>
            </a:r>
            <a:r>
              <a:rPr lang="en-GB" altLang="en-US" b="1"/>
              <a:t>73.92 years</a:t>
            </a:r>
            <a:r>
              <a:rPr lang="en-GB" altLang="en-US"/>
              <a:t>) and fourth lowest female life expectancy (</a:t>
            </a:r>
            <a:r>
              <a:rPr lang="en-GB" altLang="en-US" b="1"/>
              <a:t>79.48 years</a:t>
            </a:r>
            <a:r>
              <a:rPr lang="en-GB" altLang="en-US"/>
              <a:t>)</a:t>
            </a:r>
          </a:p>
          <a:p>
            <a:pPr eaLnBrk="1" hangingPunct="1"/>
            <a:r>
              <a:rPr lang="en-GB" altLang="en-US" b="1"/>
              <a:t>36.6% </a:t>
            </a:r>
            <a:r>
              <a:rPr lang="en-GB" altLang="en-US"/>
              <a:t>of Dundee population lives in the cities most deprived areas, with </a:t>
            </a:r>
            <a:r>
              <a:rPr lang="en-GB" altLang="en-US" b="1"/>
              <a:t>43.8% </a:t>
            </a:r>
            <a:r>
              <a:rPr lang="en-GB" altLang="en-US"/>
              <a:t>of children in Dundee living in these areas. </a:t>
            </a:r>
          </a:p>
          <a:p>
            <a:pPr eaLnBrk="1" hangingPunct="1"/>
            <a:r>
              <a:rPr lang="en-GB" altLang="en-US"/>
              <a:t>Single parent households count for </a:t>
            </a:r>
            <a:r>
              <a:rPr lang="en-GB" altLang="en-US" b="1"/>
              <a:t>6% </a:t>
            </a:r>
            <a:r>
              <a:rPr lang="en-GB" altLang="en-US"/>
              <a:t>of Dundee households (higher than national average) – across UK </a:t>
            </a:r>
            <a:r>
              <a:rPr lang="en-GB" altLang="en-US" b="1"/>
              <a:t>90% </a:t>
            </a:r>
            <a:r>
              <a:rPr lang="en-GB" altLang="en-US"/>
              <a:t>of SPH are headed by women). </a:t>
            </a:r>
          </a:p>
          <a:p>
            <a:pPr eaLnBrk="1" hangingPunct="1"/>
            <a:r>
              <a:rPr lang="en-GB" altLang="en-US" b="1"/>
              <a:t>30.1% </a:t>
            </a:r>
            <a:r>
              <a:rPr lang="en-GB" altLang="en-US"/>
              <a:t>of children in Dundee live in families that experience both low income and material deprivation – national average is </a:t>
            </a:r>
            <a:r>
              <a:rPr lang="en-GB" altLang="en-US" b="1"/>
              <a:t>20.7%</a:t>
            </a:r>
          </a:p>
          <a:p>
            <a:pPr eaLnBrk="1" hangingPunct="1"/>
            <a:r>
              <a:rPr lang="en-GB" altLang="en-US" b="1"/>
              <a:t>23% </a:t>
            </a:r>
            <a:r>
              <a:rPr lang="en-GB" altLang="en-US"/>
              <a:t>of Dundee City housing stock is private rental property, second highest in Scotland behind Edinburgh at </a:t>
            </a:r>
            <a:r>
              <a:rPr lang="en-GB" altLang="en-US" b="1"/>
              <a:t>25%. </a:t>
            </a:r>
          </a:p>
          <a:p>
            <a:pPr eaLnBrk="1" hangingPunct="1"/>
            <a:r>
              <a:rPr lang="en-GB" altLang="en-US"/>
              <a:t>Dundee has highest domestic abuse rate in Scotland </a:t>
            </a:r>
          </a:p>
          <a:p>
            <a:pPr eaLnBrk="1" hangingPunct="1"/>
            <a:endParaRPr lang="en-GB" alt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15F9-5755-B707-C986-4D4CC811AE44}"/>
              </a:ext>
            </a:extLst>
          </p:cNvPr>
          <p:cNvSpPr>
            <a:spLocks noGrp="1"/>
          </p:cNvSpPr>
          <p:nvPr>
            <p:ph type="title"/>
          </p:nvPr>
        </p:nvSpPr>
        <p:spPr/>
        <p:txBody>
          <a:bodyPr/>
          <a:lstStyle/>
          <a:p>
            <a:r>
              <a:rPr lang="en-US" dirty="0"/>
              <a:t>Angus Demographics</a:t>
            </a:r>
          </a:p>
        </p:txBody>
      </p:sp>
      <p:sp>
        <p:nvSpPr>
          <p:cNvPr id="3" name="Content Placeholder 2">
            <a:extLst>
              <a:ext uri="{FF2B5EF4-FFF2-40B4-BE49-F238E27FC236}">
                <a16:creationId xmlns:a16="http://schemas.microsoft.com/office/drawing/2014/main" id="{28194B03-6985-EC43-7604-046860114342}"/>
              </a:ext>
            </a:extLst>
          </p:cNvPr>
          <p:cNvSpPr>
            <a:spLocks noGrp="1"/>
          </p:cNvSpPr>
          <p:nvPr>
            <p:ph idx="1"/>
          </p:nvPr>
        </p:nvSpPr>
        <p:spPr>
          <a:xfrm>
            <a:off x="624602" y="1547368"/>
            <a:ext cx="11134582" cy="3416300"/>
          </a:xfrm>
        </p:spPr>
        <p:txBody>
          <a:bodyPr vert="horz" lIns="91440" tIns="45720" rIns="91440" bIns="45720" rtlCol="0" anchor="t">
            <a:noAutofit/>
          </a:bodyPr>
          <a:lstStyle/>
          <a:p>
            <a:r>
              <a:rPr lang="en-US" sz="1600" dirty="0">
                <a:solidFill>
                  <a:srgbClr val="333333"/>
                </a:solidFill>
                <a:latin typeface="Poppins" panose="00000500000000000000" pitchFamily="2" charset="0"/>
                <a:cs typeface="Poppins" panose="00000500000000000000" pitchFamily="2" charset="0"/>
              </a:rPr>
              <a:t>Angus child poverty rate 21% 2020-2021 - Joseph Rowntree foundation </a:t>
            </a:r>
          </a:p>
          <a:p>
            <a:r>
              <a:rPr lang="en-US" sz="1600" dirty="0">
                <a:solidFill>
                  <a:srgbClr val="333333"/>
                </a:solidFill>
                <a:latin typeface="Poppins" panose="00000500000000000000" pitchFamily="2" charset="0"/>
                <a:cs typeface="Poppins" panose="00000500000000000000" pitchFamily="2" charset="0"/>
              </a:rPr>
              <a:t>Sex crimes in Angus increased by 18.9% from 20/21 -22/23 - Angus Council Scrutiny and Audit committee report by Police Scotland</a:t>
            </a:r>
          </a:p>
          <a:p>
            <a:r>
              <a:rPr lang="en-US" sz="1600" dirty="0">
                <a:solidFill>
                  <a:srgbClr val="333333"/>
                </a:solidFill>
                <a:latin typeface="Poppins" panose="00000500000000000000" pitchFamily="2" charset="0"/>
                <a:cs typeface="Poppins" panose="00000500000000000000" pitchFamily="2" charset="0"/>
              </a:rPr>
              <a:t>There is a significant increase in the number of reported sexual crime in Angus (by 49 crimes) in comparison to last year, and also in comparison to the 5 year average. There is also an increase in the number of recorded crime for rape and attempted rape (by 20 crimes) compared to last year, and also in comparison to the 5 year average. This increase in the level of recorded crime continues the upward trend that we have seen in previous years -Angus Council Scrutiny and Audit committee report by Police Scotland</a:t>
            </a:r>
          </a:p>
          <a:p>
            <a:r>
              <a:rPr lang="en-US" sz="1600" dirty="0">
                <a:solidFill>
                  <a:srgbClr val="333333"/>
                </a:solidFill>
                <a:latin typeface="Poppins" panose="00000500000000000000" pitchFamily="2" charset="0"/>
                <a:cs typeface="Poppins" panose="00000500000000000000" pitchFamily="2" charset="0"/>
              </a:rPr>
              <a:t>In comparison to Dundee Angus is below the Scottish National average of 118 - Angus sits at 107 incidents per 10,000 population in 2021-2022 -Scot.gov</a:t>
            </a:r>
          </a:p>
          <a:p>
            <a:r>
              <a:rPr lang="en-US" sz="1600" dirty="0">
                <a:solidFill>
                  <a:srgbClr val="333333"/>
                </a:solidFill>
                <a:latin typeface="Poppins" panose="00000500000000000000" pitchFamily="2" charset="0"/>
                <a:cs typeface="Poppins" panose="00000500000000000000" pitchFamily="2" charset="0"/>
              </a:rPr>
              <a:t>64% housing stock is owner occupied with 13% council occupied and 6% housing association- this shows lack of social housing availability</a:t>
            </a:r>
          </a:p>
          <a:p>
            <a:r>
              <a:rPr lang="en-US" sz="1600" dirty="0">
                <a:solidFill>
                  <a:srgbClr val="333333"/>
                </a:solidFill>
                <a:latin typeface="Poppins" panose="00000500000000000000" pitchFamily="2" charset="0"/>
                <a:cs typeface="Poppins" panose="00000500000000000000" pitchFamily="2" charset="0"/>
              </a:rPr>
              <a:t>Most deprived 20% for angus cover Arbroath, Brechin, Forfar, Kirriemuir with the lowest ranking being Arbroath (most deprived 5%), Arbroath ranks lowest in Education, health, income and employment - Scottish index of multiple deprivation</a:t>
            </a:r>
          </a:p>
          <a:p>
            <a:r>
              <a:rPr lang="en-US" sz="1600" dirty="0">
                <a:solidFill>
                  <a:srgbClr val="333333"/>
                </a:solidFill>
                <a:latin typeface="Poppins" panose="00000500000000000000" pitchFamily="2" charset="0"/>
                <a:cs typeface="Poppins" panose="00000500000000000000" pitchFamily="2" charset="0"/>
              </a:rPr>
              <a:t>Life expectancy for males and females within angus are above average with males 78 years and females 82 years</a:t>
            </a:r>
          </a:p>
          <a:p>
            <a:endParaRPr lang="en-US" sz="1600" dirty="0">
              <a:solidFill>
                <a:srgbClr val="333333"/>
              </a:solidFill>
              <a:latin typeface="Poppins" panose="00000500000000000000" pitchFamily="2" charset="0"/>
              <a:cs typeface="Poppins" panose="00000500000000000000" pitchFamily="2" charset="0"/>
            </a:endParaRPr>
          </a:p>
          <a:p>
            <a:endParaRPr lang="en-US" sz="1600" dirty="0">
              <a:solidFill>
                <a:srgbClr val="333333"/>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553284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66E7F11-AFF2-BD0B-F22F-A138FD6A069D}"/>
              </a:ext>
            </a:extLst>
          </p:cNvPr>
          <p:cNvSpPr>
            <a:spLocks noGrp="1" noChangeArrowheads="1"/>
          </p:cNvSpPr>
          <p:nvPr>
            <p:ph type="title"/>
          </p:nvPr>
        </p:nvSpPr>
        <p:spPr/>
        <p:txBody>
          <a:bodyPr/>
          <a:lstStyle/>
          <a:p>
            <a:r>
              <a:rPr lang="en-GB" altLang="en-US"/>
              <a:t>Dundee City Risk Register (slide written in 2022)</a:t>
            </a:r>
          </a:p>
        </p:txBody>
      </p:sp>
      <p:sp>
        <p:nvSpPr>
          <p:cNvPr id="3" name="Content Placeholder 2">
            <a:extLst>
              <a:ext uri="{FF2B5EF4-FFF2-40B4-BE49-F238E27FC236}">
                <a16:creationId xmlns:a16="http://schemas.microsoft.com/office/drawing/2014/main" id="{DCCD6C5F-830E-B38A-3EF4-D0FFAA4031FE}"/>
              </a:ext>
            </a:extLst>
          </p:cNvPr>
          <p:cNvSpPr>
            <a:spLocks noGrp="1"/>
          </p:cNvSpPr>
          <p:nvPr>
            <p:ph idx="1"/>
          </p:nvPr>
        </p:nvSpPr>
        <p:spPr>
          <a:xfrm>
            <a:off x="744100" y="2142321"/>
            <a:ext cx="10939821" cy="4559300"/>
          </a:xfrm>
        </p:spPr>
        <p:txBody>
          <a:bodyPr rtlCol="0">
            <a:normAutofit fontScale="92500" lnSpcReduction="20000"/>
          </a:bodyPr>
          <a:lstStyle/>
          <a:p>
            <a:pPr eaLnBrk="1" fontAlgn="auto" hangingPunct="1">
              <a:spcAft>
                <a:spcPts val="0"/>
              </a:spcAft>
              <a:buFont typeface="Wingdings 3" charset="2"/>
              <a:buChar char=""/>
              <a:defRPr/>
            </a:pPr>
            <a:r>
              <a:rPr lang="en-GB" dirty="0">
                <a:solidFill>
                  <a:schemeClr val="tx1">
                    <a:lumMod val="75000"/>
                    <a:lumOff val="25000"/>
                  </a:schemeClr>
                </a:solidFill>
              </a:rPr>
              <a:t>Ukrainian refugee crisis, increased risk of CSE, human trafficking and child exploitation </a:t>
            </a:r>
          </a:p>
          <a:p>
            <a:pPr eaLnBrk="1" fontAlgn="auto" hangingPunct="1">
              <a:spcAft>
                <a:spcPts val="0"/>
              </a:spcAft>
              <a:buFont typeface="Wingdings 3" charset="2"/>
              <a:buChar char=""/>
              <a:defRPr/>
            </a:pPr>
            <a:r>
              <a:rPr lang="en-GB" dirty="0">
                <a:solidFill>
                  <a:schemeClr val="tx1">
                    <a:lumMod val="75000"/>
                    <a:lumOff val="25000"/>
                  </a:schemeClr>
                </a:solidFill>
              </a:rPr>
              <a:t>Over a decade of austerity, compounded by cost of living crisis will leave women facing brunt of economic downturn and financial pressures (this has always been the case in times of recession). </a:t>
            </a:r>
          </a:p>
          <a:p>
            <a:pPr eaLnBrk="1" fontAlgn="auto" hangingPunct="1">
              <a:spcAft>
                <a:spcPts val="0"/>
              </a:spcAft>
              <a:buFont typeface="Wingdings 3" charset="2"/>
              <a:buChar char=""/>
              <a:defRPr/>
            </a:pPr>
            <a:r>
              <a:rPr lang="en-GB" dirty="0">
                <a:solidFill>
                  <a:schemeClr val="tx1">
                    <a:lumMod val="75000"/>
                    <a:lumOff val="25000"/>
                  </a:schemeClr>
                </a:solidFill>
              </a:rPr>
              <a:t>Childcare costs increasing	</a:t>
            </a:r>
          </a:p>
          <a:p>
            <a:pPr lvl="1" eaLnBrk="1" fontAlgn="auto" hangingPunct="1">
              <a:spcAft>
                <a:spcPts val="0"/>
              </a:spcAft>
              <a:buFont typeface="Wingdings 3" charset="2"/>
              <a:buChar char=""/>
              <a:defRPr/>
            </a:pPr>
            <a:r>
              <a:rPr lang="en-GB" dirty="0">
                <a:solidFill>
                  <a:schemeClr val="tx1">
                    <a:lumMod val="75000"/>
                    <a:lumOff val="25000"/>
                  </a:schemeClr>
                </a:solidFill>
              </a:rPr>
              <a:t>Creates further barriers for survivors to leave relationships </a:t>
            </a:r>
          </a:p>
          <a:p>
            <a:pPr lvl="1" eaLnBrk="1" fontAlgn="auto" hangingPunct="1">
              <a:spcAft>
                <a:spcPts val="0"/>
              </a:spcAft>
              <a:buFont typeface="Wingdings 3" charset="2"/>
              <a:buChar char=""/>
              <a:defRPr/>
            </a:pPr>
            <a:r>
              <a:rPr lang="en-GB" dirty="0">
                <a:solidFill>
                  <a:schemeClr val="tx1">
                    <a:lumMod val="75000"/>
                    <a:lumOff val="25000"/>
                  </a:schemeClr>
                </a:solidFill>
              </a:rPr>
              <a:t>UK Govt. suggesting increases of </a:t>
            </a:r>
            <a:r>
              <a:rPr lang="en-GB" dirty="0" err="1">
                <a:solidFill>
                  <a:schemeClr val="tx1">
                    <a:lumMod val="75000"/>
                    <a:lumOff val="25000"/>
                  </a:schemeClr>
                </a:solidFill>
              </a:rPr>
              <a:t>child:adult</a:t>
            </a:r>
            <a:r>
              <a:rPr lang="en-GB" dirty="0">
                <a:solidFill>
                  <a:schemeClr val="tx1">
                    <a:lumMod val="75000"/>
                    <a:lumOff val="25000"/>
                  </a:schemeClr>
                </a:solidFill>
              </a:rPr>
              <a:t> ratio in nurseries, Scottish Govt. may consider similar – would lead to less safeguarding around CSA, amongst many other issues</a:t>
            </a:r>
          </a:p>
          <a:p>
            <a:pPr eaLnBrk="1" fontAlgn="auto" hangingPunct="1">
              <a:spcAft>
                <a:spcPts val="0"/>
              </a:spcAft>
              <a:buFont typeface="Wingdings 3" charset="2"/>
              <a:buChar char=""/>
              <a:defRPr/>
            </a:pPr>
            <a:r>
              <a:rPr lang="en-GB" dirty="0">
                <a:solidFill>
                  <a:schemeClr val="tx1">
                    <a:lumMod val="75000"/>
                    <a:lumOff val="25000"/>
                  </a:schemeClr>
                </a:solidFill>
              </a:rPr>
              <a:t>Fuel crisis	</a:t>
            </a:r>
          </a:p>
          <a:p>
            <a:pPr lvl="1" eaLnBrk="1" fontAlgn="auto" hangingPunct="1">
              <a:spcAft>
                <a:spcPts val="0"/>
              </a:spcAft>
              <a:buFont typeface="Wingdings 3" charset="2"/>
              <a:buChar char=""/>
              <a:defRPr/>
            </a:pPr>
            <a:r>
              <a:rPr lang="en-GB" dirty="0">
                <a:solidFill>
                  <a:schemeClr val="tx1">
                    <a:lumMod val="75000"/>
                    <a:lumOff val="25000"/>
                  </a:schemeClr>
                </a:solidFill>
              </a:rPr>
              <a:t>Increased risk of CSE </a:t>
            </a:r>
          </a:p>
          <a:p>
            <a:pPr lvl="1" eaLnBrk="1" fontAlgn="auto" hangingPunct="1">
              <a:spcAft>
                <a:spcPts val="0"/>
              </a:spcAft>
              <a:buFont typeface="Wingdings 3" charset="2"/>
              <a:buChar char=""/>
              <a:defRPr/>
            </a:pPr>
            <a:r>
              <a:rPr lang="en-GB" dirty="0">
                <a:solidFill>
                  <a:schemeClr val="tx1">
                    <a:lumMod val="75000"/>
                    <a:lumOff val="25000"/>
                  </a:schemeClr>
                </a:solidFill>
              </a:rPr>
              <a:t>Increase of financial abuse and finance related abuse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2CFC347-3213-1BF6-95B6-C027F7146AA4}"/>
              </a:ext>
            </a:extLst>
          </p:cNvPr>
          <p:cNvSpPr>
            <a:spLocks noGrp="1" noChangeArrowheads="1"/>
          </p:cNvSpPr>
          <p:nvPr>
            <p:ph type="title"/>
          </p:nvPr>
        </p:nvSpPr>
        <p:spPr/>
        <p:txBody>
          <a:bodyPr/>
          <a:lstStyle/>
          <a:p>
            <a:pPr eaLnBrk="1" hangingPunct="1"/>
            <a:r>
              <a:rPr lang="en-GB" altLang="en-US"/>
              <a:t>Childcare costs</a:t>
            </a:r>
          </a:p>
        </p:txBody>
      </p:sp>
      <p:sp>
        <p:nvSpPr>
          <p:cNvPr id="3" name="Content Placeholder 2">
            <a:extLst>
              <a:ext uri="{FF2B5EF4-FFF2-40B4-BE49-F238E27FC236}">
                <a16:creationId xmlns:a16="http://schemas.microsoft.com/office/drawing/2014/main" id="{0C33F3CF-3564-4D1A-C97A-FF8B5B01D00F}"/>
              </a:ext>
            </a:extLst>
          </p:cNvPr>
          <p:cNvSpPr>
            <a:spLocks noGrp="1"/>
          </p:cNvSpPr>
          <p:nvPr>
            <p:ph idx="1"/>
          </p:nvPr>
        </p:nvSpPr>
        <p:spPr>
          <a:xfrm>
            <a:off x="460010" y="1690688"/>
            <a:ext cx="11061430" cy="4636960"/>
          </a:xfrm>
        </p:spPr>
        <p:txBody>
          <a:bodyPr vert="horz" lIns="91440" tIns="45720" rIns="91440" bIns="45720" rtlCol="0" anchor="t">
            <a:normAutofit fontScale="92500" lnSpcReduction="10000"/>
          </a:bodyPr>
          <a:lstStyle/>
          <a:p>
            <a:pPr>
              <a:defRPr/>
            </a:pPr>
            <a:r>
              <a:rPr lang="en-GB" dirty="0"/>
              <a:t>Domestic abuse can often increase during pregnancy, and after childbirth</a:t>
            </a:r>
            <a:endParaRPr lang="en-US" dirty="0"/>
          </a:p>
          <a:p>
            <a:pPr>
              <a:spcAft>
                <a:spcPts val="0"/>
              </a:spcAft>
              <a:buFont typeface="Wingdings 3" charset="2"/>
              <a:buChar char=""/>
              <a:defRPr/>
            </a:pPr>
            <a:r>
              <a:rPr lang="en-GB" dirty="0"/>
              <a:t>Statutory maternity pay, maternity allowance and other maternity related benefits, along with the strict requirements of eligibility, entrap women into being dependent on an abusive partner financially as the weekly/monthly payments would rarely be enough to live on, especially if needing to move to a private let. </a:t>
            </a:r>
            <a:endParaRPr lang="en-US" dirty="0"/>
          </a:p>
          <a:p>
            <a:pPr eaLnBrk="1" fontAlgn="auto" hangingPunct="1">
              <a:spcAft>
                <a:spcPts val="0"/>
              </a:spcAft>
              <a:buFont typeface="Wingdings 3" charset="2"/>
              <a:buChar char=""/>
              <a:defRPr/>
            </a:pPr>
            <a:r>
              <a:rPr lang="en-GB" dirty="0"/>
              <a:t>This is then further compounded by the cost of childcare – average cost of putting a child into part-time nursery in Scotland has increased to £7000 per year (2022)</a:t>
            </a:r>
          </a:p>
          <a:p>
            <a:pPr eaLnBrk="1" fontAlgn="auto" hangingPunct="1">
              <a:spcAft>
                <a:spcPts val="0"/>
              </a:spcAft>
              <a:buFont typeface="Wingdings 3" charset="2"/>
              <a:buChar char=""/>
              <a:defRPr/>
            </a:pPr>
            <a:r>
              <a:rPr lang="en-GB" dirty="0"/>
              <a:t>Women in abusive relationships may only be offered accommodation </a:t>
            </a:r>
            <a:r>
              <a:rPr lang="en-GB" dirty="0" err="1"/>
              <a:t>outwith</a:t>
            </a:r>
            <a:r>
              <a:rPr lang="en-GB" dirty="0"/>
              <a:t> their area, meaning they may need to leave their job, move their child from nursery/school or away from family support – this makes it harder for women to leave.</a:t>
            </a:r>
          </a:p>
        </p:txBody>
      </p:sp>
    </p:spTree>
    <p:extLst>
      <p:ext uri="{BB962C8B-B14F-4D97-AF65-F5344CB8AC3E}">
        <p14:creationId xmlns:p14="http://schemas.microsoft.com/office/powerpoint/2010/main" val="364935711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E368D8D-783D-82E9-CC6C-34B572A29CE1}"/>
              </a:ext>
            </a:extLst>
          </p:cNvPr>
          <p:cNvSpPr>
            <a:spLocks noGrp="1" noChangeArrowheads="1"/>
          </p:cNvSpPr>
          <p:nvPr>
            <p:ph type="title"/>
          </p:nvPr>
        </p:nvSpPr>
        <p:spPr/>
        <p:txBody>
          <a:bodyPr/>
          <a:lstStyle/>
          <a:p>
            <a:pPr eaLnBrk="1" hangingPunct="1"/>
            <a:r>
              <a:rPr lang="en-GB" altLang="en-US"/>
              <a:t>Benefits</a:t>
            </a:r>
          </a:p>
        </p:txBody>
      </p:sp>
      <p:sp>
        <p:nvSpPr>
          <p:cNvPr id="3" name="Content Placeholder 2">
            <a:extLst>
              <a:ext uri="{FF2B5EF4-FFF2-40B4-BE49-F238E27FC236}">
                <a16:creationId xmlns:a16="http://schemas.microsoft.com/office/drawing/2014/main" id="{A19AE825-05E8-03D1-E380-213CF3DBE1D1}"/>
              </a:ext>
            </a:extLst>
          </p:cNvPr>
          <p:cNvSpPr>
            <a:spLocks noGrp="1"/>
          </p:cNvSpPr>
          <p:nvPr>
            <p:ph idx="1"/>
          </p:nvPr>
        </p:nvSpPr>
        <p:spPr>
          <a:xfrm>
            <a:off x="1265906" y="1807781"/>
            <a:ext cx="9200161" cy="4057411"/>
          </a:xfrm>
        </p:spPr>
        <p:txBody>
          <a:bodyPr vert="horz" lIns="91440" tIns="45720" rIns="91440" bIns="45720" rtlCol="0" anchor="t">
            <a:normAutofit fontScale="70000" lnSpcReduction="20000"/>
          </a:bodyPr>
          <a:lstStyle/>
          <a:p>
            <a:pPr eaLnBrk="1" fontAlgn="auto" hangingPunct="1">
              <a:spcAft>
                <a:spcPts val="0"/>
              </a:spcAft>
              <a:buFont typeface="Wingdings 3" charset="2"/>
              <a:buChar char=""/>
              <a:defRPr/>
            </a:pPr>
            <a:r>
              <a:rPr lang="en-GB" dirty="0"/>
              <a:t>Universal Credit is paid to the household as standard and is very rarely made into a split payment (despite this being an option by DWP).  </a:t>
            </a:r>
            <a:endParaRPr lang="en-US" dirty="0"/>
          </a:p>
          <a:p>
            <a:pPr>
              <a:defRPr/>
            </a:pPr>
            <a:endParaRPr lang="en-GB" dirty="0"/>
          </a:p>
          <a:p>
            <a:pPr eaLnBrk="1" fontAlgn="auto" hangingPunct="1">
              <a:spcAft>
                <a:spcPts val="0"/>
              </a:spcAft>
              <a:buFont typeface="Wingdings 3" charset="2"/>
              <a:buChar char=""/>
              <a:defRPr/>
            </a:pPr>
            <a:r>
              <a:rPr lang="en-GB" dirty="0"/>
              <a:t>Under UC, claimants need to be actively seeking work – those fleeing domestic abuse can have a 12 week break from this. Again, specialist services may need to be involved to ensure this break is in place from the beginning.</a:t>
            </a:r>
          </a:p>
          <a:p>
            <a:pPr>
              <a:defRPr/>
            </a:pPr>
            <a:endParaRPr lang="en-GB" dirty="0"/>
          </a:p>
          <a:p>
            <a:pPr>
              <a:defRPr/>
            </a:pPr>
            <a:r>
              <a:rPr lang="en-GB" b="1" dirty="0"/>
              <a:t>In the last 12 months (2022) WRASAC have seen a huge increase in the number of women we support reporting financial difficulties ( 62%) </a:t>
            </a:r>
          </a:p>
          <a:p>
            <a:pPr>
              <a:defRPr/>
            </a:pPr>
            <a:endParaRPr lang="en-GB" b="1" dirty="0"/>
          </a:p>
          <a:p>
            <a:pPr>
              <a:defRPr/>
            </a:pPr>
            <a:r>
              <a:rPr lang="en-GB" b="1" dirty="0"/>
              <a:t>80%</a:t>
            </a:r>
            <a:r>
              <a:rPr lang="en-GB" dirty="0"/>
              <a:t> of the women engaged in WRASACs Vice Versa service needed support with money/welfare/benefits. </a:t>
            </a:r>
          </a:p>
          <a:p>
            <a:pPr marL="0" indent="0">
              <a:buNone/>
              <a:defRPr/>
            </a:pPr>
            <a:endParaRPr lang="en-GB" dirty="0"/>
          </a:p>
        </p:txBody>
      </p:sp>
    </p:spTree>
    <p:extLst>
      <p:ext uri="{BB962C8B-B14F-4D97-AF65-F5344CB8AC3E}">
        <p14:creationId xmlns:p14="http://schemas.microsoft.com/office/powerpoint/2010/main" val="30658373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D512E1F-55AF-BEBD-4BBE-00F08161EB4F}"/>
              </a:ext>
            </a:extLst>
          </p:cNvPr>
          <p:cNvSpPr>
            <a:spLocks noGrp="1" noChangeArrowheads="1"/>
          </p:cNvSpPr>
          <p:nvPr>
            <p:ph type="title"/>
          </p:nvPr>
        </p:nvSpPr>
        <p:spPr/>
        <p:txBody>
          <a:bodyPr/>
          <a:lstStyle/>
          <a:p>
            <a:pPr eaLnBrk="1" hangingPunct="1"/>
            <a:r>
              <a:rPr lang="en-GB" altLang="en-US"/>
              <a:t>Fuel Crisis/Cost of Living Crisis </a:t>
            </a:r>
          </a:p>
        </p:txBody>
      </p:sp>
      <p:sp>
        <p:nvSpPr>
          <p:cNvPr id="3" name="Content Placeholder 2">
            <a:extLst>
              <a:ext uri="{FF2B5EF4-FFF2-40B4-BE49-F238E27FC236}">
                <a16:creationId xmlns:a16="http://schemas.microsoft.com/office/drawing/2014/main" id="{C2D32E75-9EE7-7CD4-51DD-ED0F05D80EE3}"/>
              </a:ext>
            </a:extLst>
          </p:cNvPr>
          <p:cNvSpPr>
            <a:spLocks noGrp="1"/>
          </p:cNvSpPr>
          <p:nvPr>
            <p:ph idx="1"/>
          </p:nvPr>
        </p:nvSpPr>
        <p:spPr/>
        <p:txBody>
          <a:bodyPr vert="horz" lIns="91440" tIns="45720" rIns="91440" bIns="45720" rtlCol="0" anchor="t">
            <a:normAutofit/>
          </a:bodyPr>
          <a:lstStyle/>
          <a:p>
            <a:pPr>
              <a:defRPr/>
            </a:pPr>
            <a:r>
              <a:rPr lang="en-GB" dirty="0">
                <a:latin typeface="Poppins" panose="00000500000000000000" pitchFamily="2" charset="0"/>
                <a:cs typeface="Poppins" panose="00000500000000000000" pitchFamily="2" charset="0"/>
              </a:rPr>
              <a:t>In March 2022 the </a:t>
            </a:r>
            <a:r>
              <a:rPr lang="en-GB" dirty="0" err="1">
                <a:latin typeface="Poppins" panose="00000500000000000000" pitchFamily="2" charset="0"/>
                <a:cs typeface="Poppins" panose="00000500000000000000" pitchFamily="2" charset="0"/>
              </a:rPr>
              <a:t>Womens</a:t>
            </a:r>
            <a:r>
              <a:rPr lang="en-GB" dirty="0">
                <a:latin typeface="Poppins" panose="00000500000000000000" pitchFamily="2" charset="0"/>
                <a:cs typeface="Poppins" panose="00000500000000000000" pitchFamily="2" charset="0"/>
              </a:rPr>
              <a:t> Budget Group published a report that evidenced exactly how women will face the brunt of the growing cost of living crisis </a:t>
            </a:r>
            <a:endParaRPr lang="en-GB" dirty="0">
              <a:solidFill>
                <a:schemeClr val="tx1">
                  <a:lumMod val="75000"/>
                  <a:lumOff val="25000"/>
                </a:schemeClr>
              </a:solidFill>
              <a:latin typeface="Poppins" panose="00000500000000000000" pitchFamily="2" charset="0"/>
              <a:cs typeface="Poppins" panose="00000500000000000000" pitchFamily="2" charset="0"/>
            </a:endParaRPr>
          </a:p>
          <a:p>
            <a:pPr>
              <a:defRPr/>
            </a:pPr>
            <a:r>
              <a:rPr lang="en-GB" dirty="0">
                <a:solidFill>
                  <a:srgbClr val="333333"/>
                </a:solidFill>
                <a:latin typeface="Poppins" panose="00000500000000000000" pitchFamily="2" charset="0"/>
                <a:ea typeface="Times New Roman" panose="02020603050405020304" pitchFamily="18" charset="0"/>
                <a:cs typeface="Poppins" panose="00000500000000000000" pitchFamily="2" charset="0"/>
              </a:rPr>
              <a:t>Fuel poverty levels in Angus remain static at 20% from 2018/19 - Angus council employability partnership delivery plan</a:t>
            </a:r>
            <a:endParaRPr lang="en-GB" dirty="0">
              <a:solidFill>
                <a:srgbClr val="404040"/>
              </a:solidFill>
              <a:latin typeface="Poppins" panose="00000500000000000000" pitchFamily="2" charset="0"/>
              <a:ea typeface="Times New Roman" panose="02020603050405020304" pitchFamily="18" charset="0"/>
              <a:cs typeface="Poppins" panose="00000500000000000000" pitchFamily="2" charset="0"/>
            </a:endParaRPr>
          </a:p>
          <a:p>
            <a:pPr marL="0" indent="0">
              <a:buNone/>
              <a:defRPr/>
            </a:pPr>
            <a:endParaRPr lang="en-GB" u="sng" dirty="0">
              <a:solidFill>
                <a:srgbClr val="0000FF"/>
              </a:solidFill>
              <a:latin typeface="Poppins" panose="00000500000000000000" pitchFamily="2" charset="0"/>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16685072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DFA0BF4-D38D-FB31-4DD6-1919205759A9}"/>
              </a:ext>
            </a:extLst>
          </p:cNvPr>
          <p:cNvSpPr>
            <a:spLocks noGrp="1" noChangeArrowheads="1"/>
          </p:cNvSpPr>
          <p:nvPr>
            <p:ph type="title"/>
          </p:nvPr>
        </p:nvSpPr>
        <p:spPr/>
        <p:txBody>
          <a:bodyPr/>
          <a:lstStyle/>
          <a:p>
            <a:r>
              <a:rPr lang="en-GB" altLang="en-US"/>
              <a:t>Technology </a:t>
            </a:r>
          </a:p>
        </p:txBody>
      </p:sp>
      <p:sp>
        <p:nvSpPr>
          <p:cNvPr id="3" name="Content Placeholder 2">
            <a:extLst>
              <a:ext uri="{FF2B5EF4-FFF2-40B4-BE49-F238E27FC236}">
                <a16:creationId xmlns:a16="http://schemas.microsoft.com/office/drawing/2014/main" id="{B149A618-5112-96C7-9297-1C343F86D581}"/>
              </a:ext>
            </a:extLst>
          </p:cNvPr>
          <p:cNvSpPr>
            <a:spLocks noGrp="1"/>
          </p:cNvSpPr>
          <p:nvPr>
            <p:ph idx="1"/>
          </p:nvPr>
        </p:nvSpPr>
        <p:spPr>
          <a:xfrm>
            <a:off x="888432" y="1767537"/>
            <a:ext cx="10465368" cy="4656138"/>
          </a:xfrm>
        </p:spPr>
        <p:txBody>
          <a:bodyPr vert="horz" lIns="91440" tIns="45720" rIns="91440" bIns="45720" rtlCol="0" anchor="t">
            <a:normAutofit lnSpcReduction="10000"/>
          </a:bodyPr>
          <a:lstStyle/>
          <a:p>
            <a:pPr>
              <a:defRPr/>
            </a:pPr>
            <a:r>
              <a:rPr lang="en-GB" dirty="0"/>
              <a:t>Data poverty affects 14% of Scotland’s population </a:t>
            </a:r>
            <a:endParaRPr lang="en-US" dirty="0"/>
          </a:p>
          <a:p>
            <a:pPr>
              <a:defRPr/>
            </a:pPr>
            <a:endParaRPr lang="en-GB" dirty="0"/>
          </a:p>
          <a:p>
            <a:pPr>
              <a:defRPr/>
            </a:pPr>
            <a:r>
              <a:rPr lang="en-GB" dirty="0"/>
              <a:t>Across Scotland, 88% of the population has access to the internet, this drops to 82% in the poorest parts of the country. Key however, is that 86% of the population mainly access the internet via a mobile phone</a:t>
            </a:r>
          </a:p>
          <a:p>
            <a:pPr>
              <a:defRPr/>
            </a:pPr>
            <a:endParaRPr lang="en-GB" dirty="0"/>
          </a:p>
          <a:p>
            <a:pPr>
              <a:defRPr/>
            </a:pPr>
            <a:r>
              <a:rPr lang="en-GB" dirty="0"/>
              <a:t>Access to benefits, such as Universal Credit, relies on the person having constant access to the internet – this can be an additional stressor as lack internet access can result in missed appointments and sanctions. </a:t>
            </a:r>
          </a:p>
        </p:txBody>
      </p:sp>
    </p:spTree>
    <p:extLst>
      <p:ext uri="{BB962C8B-B14F-4D97-AF65-F5344CB8AC3E}">
        <p14:creationId xmlns:p14="http://schemas.microsoft.com/office/powerpoint/2010/main" val="16513396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5126EE30-3222-FADC-807C-96A1750DB967}"/>
              </a:ext>
            </a:extLst>
          </p:cNvPr>
          <p:cNvSpPr>
            <a:spLocks noGrp="1" noChangeArrowheads="1"/>
          </p:cNvSpPr>
          <p:nvPr>
            <p:ph type="title"/>
          </p:nvPr>
        </p:nvSpPr>
        <p:spPr/>
        <p:txBody>
          <a:bodyPr/>
          <a:lstStyle/>
          <a:p>
            <a:pPr eaLnBrk="1" hangingPunct="1"/>
            <a:r>
              <a:rPr lang="en-GB" altLang="en-US"/>
              <a:t>Tech continued</a:t>
            </a:r>
          </a:p>
        </p:txBody>
      </p:sp>
      <p:sp>
        <p:nvSpPr>
          <p:cNvPr id="3" name="Content Placeholder 2">
            <a:extLst>
              <a:ext uri="{FF2B5EF4-FFF2-40B4-BE49-F238E27FC236}">
                <a16:creationId xmlns:a16="http://schemas.microsoft.com/office/drawing/2014/main" id="{12C220E7-5231-5905-2729-A57A0F304EDD}"/>
              </a:ext>
            </a:extLst>
          </p:cNvPr>
          <p:cNvSpPr>
            <a:spLocks noGrp="1"/>
          </p:cNvSpPr>
          <p:nvPr>
            <p:ph idx="1"/>
          </p:nvPr>
        </p:nvSpPr>
        <p:spPr>
          <a:xfrm>
            <a:off x="1018519" y="2045716"/>
            <a:ext cx="10335281" cy="3847620"/>
          </a:xfrm>
        </p:spPr>
        <p:txBody>
          <a:bodyPr vert="horz" lIns="91440" tIns="45720" rIns="91440" bIns="45720" rtlCol="0" anchor="t">
            <a:normAutofit fontScale="92500" lnSpcReduction="10000"/>
          </a:bodyPr>
          <a:lstStyle/>
          <a:p>
            <a:pPr>
              <a:defRPr/>
            </a:pPr>
            <a:r>
              <a:rPr lang="en-GB" dirty="0"/>
              <a:t>In 22/23 Vice Versa service at WRASAC gave out 19 phones (33 women total accessed VV in this time period), meaning over half of the women in the service needed help getting access to a phone.</a:t>
            </a:r>
          </a:p>
          <a:p>
            <a:pPr>
              <a:defRPr/>
            </a:pPr>
            <a:r>
              <a:rPr lang="en-GB" dirty="0"/>
              <a:t> In the first 6 months of  2023, 12 phones have been given out across out client base in Dundee and Angus.</a:t>
            </a:r>
          </a:p>
          <a:p>
            <a:pPr>
              <a:defRPr/>
            </a:pPr>
            <a:r>
              <a:rPr lang="en-GB" dirty="0"/>
              <a:t>For those women fleeing domestic abuse, they may need to get a new phone and contract that is unconnected to the account of their ex partner – this has a financial cost to it </a:t>
            </a:r>
          </a:p>
          <a:p>
            <a:pPr>
              <a:defRPr/>
            </a:pPr>
            <a:r>
              <a:rPr lang="en-GB" dirty="0"/>
              <a:t>For survivors of sexual violence who report to the police, phones are often taken into evidence. </a:t>
            </a:r>
          </a:p>
        </p:txBody>
      </p:sp>
    </p:spTree>
    <p:extLst>
      <p:ext uri="{BB962C8B-B14F-4D97-AF65-F5344CB8AC3E}">
        <p14:creationId xmlns:p14="http://schemas.microsoft.com/office/powerpoint/2010/main" val="13792172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3BB237F-E5AF-C4B1-F143-60682E738E3B}"/>
              </a:ext>
            </a:extLst>
          </p:cNvPr>
          <p:cNvSpPr>
            <a:spLocks noGrp="1" noChangeArrowheads="1"/>
          </p:cNvSpPr>
          <p:nvPr>
            <p:ph type="title"/>
          </p:nvPr>
        </p:nvSpPr>
        <p:spPr/>
        <p:txBody>
          <a:bodyPr/>
          <a:lstStyle/>
          <a:p>
            <a:pPr eaLnBrk="1" hangingPunct="1"/>
            <a:r>
              <a:rPr lang="en-GB" altLang="en-US"/>
              <a:t>Legal</a:t>
            </a:r>
          </a:p>
        </p:txBody>
      </p:sp>
      <p:sp>
        <p:nvSpPr>
          <p:cNvPr id="3" name="Content Placeholder 2">
            <a:extLst>
              <a:ext uri="{FF2B5EF4-FFF2-40B4-BE49-F238E27FC236}">
                <a16:creationId xmlns:a16="http://schemas.microsoft.com/office/drawing/2014/main" id="{69A97A11-8174-A79E-6189-FFF27702CE1E}"/>
              </a:ext>
            </a:extLst>
          </p:cNvPr>
          <p:cNvSpPr>
            <a:spLocks noGrp="1"/>
          </p:cNvSpPr>
          <p:nvPr>
            <p:ph idx="1"/>
          </p:nvPr>
        </p:nvSpPr>
        <p:spPr>
          <a:xfrm>
            <a:off x="1004141" y="2073148"/>
            <a:ext cx="10349659" cy="4149545"/>
          </a:xfrm>
        </p:spPr>
        <p:txBody>
          <a:bodyPr rtlCol="0">
            <a:normAutofit fontScale="77500" lnSpcReduction="20000"/>
          </a:bodyPr>
          <a:lstStyle/>
          <a:p>
            <a:pPr eaLnBrk="1" fontAlgn="auto" hangingPunct="1">
              <a:spcAft>
                <a:spcPts val="0"/>
              </a:spcAft>
              <a:buFont typeface="Wingdings 3" charset="2"/>
              <a:buChar char=""/>
              <a:defRPr/>
            </a:pPr>
            <a:r>
              <a:rPr lang="en-GB" dirty="0">
                <a:solidFill>
                  <a:schemeClr val="tx1">
                    <a:lumMod val="75000"/>
                    <a:lumOff val="25000"/>
                  </a:schemeClr>
                </a:solidFill>
              </a:rPr>
              <a:t>Scotland’s conviction rate for sexual offences is alarmingly low, it could be argued that the current legal system is effectively decriminalising sexual violence. Only </a:t>
            </a:r>
            <a:r>
              <a:rPr lang="en-GB" b="1" dirty="0">
                <a:solidFill>
                  <a:schemeClr val="tx1">
                    <a:lumMod val="75000"/>
                    <a:lumOff val="25000"/>
                  </a:schemeClr>
                </a:solidFill>
              </a:rPr>
              <a:t>12% </a:t>
            </a:r>
            <a:r>
              <a:rPr lang="en-GB" dirty="0">
                <a:solidFill>
                  <a:schemeClr val="tx1">
                    <a:lumMod val="75000"/>
                    <a:lumOff val="25000"/>
                  </a:schemeClr>
                </a:solidFill>
              </a:rPr>
              <a:t>of reported rapes/attempted rapes proceeded to trial in 2019/20. Out of the cases that did go to trial, only </a:t>
            </a:r>
            <a:r>
              <a:rPr lang="en-GB" b="1" dirty="0">
                <a:solidFill>
                  <a:schemeClr val="tx1">
                    <a:lumMod val="75000"/>
                    <a:lumOff val="25000"/>
                  </a:schemeClr>
                </a:solidFill>
              </a:rPr>
              <a:t>43% </a:t>
            </a:r>
            <a:r>
              <a:rPr lang="en-GB" dirty="0">
                <a:solidFill>
                  <a:schemeClr val="tx1">
                    <a:lumMod val="75000"/>
                    <a:lumOff val="25000"/>
                  </a:schemeClr>
                </a:solidFill>
              </a:rPr>
              <a:t>resulted in conviction, the overall conviction rate in Scotland is </a:t>
            </a:r>
            <a:r>
              <a:rPr lang="en-GB" b="1" dirty="0">
                <a:solidFill>
                  <a:schemeClr val="tx1">
                    <a:lumMod val="75000"/>
                    <a:lumOff val="25000"/>
                  </a:schemeClr>
                </a:solidFill>
              </a:rPr>
              <a:t>88% </a:t>
            </a:r>
            <a:r>
              <a:rPr lang="en-GB" dirty="0">
                <a:solidFill>
                  <a:schemeClr val="tx1">
                    <a:lumMod val="75000"/>
                    <a:lumOff val="25000"/>
                  </a:schemeClr>
                </a:solidFill>
              </a:rPr>
              <a:t>for all crimes. </a:t>
            </a:r>
          </a:p>
          <a:p>
            <a:pPr eaLnBrk="1" fontAlgn="auto" hangingPunct="1">
              <a:spcAft>
                <a:spcPts val="0"/>
              </a:spcAft>
              <a:buFont typeface="Wingdings 3" charset="2"/>
              <a:buChar char=""/>
              <a:defRPr/>
            </a:pPr>
            <a:r>
              <a:rPr lang="en-GB" dirty="0">
                <a:solidFill>
                  <a:schemeClr val="tx1">
                    <a:lumMod val="75000"/>
                    <a:lumOff val="25000"/>
                  </a:schemeClr>
                </a:solidFill>
              </a:rPr>
              <a:t>There is evidence this is related to funding cuts, and COPFS hand selecting cases. There is also jury evidence that shows that juries do not understand sexual violence, and will routinely victim blame and soften to the side of the defence. Rape myths are still overwhelmingly present in society, so questions such as ‘why didn’t you fight back?’ and ‘how much did you have to drink?’ are still being asked. </a:t>
            </a:r>
          </a:p>
          <a:p>
            <a:pPr eaLnBrk="1" fontAlgn="auto" hangingPunct="1">
              <a:spcAft>
                <a:spcPts val="0"/>
              </a:spcAft>
              <a:buFont typeface="Wingdings 3" charset="2"/>
              <a:buChar char=""/>
              <a:defRPr/>
            </a:pPr>
            <a:r>
              <a:rPr lang="en-GB" dirty="0">
                <a:solidFill>
                  <a:schemeClr val="tx1">
                    <a:lumMod val="75000"/>
                    <a:lumOff val="25000"/>
                  </a:schemeClr>
                </a:solidFill>
              </a:rPr>
              <a:t>Survivors of sexual offences are seeking justice via the civil route, where the burden of proof is far lower. Survivors who have sought this route have made clear it is not about money, and so far the successful cases in Scotland made against individual perpetrators have not resulted in payout. However, the civil route is not open to all as the average cost is </a:t>
            </a:r>
            <a:r>
              <a:rPr lang="en-GB" b="1" dirty="0">
                <a:solidFill>
                  <a:schemeClr val="tx1">
                    <a:lumMod val="75000"/>
                    <a:lumOff val="25000"/>
                  </a:schemeClr>
                </a:solidFill>
              </a:rPr>
              <a:t>£7500 </a:t>
            </a:r>
            <a:r>
              <a:rPr lang="en-GB" dirty="0">
                <a:solidFill>
                  <a:schemeClr val="tx1">
                    <a:lumMod val="75000"/>
                    <a:lumOff val="25000"/>
                  </a:schemeClr>
                </a:solidFill>
              </a:rPr>
              <a:t>meaning we are now facing a two-tier criminal justice system for survivors of sexual violence based on finances. </a:t>
            </a:r>
          </a:p>
        </p:txBody>
      </p:sp>
    </p:spTree>
    <p:extLst>
      <p:ext uri="{BB962C8B-B14F-4D97-AF65-F5344CB8AC3E}">
        <p14:creationId xmlns:p14="http://schemas.microsoft.com/office/powerpoint/2010/main" val="235097931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sp>
        <p:nvSpPr>
          <p:cNvPr id="10" name="TextBox 9">
            <a:extLst>
              <a:ext uri="{FF2B5EF4-FFF2-40B4-BE49-F238E27FC236}">
                <a16:creationId xmlns:a16="http://schemas.microsoft.com/office/drawing/2014/main" id="{F7F1C975-1002-6306-408D-A13F3F29160A}"/>
              </a:ext>
            </a:extLst>
          </p:cNvPr>
          <p:cNvSpPr txBox="1"/>
          <p:nvPr/>
        </p:nvSpPr>
        <p:spPr>
          <a:xfrm>
            <a:off x="2990088" y="2010363"/>
            <a:ext cx="7908121" cy="2585323"/>
          </a:xfrm>
          <a:prstGeom prst="rect">
            <a:avLst/>
          </a:prstGeom>
          <a:noFill/>
        </p:spPr>
        <p:txBody>
          <a:bodyPr wrap="square" rtlCol="0">
            <a:spAutoFit/>
          </a:bodyPr>
          <a:lstStyle/>
          <a:p>
            <a:r>
              <a:rPr lang="en-GB" sz="5400" b="1" dirty="0">
                <a:solidFill>
                  <a:srgbClr val="003E77"/>
                </a:solidFill>
                <a:latin typeface="Poppins" panose="00000500000000000000" pitchFamily="2" charset="0"/>
                <a:cs typeface="Poppins" panose="00000500000000000000" pitchFamily="2" charset="0"/>
              </a:rPr>
              <a:t>Martel Maxwell:</a:t>
            </a:r>
            <a:br>
              <a:rPr lang="en-GB" sz="5400" b="1" dirty="0">
                <a:solidFill>
                  <a:srgbClr val="003E77"/>
                </a:solidFill>
                <a:latin typeface="Poppins" panose="00000500000000000000" pitchFamily="2" charset="0"/>
                <a:cs typeface="Poppins" panose="00000500000000000000" pitchFamily="2" charset="0"/>
              </a:rPr>
            </a:br>
            <a:r>
              <a:rPr lang="en-GB" sz="5400" b="1" i="1" dirty="0">
                <a:solidFill>
                  <a:srgbClr val="003E77"/>
                </a:solidFill>
                <a:latin typeface="Poppins" panose="00000500000000000000" pitchFamily="2" charset="0"/>
                <a:cs typeface="Poppins" panose="00000500000000000000" pitchFamily="2" charset="0"/>
              </a:rPr>
              <a:t>Cost of Living Crisis </a:t>
            </a:r>
            <a:br>
              <a:rPr lang="en-GB" sz="5400" b="1" dirty="0">
                <a:solidFill>
                  <a:srgbClr val="003E77"/>
                </a:solidFill>
                <a:latin typeface="Poppins" panose="00000500000000000000" pitchFamily="2" charset="0"/>
                <a:cs typeface="Poppins" panose="00000500000000000000" pitchFamily="2" charset="0"/>
              </a:rPr>
            </a:br>
            <a:r>
              <a:rPr lang="en-GB" sz="5400" b="1" dirty="0">
                <a:solidFill>
                  <a:srgbClr val="003E77"/>
                </a:solidFill>
                <a:latin typeface="Poppins" panose="00000500000000000000" pitchFamily="2" charset="0"/>
                <a:cs typeface="Poppins" panose="00000500000000000000" pitchFamily="2" charset="0"/>
              </a:rPr>
              <a:t>Help for Kids</a:t>
            </a:r>
          </a:p>
        </p:txBody>
      </p:sp>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spTree>
    <p:extLst>
      <p:ext uri="{BB962C8B-B14F-4D97-AF65-F5344CB8AC3E}">
        <p14:creationId xmlns:p14="http://schemas.microsoft.com/office/powerpoint/2010/main" val="197623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731" y="-284603"/>
            <a:ext cx="11912599" cy="10185399"/>
          </a:xfrm>
          <a:custGeom>
            <a:avLst/>
            <a:gdLst/>
            <a:ahLst/>
            <a:cxnLst/>
            <a:rect l="l" t="t" r="r" b="b"/>
            <a:pathLst>
              <a:path w="17868899" h="15278099">
                <a:moveTo>
                  <a:pt x="0" y="0"/>
                </a:moveTo>
                <a:lnTo>
                  <a:pt x="17868899" y="0"/>
                </a:lnTo>
                <a:lnTo>
                  <a:pt x="17868899" y="15278099"/>
                </a:lnTo>
                <a:lnTo>
                  <a:pt x="0" y="15278099"/>
                </a:lnTo>
                <a:lnTo>
                  <a:pt x="0" y="0"/>
                </a:lnTo>
                <a:close/>
              </a:path>
            </a:pathLst>
          </a:custGeom>
          <a:blipFill>
            <a:blip r:embed="rId3">
              <a:extLst>
                <a:ext uri="{96DAC541-7B7A-43D3-8B79-37D633B846F1}">
                  <asvg:svgBlip xmlns:asvg="http://schemas.microsoft.com/office/drawing/2016/SVG/main" r:embed="rId4"/>
                </a:ext>
              </a:extLst>
            </a:blip>
            <a:stretch>
              <a:fillRect l="-5513" t="-29162" r="-5278" b="-1726"/>
            </a:stretch>
          </a:blipFill>
        </p:spPr>
        <p:txBody>
          <a:bodyPr/>
          <a:lstStyle/>
          <a:p>
            <a:endParaRPr lang="en-GB" sz="1200"/>
          </a:p>
        </p:txBody>
      </p:sp>
      <p:grpSp>
        <p:nvGrpSpPr>
          <p:cNvPr id="3" name="Group 3"/>
          <p:cNvGrpSpPr/>
          <p:nvPr/>
        </p:nvGrpSpPr>
        <p:grpSpPr>
          <a:xfrm>
            <a:off x="685800" y="513152"/>
            <a:ext cx="10820400" cy="5831696"/>
            <a:chOff x="0" y="0"/>
            <a:chExt cx="2680843" cy="1444851"/>
          </a:xfrm>
        </p:grpSpPr>
        <p:sp>
          <p:nvSpPr>
            <p:cNvPr id="4" name="Freeform 4"/>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5" name="TextBox 5"/>
          <p:cNvSpPr txBox="1"/>
          <p:nvPr/>
        </p:nvSpPr>
        <p:spPr>
          <a:xfrm>
            <a:off x="787709" y="896831"/>
            <a:ext cx="10608643" cy="1369414"/>
          </a:xfrm>
          <a:prstGeom prst="rect">
            <a:avLst/>
          </a:prstGeom>
        </p:spPr>
        <p:txBody>
          <a:bodyPr lIns="0" tIns="0" rIns="0" bIns="0" rtlCol="0" anchor="t">
            <a:spAutoFit/>
          </a:bodyPr>
          <a:lstStyle/>
          <a:p>
            <a:pPr algn="ctr">
              <a:lnSpc>
                <a:spcPts val="5200"/>
              </a:lnSpc>
            </a:pPr>
            <a:r>
              <a:rPr lang="en-US" sz="6934" b="1">
                <a:solidFill>
                  <a:srgbClr val="000000"/>
                </a:solidFill>
                <a:latin typeface="Open Sans Semi-Bold"/>
                <a:ea typeface="Open Sans Semi-Bold"/>
                <a:cs typeface="Open Sans Semi-Bold"/>
                <a:sym typeface="Open Sans Semi-Bold"/>
              </a:rPr>
              <a:t>So what can we do about it?</a:t>
            </a:r>
          </a:p>
        </p:txBody>
      </p:sp>
      <p:sp>
        <p:nvSpPr>
          <p:cNvPr id="6" name="Freeform 6"/>
          <p:cNvSpPr/>
          <p:nvPr/>
        </p:nvSpPr>
        <p:spPr>
          <a:xfrm>
            <a:off x="5579148" y="5214989"/>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7" name="TextBox 7"/>
          <p:cNvSpPr txBox="1"/>
          <p:nvPr/>
        </p:nvSpPr>
        <p:spPr>
          <a:xfrm>
            <a:off x="1686512" y="2359872"/>
            <a:ext cx="8818977" cy="3244478"/>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For Young People: I’m talking directly to you now.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You have more control than you think. Whether you’re into football, dance, or even just walking—find what moves you.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Start small, but start today. You don’t need to be an athlete; you just need to move.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I promise you, every step is a step toward a healthier, stronger, and more confident you.</a:t>
            </a: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sp>
        <p:nvSpPr>
          <p:cNvPr id="10" name="TextBox 9">
            <a:extLst>
              <a:ext uri="{FF2B5EF4-FFF2-40B4-BE49-F238E27FC236}">
                <a16:creationId xmlns:a16="http://schemas.microsoft.com/office/drawing/2014/main" id="{F7F1C975-1002-6306-408D-A13F3F29160A}"/>
              </a:ext>
            </a:extLst>
          </p:cNvPr>
          <p:cNvSpPr txBox="1"/>
          <p:nvPr/>
        </p:nvSpPr>
        <p:spPr>
          <a:xfrm>
            <a:off x="1362456" y="2160849"/>
            <a:ext cx="10276417" cy="1754326"/>
          </a:xfrm>
          <a:prstGeom prst="rect">
            <a:avLst/>
          </a:prstGeom>
          <a:noFill/>
        </p:spPr>
        <p:txBody>
          <a:bodyPr wrap="square" rtlCol="0">
            <a:spAutoFit/>
          </a:bodyPr>
          <a:lstStyle/>
          <a:p>
            <a:r>
              <a:rPr lang="en-GB" sz="5400" b="1" dirty="0">
                <a:solidFill>
                  <a:srgbClr val="003E77"/>
                </a:solidFill>
                <a:latin typeface="Poppins" panose="00000500000000000000" pitchFamily="2" charset="0"/>
                <a:cs typeface="Poppins" panose="00000500000000000000" pitchFamily="2" charset="0"/>
              </a:rPr>
              <a:t>Resources for Assignment and call to action</a:t>
            </a:r>
          </a:p>
        </p:txBody>
      </p:sp>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spTree>
    <p:extLst>
      <p:ext uri="{BB962C8B-B14F-4D97-AF65-F5344CB8AC3E}">
        <p14:creationId xmlns:p14="http://schemas.microsoft.com/office/powerpoint/2010/main" val="30887979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sp>
        <p:nvSpPr>
          <p:cNvPr id="10" name="TextBox 9">
            <a:extLst>
              <a:ext uri="{FF2B5EF4-FFF2-40B4-BE49-F238E27FC236}">
                <a16:creationId xmlns:a16="http://schemas.microsoft.com/office/drawing/2014/main" id="{F7F1C975-1002-6306-408D-A13F3F29160A}"/>
              </a:ext>
            </a:extLst>
          </p:cNvPr>
          <p:cNvSpPr txBox="1"/>
          <p:nvPr/>
        </p:nvSpPr>
        <p:spPr>
          <a:xfrm>
            <a:off x="3698369" y="2668731"/>
            <a:ext cx="7908121" cy="923330"/>
          </a:xfrm>
          <a:prstGeom prst="rect">
            <a:avLst/>
          </a:prstGeom>
          <a:noFill/>
        </p:spPr>
        <p:txBody>
          <a:bodyPr wrap="square" rtlCol="0">
            <a:spAutoFit/>
          </a:bodyPr>
          <a:lstStyle/>
          <a:p>
            <a:r>
              <a:rPr lang="en-GB" sz="5400" b="1" dirty="0">
                <a:solidFill>
                  <a:srgbClr val="003E77"/>
                </a:solidFill>
                <a:latin typeface="Poppins" panose="00000500000000000000" pitchFamily="2" charset="0"/>
                <a:cs typeface="Poppins" panose="00000500000000000000" pitchFamily="2" charset="0"/>
              </a:rPr>
              <a:t>Thank you!</a:t>
            </a:r>
          </a:p>
        </p:txBody>
      </p:sp>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spTree>
    <p:extLst>
      <p:ext uri="{BB962C8B-B14F-4D97-AF65-F5344CB8AC3E}">
        <p14:creationId xmlns:p14="http://schemas.microsoft.com/office/powerpoint/2010/main" val="169597263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cxnSp>
        <p:nvCxnSpPr>
          <p:cNvPr id="9" name="Straight Connector 8">
            <a:extLst>
              <a:ext uri="{FF2B5EF4-FFF2-40B4-BE49-F238E27FC236}">
                <a16:creationId xmlns:a16="http://schemas.microsoft.com/office/drawing/2014/main" id="{5561E76F-512C-5C02-C81A-5EE9C8639841}"/>
              </a:ext>
            </a:extLst>
          </p:cNvPr>
          <p:cNvCxnSpPr>
            <a:cxnSpLocks/>
          </p:cNvCxnSpPr>
          <p:nvPr/>
        </p:nvCxnSpPr>
        <p:spPr>
          <a:xfrm>
            <a:off x="5494714" y="1243581"/>
            <a:ext cx="0" cy="4865977"/>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7F1C975-1002-6306-408D-A13F3F29160A}"/>
              </a:ext>
            </a:extLst>
          </p:cNvPr>
          <p:cNvSpPr txBox="1"/>
          <p:nvPr/>
        </p:nvSpPr>
        <p:spPr>
          <a:xfrm>
            <a:off x="2013122" y="1199579"/>
            <a:ext cx="2965142" cy="369332"/>
          </a:xfrm>
          <a:prstGeom prst="rect">
            <a:avLst/>
          </a:prstGeom>
          <a:noFill/>
        </p:spPr>
        <p:txBody>
          <a:bodyPr wrap="square" rtlCol="0">
            <a:spAutoFit/>
          </a:bodyPr>
          <a:lstStyle/>
          <a:p>
            <a:r>
              <a:rPr lang="en-GB" b="1" dirty="0">
                <a:solidFill>
                  <a:srgbClr val="003E77"/>
                </a:solidFill>
                <a:latin typeface="Poppins" panose="00000500000000000000" pitchFamily="2" charset="0"/>
                <a:cs typeface="Poppins" panose="00000500000000000000" pitchFamily="2" charset="0"/>
              </a:rPr>
              <a:t>Sponsored by</a:t>
            </a:r>
          </a:p>
        </p:txBody>
      </p:sp>
      <p:sp>
        <p:nvSpPr>
          <p:cNvPr id="11" name="TextBox 10">
            <a:extLst>
              <a:ext uri="{FF2B5EF4-FFF2-40B4-BE49-F238E27FC236}">
                <a16:creationId xmlns:a16="http://schemas.microsoft.com/office/drawing/2014/main" id="{CA5B4838-B1A7-C18F-9BE7-B518F41A01CB}"/>
              </a:ext>
            </a:extLst>
          </p:cNvPr>
          <p:cNvSpPr txBox="1"/>
          <p:nvPr/>
        </p:nvSpPr>
        <p:spPr>
          <a:xfrm>
            <a:off x="8294706" y="1204609"/>
            <a:ext cx="2965142" cy="369332"/>
          </a:xfrm>
          <a:prstGeom prst="rect">
            <a:avLst/>
          </a:prstGeom>
          <a:noFill/>
        </p:spPr>
        <p:txBody>
          <a:bodyPr wrap="square" rtlCol="0">
            <a:spAutoFit/>
          </a:bodyPr>
          <a:lstStyle/>
          <a:p>
            <a:r>
              <a:rPr lang="en-GB" b="1" dirty="0">
                <a:solidFill>
                  <a:srgbClr val="003E77"/>
                </a:solidFill>
                <a:latin typeface="Poppins" panose="00000500000000000000" pitchFamily="2" charset="0"/>
                <a:cs typeface="Poppins" panose="00000500000000000000" pitchFamily="2" charset="0"/>
              </a:rPr>
              <a:t>Speakers</a:t>
            </a:r>
          </a:p>
        </p:txBody>
      </p:sp>
      <p:pic>
        <p:nvPicPr>
          <p:cNvPr id="13" name="Picture 12" descr="A logo of a company&#10;&#10;Description automatically generated">
            <a:extLst>
              <a:ext uri="{FF2B5EF4-FFF2-40B4-BE49-F238E27FC236}">
                <a16:creationId xmlns:a16="http://schemas.microsoft.com/office/drawing/2014/main" id="{492ECF85-06C9-8721-5D56-C78DDE07B0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6001" y="1793136"/>
            <a:ext cx="2168986" cy="500988"/>
          </a:xfrm>
          <a:prstGeom prst="rect">
            <a:avLst/>
          </a:prstGeom>
        </p:spPr>
      </p:pic>
      <p:pic>
        <p:nvPicPr>
          <p:cNvPr id="15" name="Graphic 14">
            <a:extLst>
              <a:ext uri="{FF2B5EF4-FFF2-40B4-BE49-F238E27FC236}">
                <a16:creationId xmlns:a16="http://schemas.microsoft.com/office/drawing/2014/main" id="{5AB9632D-D4C5-C0EB-1208-9CCC589C1B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3889" y="2414998"/>
            <a:ext cx="1486242" cy="1113973"/>
          </a:xfrm>
          <a:prstGeom prst="rect">
            <a:avLst/>
          </a:prstGeom>
        </p:spPr>
      </p:pic>
      <p:pic>
        <p:nvPicPr>
          <p:cNvPr id="17" name="Picture 16" descr="A yellow and blue logo&#10;&#10;Description automatically generated">
            <a:extLst>
              <a:ext uri="{FF2B5EF4-FFF2-40B4-BE49-F238E27FC236}">
                <a16:creationId xmlns:a16="http://schemas.microsoft.com/office/drawing/2014/main" id="{CD2FB5E7-B955-BFF1-1694-1E8BE1BA1A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6177" y="1682737"/>
            <a:ext cx="1608060" cy="611387"/>
          </a:xfrm>
          <a:prstGeom prst="rect">
            <a:avLst/>
          </a:prstGeom>
        </p:spPr>
      </p:pic>
      <p:pic>
        <p:nvPicPr>
          <p:cNvPr id="24" name="Picture 23" descr="A blue text on a white background&#10;&#10;Description automatically generated">
            <a:extLst>
              <a:ext uri="{FF2B5EF4-FFF2-40B4-BE49-F238E27FC236}">
                <a16:creationId xmlns:a16="http://schemas.microsoft.com/office/drawing/2014/main" id="{A0197290-5CBB-EF39-97C3-DFB50A7193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46001" y="3709489"/>
            <a:ext cx="1809042" cy="355193"/>
          </a:xfrm>
          <a:prstGeom prst="rect">
            <a:avLst/>
          </a:prstGeom>
        </p:spPr>
      </p:pic>
      <p:pic>
        <p:nvPicPr>
          <p:cNvPr id="26" name="Picture 25" descr="A blue and white logo&#10;&#10;Description automatically generated">
            <a:extLst>
              <a:ext uri="{FF2B5EF4-FFF2-40B4-BE49-F238E27FC236}">
                <a16:creationId xmlns:a16="http://schemas.microsoft.com/office/drawing/2014/main" id="{4BEB12F7-FCE0-977F-B2EE-F17E17C0E73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0747" y="3546036"/>
            <a:ext cx="2048840" cy="691227"/>
          </a:xfrm>
          <a:prstGeom prst="rect">
            <a:avLst/>
          </a:prstGeom>
        </p:spPr>
      </p:pic>
      <p:pic>
        <p:nvPicPr>
          <p:cNvPr id="28" name="Picture 27" descr="A black background with white text and colorful squares&#10;&#10;Description automatically generated">
            <a:extLst>
              <a:ext uri="{FF2B5EF4-FFF2-40B4-BE49-F238E27FC236}">
                <a16:creationId xmlns:a16="http://schemas.microsoft.com/office/drawing/2014/main" id="{BF6EB3C1-D410-2ADE-0A6A-43CD5043B8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64318" y="1641916"/>
            <a:ext cx="963978" cy="803428"/>
          </a:xfrm>
          <a:prstGeom prst="rect">
            <a:avLst/>
          </a:prstGeom>
        </p:spPr>
      </p:pic>
      <p:sp>
        <p:nvSpPr>
          <p:cNvPr id="29" name="TextBox 28">
            <a:extLst>
              <a:ext uri="{FF2B5EF4-FFF2-40B4-BE49-F238E27FC236}">
                <a16:creationId xmlns:a16="http://schemas.microsoft.com/office/drawing/2014/main" id="{E2B8B15A-15BA-FAD8-5118-748A114741F8}"/>
              </a:ext>
            </a:extLst>
          </p:cNvPr>
          <p:cNvSpPr txBox="1"/>
          <p:nvPr/>
        </p:nvSpPr>
        <p:spPr>
          <a:xfrm>
            <a:off x="5235821" y="1687156"/>
            <a:ext cx="2763918" cy="830997"/>
          </a:xfrm>
          <a:prstGeom prst="rect">
            <a:avLst/>
          </a:prstGeom>
          <a:noFill/>
        </p:spPr>
        <p:txBody>
          <a:bodyPr wrap="square" rtlCol="0">
            <a:spAutoFit/>
          </a:bodyPr>
          <a:lstStyle/>
          <a:p>
            <a:pPr algn="ctr"/>
            <a:r>
              <a:rPr lang="en-GB" sz="1600" b="1" dirty="0">
                <a:latin typeface="Poppins" panose="00000500000000000000" pitchFamily="2" charset="0"/>
                <a:cs typeface="Poppins" panose="00000500000000000000" pitchFamily="2" charset="0"/>
              </a:rPr>
              <a:t>Darren McGarvey</a:t>
            </a:r>
          </a:p>
          <a:p>
            <a:pPr algn="ctr"/>
            <a:r>
              <a:rPr lang="en-GB" sz="1600" b="1" dirty="0">
                <a:latin typeface="Poppins" panose="00000500000000000000" pitchFamily="2" charset="0"/>
                <a:cs typeface="Poppins" panose="00000500000000000000" pitchFamily="2" charset="0"/>
              </a:rPr>
              <a:t>Chelsea Cameron</a:t>
            </a:r>
          </a:p>
          <a:p>
            <a:pPr algn="ctr"/>
            <a:r>
              <a:rPr lang="en-GB" sz="1600" b="1" dirty="0">
                <a:latin typeface="Poppins" panose="00000500000000000000" pitchFamily="2" charset="0"/>
                <a:cs typeface="Poppins" panose="00000500000000000000" pitchFamily="2" charset="0"/>
              </a:rPr>
              <a:t>Lynne Short</a:t>
            </a:r>
          </a:p>
        </p:txBody>
      </p:sp>
      <p:pic>
        <p:nvPicPr>
          <p:cNvPr id="31" name="Picture 30" descr="A close up of a logo&#10;&#10;Description automatically generated">
            <a:extLst>
              <a:ext uri="{FF2B5EF4-FFF2-40B4-BE49-F238E27FC236}">
                <a16:creationId xmlns:a16="http://schemas.microsoft.com/office/drawing/2014/main" id="{F1A672E9-977F-8CB9-E5EF-D6E019CC20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1871" y="4421897"/>
            <a:ext cx="1179284" cy="589642"/>
          </a:xfrm>
          <a:prstGeom prst="rect">
            <a:avLst/>
          </a:prstGeom>
        </p:spPr>
      </p:pic>
      <p:pic>
        <p:nvPicPr>
          <p:cNvPr id="33" name="Picture 32" descr="A green text on a black background&#10;&#10;Description automatically generated">
            <a:extLst>
              <a:ext uri="{FF2B5EF4-FFF2-40B4-BE49-F238E27FC236}">
                <a16:creationId xmlns:a16="http://schemas.microsoft.com/office/drawing/2014/main" id="{C16C2D94-2A12-F6C0-DA38-EBE767BB28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59367" y="4373525"/>
            <a:ext cx="1317088" cy="740862"/>
          </a:xfrm>
          <a:prstGeom prst="rect">
            <a:avLst/>
          </a:prstGeom>
        </p:spPr>
      </p:pic>
      <p:pic>
        <p:nvPicPr>
          <p:cNvPr id="35" name="Picture 34" descr="A heart shaped logo with turtles&#10;&#10;Description automatically generated">
            <a:extLst>
              <a:ext uri="{FF2B5EF4-FFF2-40B4-BE49-F238E27FC236}">
                <a16:creationId xmlns:a16="http://schemas.microsoft.com/office/drawing/2014/main" id="{DBF8E95A-2DE2-AE35-04EE-F2B18DBFE02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49875" y="4443978"/>
            <a:ext cx="1202746" cy="961073"/>
          </a:xfrm>
          <a:prstGeom prst="rect">
            <a:avLst/>
          </a:prstGeom>
        </p:spPr>
      </p:pic>
      <p:pic>
        <p:nvPicPr>
          <p:cNvPr id="8" name="Picture 7" descr="A logo for a company&#10;&#10;Description automatically generated">
            <a:extLst>
              <a:ext uri="{FF2B5EF4-FFF2-40B4-BE49-F238E27FC236}">
                <a16:creationId xmlns:a16="http://schemas.microsoft.com/office/drawing/2014/main" id="{1A423C56-9B43-B34B-4EDC-CD72C909CE7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746078" y="1564017"/>
            <a:ext cx="1047510" cy="957454"/>
          </a:xfrm>
          <a:prstGeom prst="rect">
            <a:avLst/>
          </a:prstGeom>
        </p:spPr>
      </p:pic>
      <p:pic>
        <p:nvPicPr>
          <p:cNvPr id="14" name="Picture 13" descr="A logo of a lion and a book with Welcome to Fabulous Las Vegas sign in the background&#10;&#10;Description automatically generated">
            <a:extLst>
              <a:ext uri="{FF2B5EF4-FFF2-40B4-BE49-F238E27FC236}">
                <a16:creationId xmlns:a16="http://schemas.microsoft.com/office/drawing/2014/main" id="{E35B4AE3-E7B8-3F65-E349-14994C1192C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850599" y="1597192"/>
            <a:ext cx="992339" cy="1274209"/>
          </a:xfrm>
          <a:prstGeom prst="rect">
            <a:avLst/>
          </a:prstGeom>
        </p:spPr>
      </p:pic>
      <p:pic>
        <p:nvPicPr>
          <p:cNvPr id="18" name="Picture 17" descr="A logo with a black background&#10;&#10;Description automatically generated">
            <a:extLst>
              <a:ext uri="{FF2B5EF4-FFF2-40B4-BE49-F238E27FC236}">
                <a16:creationId xmlns:a16="http://schemas.microsoft.com/office/drawing/2014/main" id="{48BA3D69-3503-B8B1-1CAD-6C77B0D5B0A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654753" y="2800891"/>
            <a:ext cx="1037639" cy="960854"/>
          </a:xfrm>
          <a:prstGeom prst="rect">
            <a:avLst/>
          </a:prstGeom>
        </p:spPr>
      </p:pic>
      <p:pic>
        <p:nvPicPr>
          <p:cNvPr id="20" name="Picture 19" descr="A red text with a smiley face&#10;&#10;Description automatically generated">
            <a:extLst>
              <a:ext uri="{FF2B5EF4-FFF2-40B4-BE49-F238E27FC236}">
                <a16:creationId xmlns:a16="http://schemas.microsoft.com/office/drawing/2014/main" id="{865667C4-F728-D7C3-C313-81A2B56580D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52465" y="2833480"/>
            <a:ext cx="747971" cy="826773"/>
          </a:xfrm>
          <a:prstGeom prst="rect">
            <a:avLst/>
          </a:prstGeom>
        </p:spPr>
      </p:pic>
      <p:pic>
        <p:nvPicPr>
          <p:cNvPr id="23" name="Picture 22" descr="A close-up of a logo&#10;&#10;Description automatically generated">
            <a:extLst>
              <a:ext uri="{FF2B5EF4-FFF2-40B4-BE49-F238E27FC236}">
                <a16:creationId xmlns:a16="http://schemas.microsoft.com/office/drawing/2014/main" id="{947204E1-4A37-E8BE-A985-F0C6EF87B0F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54418" y="1855109"/>
            <a:ext cx="1845568" cy="420161"/>
          </a:xfrm>
          <a:prstGeom prst="rect">
            <a:avLst/>
          </a:prstGeom>
        </p:spPr>
      </p:pic>
      <p:pic>
        <p:nvPicPr>
          <p:cNvPr id="25" name="Picture 24" descr="A black text on a white background&#10;&#10;Description automatically generated">
            <a:extLst>
              <a:ext uri="{FF2B5EF4-FFF2-40B4-BE49-F238E27FC236}">
                <a16:creationId xmlns:a16="http://schemas.microsoft.com/office/drawing/2014/main" id="{FEA290EB-E8FB-7E42-1F11-26DC9714F425}"/>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926615" y="2952141"/>
            <a:ext cx="1767414" cy="514343"/>
          </a:xfrm>
          <a:prstGeom prst="rect">
            <a:avLst/>
          </a:prstGeom>
        </p:spPr>
      </p:pic>
      <p:pic>
        <p:nvPicPr>
          <p:cNvPr id="30" name="Picture 29" descr="A logo with colorful circles&#10;&#10;Description automatically generated with medium confidence">
            <a:extLst>
              <a:ext uri="{FF2B5EF4-FFF2-40B4-BE49-F238E27FC236}">
                <a16:creationId xmlns:a16="http://schemas.microsoft.com/office/drawing/2014/main" id="{5BCFD0C9-4903-665C-4424-C8BA1C156EB6}"/>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580921" y="3833404"/>
            <a:ext cx="1630625" cy="826772"/>
          </a:xfrm>
          <a:prstGeom prst="rect">
            <a:avLst/>
          </a:prstGeom>
        </p:spPr>
      </p:pic>
      <p:pic>
        <p:nvPicPr>
          <p:cNvPr id="34" name="Picture 33" descr="A purple background with white text&#10;&#10;Description automatically generated">
            <a:extLst>
              <a:ext uri="{FF2B5EF4-FFF2-40B4-BE49-F238E27FC236}">
                <a16:creationId xmlns:a16="http://schemas.microsoft.com/office/drawing/2014/main" id="{47925659-1BCF-BAFA-E55E-1ABC507F96D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833960" y="2866249"/>
            <a:ext cx="827531" cy="827531"/>
          </a:xfrm>
          <a:prstGeom prst="rect">
            <a:avLst/>
          </a:prstGeom>
        </p:spPr>
      </p:pic>
      <p:pic>
        <p:nvPicPr>
          <p:cNvPr id="37" name="Picture 36" descr="A blue key with text&#10;&#10;Description automatically generated">
            <a:extLst>
              <a:ext uri="{FF2B5EF4-FFF2-40B4-BE49-F238E27FC236}">
                <a16:creationId xmlns:a16="http://schemas.microsoft.com/office/drawing/2014/main" id="{105F3E8D-743E-B3EA-652C-214FF85A80D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9098899" y="3867085"/>
            <a:ext cx="1356756" cy="849490"/>
          </a:xfrm>
          <a:prstGeom prst="rect">
            <a:avLst/>
          </a:prstGeom>
        </p:spPr>
      </p:pic>
      <p:pic>
        <p:nvPicPr>
          <p:cNvPr id="39" name="Picture 38" descr="A close-up of a logo&#10;&#10;Description automatically generated">
            <a:extLst>
              <a:ext uri="{FF2B5EF4-FFF2-40B4-BE49-F238E27FC236}">
                <a16:creationId xmlns:a16="http://schemas.microsoft.com/office/drawing/2014/main" id="{D7A83866-C0AD-694A-5DE8-88F9A5590FC4}"/>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297752" y="3938275"/>
            <a:ext cx="1593518" cy="712173"/>
          </a:xfrm>
          <a:prstGeom prst="rect">
            <a:avLst/>
          </a:prstGeom>
        </p:spPr>
      </p:pic>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pic>
        <p:nvPicPr>
          <p:cNvPr id="44" name="Picture 43" descr="Blue letters on a black background&#10;&#10;Description automatically generated">
            <a:extLst>
              <a:ext uri="{FF2B5EF4-FFF2-40B4-BE49-F238E27FC236}">
                <a16:creationId xmlns:a16="http://schemas.microsoft.com/office/drawing/2014/main" id="{416B2F22-C6F5-B106-9756-F4096914F44D}"/>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208938" y="5738887"/>
            <a:ext cx="2253579" cy="345025"/>
          </a:xfrm>
          <a:prstGeom prst="rect">
            <a:avLst/>
          </a:prstGeom>
        </p:spPr>
      </p:pic>
      <p:pic>
        <p:nvPicPr>
          <p:cNvPr id="46" name="Picture 45" descr="A logo with green leaves and blue text&#10;&#10;Description automatically generated">
            <a:extLst>
              <a:ext uri="{FF2B5EF4-FFF2-40B4-BE49-F238E27FC236}">
                <a16:creationId xmlns:a16="http://schemas.microsoft.com/office/drawing/2014/main" id="{860888F0-B706-15DE-E2A4-D1B803741C5C}"/>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t="19775" b="18839"/>
          <a:stretch/>
        </p:blipFill>
        <p:spPr>
          <a:xfrm>
            <a:off x="10591767" y="3859131"/>
            <a:ext cx="1518103" cy="931893"/>
          </a:xfrm>
          <a:prstGeom prst="rect">
            <a:avLst/>
          </a:prstGeom>
        </p:spPr>
      </p:pic>
      <p:pic>
        <p:nvPicPr>
          <p:cNvPr id="47" name="Picture 46" descr="A red text with a smiley face&#10;&#10;Description automatically generated">
            <a:extLst>
              <a:ext uri="{FF2B5EF4-FFF2-40B4-BE49-F238E27FC236}">
                <a16:creationId xmlns:a16="http://schemas.microsoft.com/office/drawing/2014/main" id="{98B63627-B255-226E-EB49-1B71370D741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8819" y="2606509"/>
            <a:ext cx="747971" cy="826773"/>
          </a:xfrm>
          <a:prstGeom prst="rect">
            <a:avLst/>
          </a:prstGeom>
        </p:spPr>
      </p:pic>
      <p:pic>
        <p:nvPicPr>
          <p:cNvPr id="48" name="Picture 47" descr="A black text on a white background&#10;&#10;Description automatically generated">
            <a:extLst>
              <a:ext uri="{FF2B5EF4-FFF2-40B4-BE49-F238E27FC236}">
                <a16:creationId xmlns:a16="http://schemas.microsoft.com/office/drawing/2014/main" id="{6821A8AD-36B9-6017-1E1A-CAB2D0743E7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336106" y="2677723"/>
            <a:ext cx="1767414" cy="514343"/>
          </a:xfrm>
          <a:prstGeom prst="rect">
            <a:avLst/>
          </a:prstGeom>
        </p:spPr>
      </p:pic>
      <p:pic>
        <p:nvPicPr>
          <p:cNvPr id="50" name="Picture 49" descr="A purple and black logo&#10;&#10;Description automatically generated">
            <a:extLst>
              <a:ext uri="{FF2B5EF4-FFF2-40B4-BE49-F238E27FC236}">
                <a16:creationId xmlns:a16="http://schemas.microsoft.com/office/drawing/2014/main" id="{92E764AE-81E7-B42D-F1C8-EFA01D25413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136245" y="4900840"/>
            <a:ext cx="2421046" cy="61276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AC360923-5E09-E2D0-EC94-3A6DDE237DAC}"/>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889139" y="2878287"/>
            <a:ext cx="1070422" cy="586835"/>
          </a:xfrm>
          <a:prstGeom prst="rect">
            <a:avLst/>
          </a:prstGeom>
        </p:spPr>
      </p:pic>
      <p:pic>
        <p:nvPicPr>
          <p:cNvPr id="54" name="Picture 53" descr="A purple and black sign&#10;&#10;Description automatically generated">
            <a:extLst>
              <a:ext uri="{FF2B5EF4-FFF2-40B4-BE49-F238E27FC236}">
                <a16:creationId xmlns:a16="http://schemas.microsoft.com/office/drawing/2014/main" id="{6A9ED992-8F78-A59E-69E9-C57CACE283CB}"/>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10790200" y="4810595"/>
            <a:ext cx="1121236" cy="712173"/>
          </a:xfrm>
          <a:prstGeom prst="rect">
            <a:avLst/>
          </a:prstGeom>
        </p:spPr>
      </p:pic>
      <p:pic>
        <p:nvPicPr>
          <p:cNvPr id="56" name="Picture 55" descr="A logo for women's abuse centre&#10;&#10;Description automatically generated">
            <a:extLst>
              <a:ext uri="{FF2B5EF4-FFF2-40B4-BE49-F238E27FC236}">
                <a16:creationId xmlns:a16="http://schemas.microsoft.com/office/drawing/2014/main" id="{40D1A8D8-D2AC-E777-36D5-F58C60376BCA}"/>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5549905" y="4836805"/>
            <a:ext cx="2431901" cy="740884"/>
          </a:xfrm>
          <a:prstGeom prst="rect">
            <a:avLst/>
          </a:prstGeom>
        </p:spPr>
      </p:pic>
    </p:spTree>
    <p:extLst>
      <p:ext uri="{BB962C8B-B14F-4D97-AF65-F5344CB8AC3E}">
        <p14:creationId xmlns:p14="http://schemas.microsoft.com/office/powerpoint/2010/main" val="2020275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urple and black rectangle&#10;&#10;Description automatically generated">
            <a:extLst>
              <a:ext uri="{FF2B5EF4-FFF2-40B4-BE49-F238E27FC236}">
                <a16:creationId xmlns:a16="http://schemas.microsoft.com/office/drawing/2014/main" id="{40D9F2A7-1B6E-54D0-FC24-AC00C0EB6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98126"/>
            <a:ext cx="12192000" cy="1859873"/>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4F7A8D3A-F3E1-8956-BFF1-1D121D0B6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937" y="205553"/>
            <a:ext cx="2316396" cy="802278"/>
          </a:xfrm>
          <a:prstGeom prst="rect">
            <a:avLst/>
          </a:prstGeom>
        </p:spPr>
      </p:pic>
      <p:sp>
        <p:nvSpPr>
          <p:cNvPr id="6" name="TextBox 5">
            <a:extLst>
              <a:ext uri="{FF2B5EF4-FFF2-40B4-BE49-F238E27FC236}">
                <a16:creationId xmlns:a16="http://schemas.microsoft.com/office/drawing/2014/main" id="{C447F6E6-70FB-E59F-F2C1-A0B936393345}"/>
              </a:ext>
            </a:extLst>
          </p:cNvPr>
          <p:cNvSpPr txBox="1"/>
          <p:nvPr/>
        </p:nvSpPr>
        <p:spPr>
          <a:xfrm>
            <a:off x="3172626" y="82171"/>
            <a:ext cx="5990228" cy="523220"/>
          </a:xfrm>
          <a:prstGeom prst="rect">
            <a:avLst/>
          </a:prstGeom>
          <a:noFill/>
        </p:spPr>
        <p:txBody>
          <a:bodyPr wrap="square" rtlCol="0">
            <a:spAutoFit/>
          </a:bodyPr>
          <a:lstStyle/>
          <a:p>
            <a:r>
              <a:rPr lang="en-GB" sz="2800" b="1" dirty="0">
                <a:solidFill>
                  <a:srgbClr val="003E77"/>
                </a:solidFill>
                <a:latin typeface="Poppins" panose="00000500000000000000" pitchFamily="2" charset="0"/>
                <a:cs typeface="Poppins" panose="00000500000000000000" pitchFamily="2" charset="0"/>
              </a:rPr>
              <a:t>Social Inequalities Conference</a:t>
            </a:r>
          </a:p>
        </p:txBody>
      </p:sp>
      <p:sp>
        <p:nvSpPr>
          <p:cNvPr id="10" name="TextBox 9">
            <a:extLst>
              <a:ext uri="{FF2B5EF4-FFF2-40B4-BE49-F238E27FC236}">
                <a16:creationId xmlns:a16="http://schemas.microsoft.com/office/drawing/2014/main" id="{F7F1C975-1002-6306-408D-A13F3F29160A}"/>
              </a:ext>
            </a:extLst>
          </p:cNvPr>
          <p:cNvSpPr txBox="1"/>
          <p:nvPr/>
        </p:nvSpPr>
        <p:spPr>
          <a:xfrm>
            <a:off x="934130" y="2160849"/>
            <a:ext cx="6189046" cy="1754326"/>
          </a:xfrm>
          <a:prstGeom prst="rect">
            <a:avLst/>
          </a:prstGeom>
          <a:noFill/>
        </p:spPr>
        <p:txBody>
          <a:bodyPr wrap="square" rtlCol="0">
            <a:spAutoFit/>
          </a:bodyPr>
          <a:lstStyle/>
          <a:p>
            <a:r>
              <a:rPr lang="en-GB" sz="5400" b="1" dirty="0">
                <a:solidFill>
                  <a:srgbClr val="003E77"/>
                </a:solidFill>
                <a:latin typeface="Poppins" panose="00000500000000000000" pitchFamily="2" charset="0"/>
                <a:cs typeface="Poppins" panose="00000500000000000000" pitchFamily="2" charset="0"/>
              </a:rPr>
              <a:t>Darren McGarvey</a:t>
            </a:r>
          </a:p>
        </p:txBody>
      </p:sp>
      <p:sp>
        <p:nvSpPr>
          <p:cNvPr id="40" name="TextBox 39">
            <a:extLst>
              <a:ext uri="{FF2B5EF4-FFF2-40B4-BE49-F238E27FC236}">
                <a16:creationId xmlns:a16="http://schemas.microsoft.com/office/drawing/2014/main" id="{ED5946A8-D7C8-7EDD-68AB-D93C6127E5EE}"/>
              </a:ext>
            </a:extLst>
          </p:cNvPr>
          <p:cNvSpPr txBox="1"/>
          <p:nvPr/>
        </p:nvSpPr>
        <p:spPr>
          <a:xfrm>
            <a:off x="3191259" y="568432"/>
            <a:ext cx="4461171" cy="369332"/>
          </a:xfrm>
          <a:prstGeom prst="rect">
            <a:avLst/>
          </a:prstGeom>
          <a:noFill/>
        </p:spPr>
        <p:txBody>
          <a:bodyPr wrap="square" rtlCol="0">
            <a:spAutoFit/>
          </a:bodyPr>
          <a:lstStyle/>
          <a:p>
            <a:r>
              <a:rPr lang="en-GB" dirty="0">
                <a:solidFill>
                  <a:srgbClr val="003E77"/>
                </a:solidFill>
                <a:latin typeface="Poppins" panose="00000500000000000000" pitchFamily="2" charset="0"/>
                <a:cs typeface="Poppins" panose="00000500000000000000" pitchFamily="2" charset="0"/>
              </a:rPr>
              <a:t>Wednesday 25 September 2024</a:t>
            </a:r>
          </a:p>
        </p:txBody>
      </p:sp>
      <p:pic>
        <p:nvPicPr>
          <p:cNvPr id="1026" name="Picture 2" descr="Poverty Safari: Understanding the Anger of Britain's Underclass (Paperback)">
            <a:extLst>
              <a:ext uri="{FF2B5EF4-FFF2-40B4-BE49-F238E27FC236}">
                <a16:creationId xmlns:a16="http://schemas.microsoft.com/office/drawing/2014/main" id="{15AD8EC2-3B3B-E343-5CAC-5E11841EDF2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3596" y="1440333"/>
            <a:ext cx="2567744" cy="3950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stones - Home">
            <a:extLst>
              <a:ext uri="{FF2B5EF4-FFF2-40B4-BE49-F238E27FC236}">
                <a16:creationId xmlns:a16="http://schemas.microsoft.com/office/drawing/2014/main" id="{48837A7C-B63C-6B24-60BA-903F5BA8291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32264" y="1426855"/>
            <a:ext cx="2525606" cy="397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9815" y="-498079"/>
            <a:ext cx="5391231" cy="7356079"/>
          </a:xfrm>
          <a:custGeom>
            <a:avLst/>
            <a:gdLst/>
            <a:ahLst/>
            <a:cxnLst/>
            <a:rect l="l" t="t" r="r" b="b"/>
            <a:pathLst>
              <a:path w="8086847" h="11034118">
                <a:moveTo>
                  <a:pt x="0" y="0"/>
                </a:moveTo>
                <a:lnTo>
                  <a:pt x="8086846" y="0"/>
                </a:lnTo>
                <a:lnTo>
                  <a:pt x="8086846" y="11034118"/>
                </a:lnTo>
                <a:lnTo>
                  <a:pt x="0" y="11034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10496074">
            <a:off x="9167919" y="-521012"/>
            <a:ext cx="6505363" cy="8876258"/>
          </a:xfrm>
          <a:custGeom>
            <a:avLst/>
            <a:gdLst/>
            <a:ahLst/>
            <a:cxnLst/>
            <a:rect l="l" t="t" r="r" b="b"/>
            <a:pathLst>
              <a:path w="9758044" h="13314387">
                <a:moveTo>
                  <a:pt x="0" y="0"/>
                </a:moveTo>
                <a:lnTo>
                  <a:pt x="9758044" y="0"/>
                </a:lnTo>
                <a:lnTo>
                  <a:pt x="9758044" y="13314387"/>
                </a:lnTo>
                <a:lnTo>
                  <a:pt x="0" y="13314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grpSp>
        <p:nvGrpSpPr>
          <p:cNvPr id="4" name="Group 4"/>
          <p:cNvGrpSpPr/>
          <p:nvPr/>
        </p:nvGrpSpPr>
        <p:grpSpPr>
          <a:xfrm>
            <a:off x="870586" y="513152"/>
            <a:ext cx="10500061" cy="5659048"/>
            <a:chOff x="0" y="0"/>
            <a:chExt cx="2680843" cy="1444851"/>
          </a:xfrm>
        </p:grpSpPr>
        <p:sp>
          <p:nvSpPr>
            <p:cNvPr id="5" name="Freeform 5"/>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6" name="TextBox 6"/>
          <p:cNvSpPr txBox="1"/>
          <p:nvPr/>
        </p:nvSpPr>
        <p:spPr>
          <a:xfrm>
            <a:off x="787709" y="896831"/>
            <a:ext cx="10608643" cy="1369414"/>
          </a:xfrm>
          <a:prstGeom prst="rect">
            <a:avLst/>
          </a:prstGeom>
        </p:spPr>
        <p:txBody>
          <a:bodyPr lIns="0" tIns="0" rIns="0" bIns="0" rtlCol="0" anchor="t">
            <a:spAutoFit/>
          </a:bodyPr>
          <a:lstStyle/>
          <a:p>
            <a:pPr algn="ctr">
              <a:lnSpc>
                <a:spcPts val="5200"/>
              </a:lnSpc>
            </a:pPr>
            <a:r>
              <a:rPr lang="en-US" sz="6934" b="1">
                <a:solidFill>
                  <a:srgbClr val="000000"/>
                </a:solidFill>
                <a:latin typeface="Open Sans Semi-Bold"/>
                <a:ea typeface="Open Sans Semi-Bold"/>
                <a:cs typeface="Open Sans Semi-Bold"/>
                <a:sym typeface="Open Sans Semi-Bold"/>
              </a:rPr>
              <a:t>So what can we do about it?</a:t>
            </a:r>
          </a:p>
        </p:txBody>
      </p:sp>
      <p:sp>
        <p:nvSpPr>
          <p:cNvPr id="7" name="Freeform 7"/>
          <p:cNvSpPr/>
          <p:nvPr/>
        </p:nvSpPr>
        <p:spPr>
          <a:xfrm>
            <a:off x="5603764" y="5092655"/>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8" name="TextBox 8"/>
          <p:cNvSpPr txBox="1"/>
          <p:nvPr/>
        </p:nvSpPr>
        <p:spPr>
          <a:xfrm>
            <a:off x="1584380" y="2587413"/>
            <a:ext cx="9072474" cy="1769715"/>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For Teachers and Professionals: You are the frontline in this fight against health inequality.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You have the power to create an environment where students feel supported, where they learn not just about academics but about taking control of their health.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9815" y="-498079"/>
            <a:ext cx="5391231" cy="7356079"/>
          </a:xfrm>
          <a:custGeom>
            <a:avLst/>
            <a:gdLst/>
            <a:ahLst/>
            <a:cxnLst/>
            <a:rect l="l" t="t" r="r" b="b"/>
            <a:pathLst>
              <a:path w="8086847" h="11034118">
                <a:moveTo>
                  <a:pt x="0" y="0"/>
                </a:moveTo>
                <a:lnTo>
                  <a:pt x="8086846" y="0"/>
                </a:lnTo>
                <a:lnTo>
                  <a:pt x="8086846" y="11034118"/>
                </a:lnTo>
                <a:lnTo>
                  <a:pt x="0" y="110341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10496074">
            <a:off x="9167919" y="-521012"/>
            <a:ext cx="6505363" cy="8876258"/>
          </a:xfrm>
          <a:custGeom>
            <a:avLst/>
            <a:gdLst/>
            <a:ahLst/>
            <a:cxnLst/>
            <a:rect l="l" t="t" r="r" b="b"/>
            <a:pathLst>
              <a:path w="9758044" h="13314387">
                <a:moveTo>
                  <a:pt x="0" y="0"/>
                </a:moveTo>
                <a:lnTo>
                  <a:pt x="9758044" y="0"/>
                </a:lnTo>
                <a:lnTo>
                  <a:pt x="9758044" y="13314387"/>
                </a:lnTo>
                <a:lnTo>
                  <a:pt x="0" y="13314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grpSp>
        <p:nvGrpSpPr>
          <p:cNvPr id="4" name="Group 4"/>
          <p:cNvGrpSpPr/>
          <p:nvPr/>
        </p:nvGrpSpPr>
        <p:grpSpPr>
          <a:xfrm>
            <a:off x="870586" y="513152"/>
            <a:ext cx="10500061" cy="5659048"/>
            <a:chOff x="0" y="0"/>
            <a:chExt cx="2680843" cy="1444851"/>
          </a:xfrm>
        </p:grpSpPr>
        <p:sp>
          <p:nvSpPr>
            <p:cNvPr id="5" name="Freeform 5"/>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6" name="TextBox 6"/>
          <p:cNvSpPr txBox="1"/>
          <p:nvPr/>
        </p:nvSpPr>
        <p:spPr>
          <a:xfrm>
            <a:off x="889309" y="998431"/>
            <a:ext cx="10608643" cy="1369414"/>
          </a:xfrm>
          <a:prstGeom prst="rect">
            <a:avLst/>
          </a:prstGeom>
        </p:spPr>
        <p:txBody>
          <a:bodyPr lIns="0" tIns="0" rIns="0" bIns="0" rtlCol="0" anchor="t">
            <a:spAutoFit/>
          </a:bodyPr>
          <a:lstStyle/>
          <a:p>
            <a:pPr algn="ctr">
              <a:lnSpc>
                <a:spcPts val="5200"/>
              </a:lnSpc>
            </a:pPr>
            <a:r>
              <a:rPr lang="en-US" sz="6934" b="1">
                <a:solidFill>
                  <a:srgbClr val="000000"/>
                </a:solidFill>
                <a:latin typeface="Open Sans Semi-Bold"/>
                <a:ea typeface="Open Sans Semi-Bold"/>
                <a:cs typeface="Open Sans Semi-Bold"/>
                <a:sym typeface="Open Sans Semi-Bold"/>
              </a:rPr>
              <a:t>So what can we do about it?</a:t>
            </a:r>
          </a:p>
        </p:txBody>
      </p:sp>
      <p:sp>
        <p:nvSpPr>
          <p:cNvPr id="7" name="TextBox 7"/>
          <p:cNvSpPr txBox="1"/>
          <p:nvPr/>
        </p:nvSpPr>
        <p:spPr>
          <a:xfrm>
            <a:off x="982554" y="2789781"/>
            <a:ext cx="10276125" cy="2359620"/>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For Communities and Policy Makers: We need to push for real, structural change that lasts.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That means funding local initiatives that provide access to healthy food and creating safe spaces for exercise.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It’s about offering real opportunities to everyone, regardless of their background.</a:t>
            </a:r>
          </a:p>
        </p:txBody>
      </p:sp>
      <p:sp>
        <p:nvSpPr>
          <p:cNvPr id="8" name="Freeform 8"/>
          <p:cNvSpPr/>
          <p:nvPr/>
        </p:nvSpPr>
        <p:spPr>
          <a:xfrm>
            <a:off x="5705364" y="5194255"/>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731" y="-284603"/>
            <a:ext cx="11912599" cy="10185399"/>
          </a:xfrm>
          <a:custGeom>
            <a:avLst/>
            <a:gdLst/>
            <a:ahLst/>
            <a:cxnLst/>
            <a:rect l="l" t="t" r="r" b="b"/>
            <a:pathLst>
              <a:path w="17868899" h="15278099">
                <a:moveTo>
                  <a:pt x="0" y="0"/>
                </a:moveTo>
                <a:lnTo>
                  <a:pt x="17868899" y="0"/>
                </a:lnTo>
                <a:lnTo>
                  <a:pt x="17868899" y="15278099"/>
                </a:lnTo>
                <a:lnTo>
                  <a:pt x="0" y="15278099"/>
                </a:lnTo>
                <a:lnTo>
                  <a:pt x="0" y="0"/>
                </a:lnTo>
                <a:close/>
              </a:path>
            </a:pathLst>
          </a:custGeom>
          <a:blipFill>
            <a:blip r:embed="rId3">
              <a:extLst>
                <a:ext uri="{96DAC541-7B7A-43D3-8B79-37D633B846F1}">
                  <asvg:svgBlip xmlns:asvg="http://schemas.microsoft.com/office/drawing/2016/SVG/main" r:embed="rId4"/>
                </a:ext>
              </a:extLst>
            </a:blip>
            <a:stretch>
              <a:fillRect l="-5513" t="-29162" r="-5278" b="-1726"/>
            </a:stretch>
          </a:blipFill>
        </p:spPr>
        <p:txBody>
          <a:bodyPr/>
          <a:lstStyle/>
          <a:p>
            <a:endParaRPr lang="en-GB" sz="1200"/>
          </a:p>
        </p:txBody>
      </p:sp>
      <p:grpSp>
        <p:nvGrpSpPr>
          <p:cNvPr id="3" name="Group 3"/>
          <p:cNvGrpSpPr/>
          <p:nvPr/>
        </p:nvGrpSpPr>
        <p:grpSpPr>
          <a:xfrm>
            <a:off x="915626" y="637018"/>
            <a:ext cx="10360748" cy="5583965"/>
            <a:chOff x="0" y="0"/>
            <a:chExt cx="2680843" cy="1444851"/>
          </a:xfrm>
        </p:grpSpPr>
        <p:sp>
          <p:nvSpPr>
            <p:cNvPr id="4" name="Freeform 4"/>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5" name="TextBox 5"/>
          <p:cNvSpPr txBox="1"/>
          <p:nvPr/>
        </p:nvSpPr>
        <p:spPr>
          <a:xfrm>
            <a:off x="3064250" y="1019008"/>
            <a:ext cx="6063500" cy="702565"/>
          </a:xfrm>
          <a:prstGeom prst="rect">
            <a:avLst/>
          </a:prstGeom>
        </p:spPr>
        <p:txBody>
          <a:bodyPr lIns="0" tIns="0" rIns="0" bIns="0" rtlCol="0" anchor="t">
            <a:spAutoFit/>
          </a:bodyPr>
          <a:lstStyle/>
          <a:p>
            <a:pPr>
              <a:lnSpc>
                <a:spcPts val="5200"/>
              </a:lnSpc>
            </a:pPr>
            <a:r>
              <a:rPr lang="en-US" sz="6934" b="1">
                <a:solidFill>
                  <a:srgbClr val="000000"/>
                </a:solidFill>
                <a:latin typeface="Open Sans Semi-Bold"/>
                <a:ea typeface="Open Sans Semi-Bold"/>
                <a:cs typeface="Open Sans Semi-Bold"/>
                <a:sym typeface="Open Sans Semi-Bold"/>
              </a:rPr>
              <a:t>To conclude...</a:t>
            </a:r>
          </a:p>
        </p:txBody>
      </p:sp>
      <p:sp>
        <p:nvSpPr>
          <p:cNvPr id="6" name="TextBox 6"/>
          <p:cNvSpPr txBox="1"/>
          <p:nvPr/>
        </p:nvSpPr>
        <p:spPr>
          <a:xfrm>
            <a:off x="1326382" y="1821649"/>
            <a:ext cx="9531296" cy="3539430"/>
          </a:xfrm>
          <a:prstGeom prst="rect">
            <a:avLst/>
          </a:prstGeom>
        </p:spPr>
        <p:txBody>
          <a:bodyPr lIns="0" tIns="0" rIns="0" bIns="0" rtlCol="0" anchor="t">
            <a:spAutoFit/>
          </a:bodyPr>
          <a:lstStyle/>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To the young people: </a:t>
            </a: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You have the power to change your story. You don’t have to be a victim of circumstance. You can take small, powerful steps every single day to take control of your health. And I’m here to help you do it.</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To the teachers and professionals: </a:t>
            </a: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Together, we can build environments that foster fitness and self-confidence. </a:t>
            </a:r>
          </a:p>
          <a:p>
            <a:pPr algn="ctr">
              <a:lnSpc>
                <a:spcPts val="2266"/>
              </a:lnSpc>
              <a:spcBef>
                <a:spcPct val="0"/>
              </a:spcBef>
            </a:pPr>
            <a:endParaRPr lang="en-US" sz="2266" b="1">
              <a:solidFill>
                <a:srgbClr val="000000"/>
              </a:solidFill>
              <a:latin typeface="Open Sans Semi-Bold"/>
              <a:ea typeface="Open Sans Semi-Bold"/>
              <a:cs typeface="Open Sans Semi-Bold"/>
              <a:sym typeface="Open Sans Semi-Bold"/>
            </a:endParaRPr>
          </a:p>
          <a:p>
            <a:pPr algn="ctr">
              <a:lnSpc>
                <a:spcPts val="2266"/>
              </a:lnSpc>
              <a:spcBef>
                <a:spcPct val="0"/>
              </a:spcBef>
            </a:pPr>
            <a:r>
              <a:rPr lang="en-US" sz="2266" b="1">
                <a:solidFill>
                  <a:srgbClr val="000000"/>
                </a:solidFill>
                <a:latin typeface="Open Sans Semi-Bold"/>
                <a:ea typeface="Open Sans Semi-Bold"/>
                <a:cs typeface="Open Sans Semi-Bold"/>
                <a:sym typeface="Open Sans Semi-Bold"/>
              </a:rPr>
              <a:t>I’m ready to help you to make that happen—to create real change in and out of school and to change the future of our country.</a:t>
            </a:r>
          </a:p>
        </p:txBody>
      </p:sp>
      <p:sp>
        <p:nvSpPr>
          <p:cNvPr id="7" name="Freeform 7"/>
          <p:cNvSpPr/>
          <p:nvPr/>
        </p:nvSpPr>
        <p:spPr>
          <a:xfrm>
            <a:off x="5575178" y="5263772"/>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863600"/>
            <a:ext cx="6553200" cy="8204200"/>
            <a:chOff x="0" y="0"/>
            <a:chExt cx="1828828" cy="2289579"/>
          </a:xfrm>
        </p:grpSpPr>
        <p:sp>
          <p:nvSpPr>
            <p:cNvPr id="3" name="Freeform 3"/>
            <p:cNvSpPr/>
            <p:nvPr/>
          </p:nvSpPr>
          <p:spPr>
            <a:xfrm>
              <a:off x="0" y="0"/>
              <a:ext cx="1828828" cy="2289579"/>
            </a:xfrm>
            <a:custGeom>
              <a:avLst/>
              <a:gdLst/>
              <a:ahLst/>
              <a:cxnLst/>
              <a:rect l="l" t="t" r="r" b="b"/>
              <a:pathLst>
                <a:path w="1828828" h="2289579">
                  <a:moveTo>
                    <a:pt x="0" y="0"/>
                  </a:moveTo>
                  <a:lnTo>
                    <a:pt x="1828828" y="0"/>
                  </a:lnTo>
                  <a:lnTo>
                    <a:pt x="1828828" y="2289579"/>
                  </a:lnTo>
                  <a:lnTo>
                    <a:pt x="0" y="2289579"/>
                  </a:lnTo>
                  <a:close/>
                </a:path>
              </a:pathLst>
            </a:custGeom>
            <a:solidFill>
              <a:srgbClr val="21A0D6">
                <a:alpha val="92941"/>
              </a:srgbClr>
            </a:solidFill>
          </p:spPr>
          <p:txBody>
            <a:bodyPr/>
            <a:lstStyle/>
            <a:p>
              <a:endParaRPr lang="en-GB" sz="1200"/>
            </a:p>
          </p:txBody>
        </p:sp>
      </p:grpSp>
      <p:sp>
        <p:nvSpPr>
          <p:cNvPr id="4" name="TextBox 4"/>
          <p:cNvSpPr txBox="1"/>
          <p:nvPr/>
        </p:nvSpPr>
        <p:spPr>
          <a:xfrm>
            <a:off x="927257" y="2236005"/>
            <a:ext cx="4709675" cy="1769715"/>
          </a:xfrm>
          <a:prstGeom prst="rect">
            <a:avLst/>
          </a:prstGeom>
        </p:spPr>
        <p:txBody>
          <a:bodyPr lIns="0" tIns="0" rIns="0" bIns="0" rtlCol="0" anchor="t">
            <a:spAutoFit/>
          </a:bodyPr>
          <a:lstStyle/>
          <a:p>
            <a:pPr>
              <a:lnSpc>
                <a:spcPts val="6934"/>
              </a:lnSpc>
            </a:pPr>
            <a:r>
              <a:rPr lang="en-US" sz="6934" b="1">
                <a:solidFill>
                  <a:srgbClr val="000000"/>
                </a:solidFill>
                <a:latin typeface="Open Sans Bold"/>
                <a:ea typeface="Open Sans Bold"/>
                <a:cs typeface="Open Sans Bold"/>
                <a:sym typeface="Open Sans Bold"/>
              </a:rPr>
              <a:t>How I can help....</a:t>
            </a:r>
          </a:p>
        </p:txBody>
      </p:sp>
      <p:sp>
        <p:nvSpPr>
          <p:cNvPr id="5" name="TextBox 5"/>
          <p:cNvSpPr txBox="1"/>
          <p:nvPr/>
        </p:nvSpPr>
        <p:spPr>
          <a:xfrm>
            <a:off x="927256" y="4253525"/>
            <a:ext cx="4331939" cy="589905"/>
          </a:xfrm>
          <a:prstGeom prst="rect">
            <a:avLst/>
          </a:prstGeom>
        </p:spPr>
        <p:txBody>
          <a:bodyPr lIns="0" tIns="0" rIns="0" bIns="0" rtlCol="0" anchor="t">
            <a:spAutoFit/>
          </a:bodyPr>
          <a:lstStyle/>
          <a:p>
            <a:pPr>
              <a:lnSpc>
                <a:spcPts val="2266"/>
              </a:lnSpc>
            </a:pPr>
            <a:r>
              <a:rPr lang="en-US" sz="2266" b="1" spc="22">
                <a:solidFill>
                  <a:srgbClr val="000000"/>
                </a:solidFill>
                <a:latin typeface="Open Sans Semi-Bold"/>
                <a:ea typeface="Open Sans Semi-Bold"/>
                <a:cs typeface="Open Sans Semi-Bold"/>
                <a:sym typeface="Open Sans Semi-Bold"/>
              </a:rPr>
              <a:t>I commit to playing my part in reducing health inequalities...</a:t>
            </a:r>
          </a:p>
        </p:txBody>
      </p:sp>
      <p:sp>
        <p:nvSpPr>
          <p:cNvPr id="6" name="Freeform 6"/>
          <p:cNvSpPr/>
          <p:nvPr/>
        </p:nvSpPr>
        <p:spPr>
          <a:xfrm>
            <a:off x="6096000" y="3046447"/>
            <a:ext cx="3401724" cy="3401724"/>
          </a:xfrm>
          <a:custGeom>
            <a:avLst/>
            <a:gdLst/>
            <a:ahLst/>
            <a:cxnLst/>
            <a:rect l="l" t="t" r="r" b="b"/>
            <a:pathLst>
              <a:path w="5102586" h="5102586">
                <a:moveTo>
                  <a:pt x="0" y="0"/>
                </a:moveTo>
                <a:lnTo>
                  <a:pt x="5102586" y="0"/>
                </a:lnTo>
                <a:lnTo>
                  <a:pt x="5102586" y="5102586"/>
                </a:lnTo>
                <a:lnTo>
                  <a:pt x="0" y="5102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7" name="Freeform 7"/>
          <p:cNvSpPr/>
          <p:nvPr/>
        </p:nvSpPr>
        <p:spPr>
          <a:xfrm>
            <a:off x="7136952" y="495300"/>
            <a:ext cx="3733949" cy="3733949"/>
          </a:xfrm>
          <a:custGeom>
            <a:avLst/>
            <a:gdLst/>
            <a:ahLst/>
            <a:cxnLst/>
            <a:rect l="l" t="t" r="r" b="b"/>
            <a:pathLst>
              <a:path w="5600924" h="5600924">
                <a:moveTo>
                  <a:pt x="0" y="0"/>
                </a:moveTo>
                <a:lnTo>
                  <a:pt x="5600924" y="0"/>
                </a:lnTo>
                <a:lnTo>
                  <a:pt x="5600924" y="5600924"/>
                </a:lnTo>
                <a:lnTo>
                  <a:pt x="0" y="5600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8" name="TextBox 8"/>
          <p:cNvSpPr txBox="1"/>
          <p:nvPr/>
        </p:nvSpPr>
        <p:spPr>
          <a:xfrm>
            <a:off x="7349071" y="1836074"/>
            <a:ext cx="3309710" cy="1011624"/>
          </a:xfrm>
          <a:prstGeom prst="rect">
            <a:avLst/>
          </a:prstGeom>
        </p:spPr>
        <p:txBody>
          <a:bodyPr lIns="0" tIns="0" rIns="0" bIns="0" rtlCol="0" anchor="t">
            <a:spAutoFit/>
          </a:bodyPr>
          <a:lstStyle/>
          <a:p>
            <a:pPr algn="ctr">
              <a:lnSpc>
                <a:spcPts val="4074"/>
              </a:lnSpc>
            </a:pPr>
            <a:r>
              <a:rPr lang="en-US" sz="3133">
                <a:solidFill>
                  <a:srgbClr val="000000"/>
                </a:solidFill>
                <a:latin typeface="League Spartan"/>
                <a:ea typeface="League Spartan"/>
                <a:cs typeface="League Spartan"/>
                <a:sym typeface="League Spartan"/>
              </a:rPr>
              <a:t>1:1 and group support</a:t>
            </a:r>
          </a:p>
        </p:txBody>
      </p:sp>
      <p:sp>
        <p:nvSpPr>
          <p:cNvPr id="9" name="Freeform 9"/>
          <p:cNvSpPr/>
          <p:nvPr/>
        </p:nvSpPr>
        <p:spPr>
          <a:xfrm flipH="1">
            <a:off x="9227755" y="2491911"/>
            <a:ext cx="3434327" cy="3434327"/>
          </a:xfrm>
          <a:custGeom>
            <a:avLst/>
            <a:gdLst/>
            <a:ahLst/>
            <a:cxnLst/>
            <a:rect l="l" t="t" r="r" b="b"/>
            <a:pathLst>
              <a:path w="5151491" h="5151491">
                <a:moveTo>
                  <a:pt x="5151491" y="0"/>
                </a:moveTo>
                <a:lnTo>
                  <a:pt x="0" y="0"/>
                </a:lnTo>
                <a:lnTo>
                  <a:pt x="0" y="5151491"/>
                </a:lnTo>
                <a:lnTo>
                  <a:pt x="5151491" y="5151491"/>
                </a:lnTo>
                <a:lnTo>
                  <a:pt x="515149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10" name="TextBox 10"/>
          <p:cNvSpPr txBox="1"/>
          <p:nvPr/>
        </p:nvSpPr>
        <p:spPr>
          <a:xfrm>
            <a:off x="9413749" y="3761924"/>
            <a:ext cx="2778251" cy="1011624"/>
          </a:xfrm>
          <a:prstGeom prst="rect">
            <a:avLst/>
          </a:prstGeom>
        </p:spPr>
        <p:txBody>
          <a:bodyPr lIns="0" tIns="0" rIns="0" bIns="0" rtlCol="0" anchor="t">
            <a:spAutoFit/>
          </a:bodyPr>
          <a:lstStyle/>
          <a:p>
            <a:pPr algn="ctr">
              <a:lnSpc>
                <a:spcPts val="4074"/>
              </a:lnSpc>
            </a:pPr>
            <a:r>
              <a:rPr lang="en-US" sz="3133">
                <a:solidFill>
                  <a:srgbClr val="000000"/>
                </a:solidFill>
                <a:latin typeface="League Spartan"/>
                <a:ea typeface="League Spartan"/>
                <a:cs typeface="League Spartan"/>
                <a:sym typeface="League Spartan"/>
              </a:rPr>
              <a:t>Education programmes</a:t>
            </a:r>
          </a:p>
        </p:txBody>
      </p:sp>
      <p:sp>
        <p:nvSpPr>
          <p:cNvPr id="11" name="Freeform 11"/>
          <p:cNvSpPr/>
          <p:nvPr/>
        </p:nvSpPr>
        <p:spPr>
          <a:xfrm>
            <a:off x="2302548" y="5693595"/>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2" name="TextBox 12"/>
          <p:cNvSpPr txBox="1"/>
          <p:nvPr/>
        </p:nvSpPr>
        <p:spPr>
          <a:xfrm>
            <a:off x="6407737" y="4256377"/>
            <a:ext cx="2778251" cy="1011624"/>
          </a:xfrm>
          <a:prstGeom prst="rect">
            <a:avLst/>
          </a:prstGeom>
        </p:spPr>
        <p:txBody>
          <a:bodyPr lIns="0" tIns="0" rIns="0" bIns="0" rtlCol="0" anchor="t">
            <a:spAutoFit/>
          </a:bodyPr>
          <a:lstStyle/>
          <a:p>
            <a:pPr algn="ctr">
              <a:lnSpc>
                <a:spcPts val="4074"/>
              </a:lnSpc>
            </a:pPr>
            <a:r>
              <a:rPr lang="en-US" sz="3133">
                <a:solidFill>
                  <a:srgbClr val="000000"/>
                </a:solidFill>
                <a:latin typeface="League Spartan"/>
                <a:ea typeface="League Spartan"/>
                <a:cs typeface="League Spartan"/>
                <a:sym typeface="League Spartan"/>
              </a:rPr>
              <a:t>Events &amp; public speaking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069312" y="5046590"/>
            <a:ext cx="12388108" cy="2585680"/>
          </a:xfrm>
          <a:custGeom>
            <a:avLst/>
            <a:gdLst/>
            <a:ahLst/>
            <a:cxnLst/>
            <a:rect l="l" t="t" r="r" b="b"/>
            <a:pathLst>
              <a:path w="18582162" h="3878520">
                <a:moveTo>
                  <a:pt x="0" y="0"/>
                </a:moveTo>
                <a:lnTo>
                  <a:pt x="18582162" y="0"/>
                </a:lnTo>
                <a:lnTo>
                  <a:pt x="18582162" y="3878520"/>
                </a:lnTo>
                <a:lnTo>
                  <a:pt x="0" y="3878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5400000">
            <a:off x="-2865502" y="3544827"/>
            <a:ext cx="9490491" cy="1755467"/>
          </a:xfrm>
          <a:custGeom>
            <a:avLst/>
            <a:gdLst/>
            <a:ahLst/>
            <a:cxnLst/>
            <a:rect l="l" t="t" r="r" b="b"/>
            <a:pathLst>
              <a:path w="14235737" h="2633200">
                <a:moveTo>
                  <a:pt x="0" y="0"/>
                </a:moveTo>
                <a:lnTo>
                  <a:pt x="14235738" y="0"/>
                </a:lnTo>
                <a:lnTo>
                  <a:pt x="14235738" y="2633200"/>
                </a:lnTo>
                <a:lnTo>
                  <a:pt x="0" y="263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4" name="Freeform 4"/>
          <p:cNvSpPr/>
          <p:nvPr/>
        </p:nvSpPr>
        <p:spPr>
          <a:xfrm rot="-3456110">
            <a:off x="1016827" y="-617813"/>
            <a:ext cx="10314370" cy="6921485"/>
          </a:xfrm>
          <a:custGeom>
            <a:avLst/>
            <a:gdLst/>
            <a:ahLst/>
            <a:cxnLst/>
            <a:rect l="l" t="t" r="r" b="b"/>
            <a:pathLst>
              <a:path w="15471555" h="10382228">
                <a:moveTo>
                  <a:pt x="0" y="0"/>
                </a:moveTo>
                <a:lnTo>
                  <a:pt x="15471556" y="0"/>
                </a:lnTo>
                <a:lnTo>
                  <a:pt x="15471556" y="10382228"/>
                </a:lnTo>
                <a:lnTo>
                  <a:pt x="0" y="103822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5" name="Freeform 5"/>
          <p:cNvSpPr/>
          <p:nvPr/>
        </p:nvSpPr>
        <p:spPr>
          <a:xfrm>
            <a:off x="-2244602" y="2411992"/>
            <a:ext cx="7444962" cy="7520417"/>
          </a:xfrm>
          <a:custGeom>
            <a:avLst/>
            <a:gdLst/>
            <a:ahLst/>
            <a:cxnLst/>
            <a:rect l="l" t="t" r="r" b="b"/>
            <a:pathLst>
              <a:path w="11167443" h="11280626">
                <a:moveTo>
                  <a:pt x="0" y="0"/>
                </a:moveTo>
                <a:lnTo>
                  <a:pt x="11167443" y="0"/>
                </a:lnTo>
                <a:lnTo>
                  <a:pt x="11167443" y="11280626"/>
                </a:lnTo>
                <a:lnTo>
                  <a:pt x="0" y="112806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6" name="Freeform 6"/>
          <p:cNvSpPr/>
          <p:nvPr/>
        </p:nvSpPr>
        <p:spPr>
          <a:xfrm>
            <a:off x="3243585" y="-89564"/>
            <a:ext cx="10039563" cy="2268074"/>
          </a:xfrm>
          <a:custGeom>
            <a:avLst/>
            <a:gdLst/>
            <a:ahLst/>
            <a:cxnLst/>
            <a:rect l="l" t="t" r="r" b="b"/>
            <a:pathLst>
              <a:path w="15059344" h="3402111">
                <a:moveTo>
                  <a:pt x="0" y="0"/>
                </a:moveTo>
                <a:lnTo>
                  <a:pt x="15059344" y="0"/>
                </a:lnTo>
                <a:lnTo>
                  <a:pt x="15059344" y="3402111"/>
                </a:lnTo>
                <a:lnTo>
                  <a:pt x="0" y="34021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sp>
        <p:nvSpPr>
          <p:cNvPr id="7" name="Freeform 7"/>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a:p>
        </p:txBody>
      </p:sp>
      <p:sp>
        <p:nvSpPr>
          <p:cNvPr id="8" name="Freeform 8"/>
          <p:cNvSpPr/>
          <p:nvPr/>
        </p:nvSpPr>
        <p:spPr>
          <a:xfrm>
            <a:off x="-457977" y="-89564"/>
            <a:ext cx="2678373" cy="2269921"/>
          </a:xfrm>
          <a:custGeom>
            <a:avLst/>
            <a:gdLst/>
            <a:ahLst/>
            <a:cxnLst/>
            <a:rect l="l" t="t" r="r" b="b"/>
            <a:pathLst>
              <a:path w="4017559" h="3404882">
                <a:moveTo>
                  <a:pt x="0" y="0"/>
                </a:moveTo>
                <a:lnTo>
                  <a:pt x="4017559" y="0"/>
                </a:lnTo>
                <a:lnTo>
                  <a:pt x="4017559" y="3404881"/>
                </a:lnTo>
                <a:lnTo>
                  <a:pt x="0" y="34048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a:p>
        </p:txBody>
      </p:sp>
      <p:grpSp>
        <p:nvGrpSpPr>
          <p:cNvPr id="9" name="Group 9"/>
          <p:cNvGrpSpPr/>
          <p:nvPr/>
        </p:nvGrpSpPr>
        <p:grpSpPr>
          <a:xfrm>
            <a:off x="548260" y="439025"/>
            <a:ext cx="10923258" cy="5887132"/>
            <a:chOff x="0" y="0"/>
            <a:chExt cx="2680843" cy="1444851"/>
          </a:xfrm>
        </p:grpSpPr>
        <p:sp>
          <p:nvSpPr>
            <p:cNvPr id="10" name="Freeform 10">
              <a:hlinkClick r:id="rId17" tooltip="https://www.livingomni.com/health-inequality"/>
            </p:cNvPr>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11" name="Freeform 11"/>
          <p:cNvSpPr/>
          <p:nvPr/>
        </p:nvSpPr>
        <p:spPr>
          <a:xfrm>
            <a:off x="5493037" y="5214989"/>
            <a:ext cx="1033705" cy="957211"/>
          </a:xfrm>
          <a:custGeom>
            <a:avLst/>
            <a:gdLst/>
            <a:ahLst/>
            <a:cxnLst/>
            <a:rect l="l" t="t" r="r" b="b"/>
            <a:pathLst>
              <a:path w="1550558" h="1435817">
                <a:moveTo>
                  <a:pt x="0" y="0"/>
                </a:moveTo>
                <a:lnTo>
                  <a:pt x="1550558" y="0"/>
                </a:lnTo>
                <a:lnTo>
                  <a:pt x="1550558" y="1435817"/>
                </a:lnTo>
                <a:lnTo>
                  <a:pt x="0" y="1435817"/>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2" name="Freeform 12"/>
          <p:cNvSpPr/>
          <p:nvPr/>
        </p:nvSpPr>
        <p:spPr>
          <a:xfrm>
            <a:off x="4770269" y="2184714"/>
            <a:ext cx="2479240" cy="2488572"/>
          </a:xfrm>
          <a:custGeom>
            <a:avLst/>
            <a:gdLst/>
            <a:ahLst/>
            <a:cxnLst/>
            <a:rect l="l" t="t" r="r" b="b"/>
            <a:pathLst>
              <a:path w="3718860" h="3732858">
                <a:moveTo>
                  <a:pt x="0" y="0"/>
                </a:moveTo>
                <a:lnTo>
                  <a:pt x="3718860" y="0"/>
                </a:lnTo>
                <a:lnTo>
                  <a:pt x="3718860" y="3732858"/>
                </a:lnTo>
                <a:lnTo>
                  <a:pt x="0" y="3732858"/>
                </a:lnTo>
                <a:lnTo>
                  <a:pt x="0" y="0"/>
                </a:lnTo>
                <a:close/>
              </a:path>
            </a:pathLst>
          </a:custGeom>
          <a:blipFill>
            <a:blip r:embed="rId19"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3" name="TextBox 13"/>
          <p:cNvSpPr txBox="1"/>
          <p:nvPr/>
        </p:nvSpPr>
        <p:spPr>
          <a:xfrm>
            <a:off x="607931" y="639121"/>
            <a:ext cx="10803917" cy="1564531"/>
          </a:xfrm>
          <a:prstGeom prst="rect">
            <a:avLst/>
          </a:prstGeom>
        </p:spPr>
        <p:txBody>
          <a:bodyPr lIns="0" tIns="0" rIns="0" bIns="0" rtlCol="0" anchor="t">
            <a:spAutoFit/>
          </a:bodyPr>
          <a:lstStyle/>
          <a:p>
            <a:pPr algn="ctr">
              <a:lnSpc>
                <a:spcPts val="6080"/>
              </a:lnSpc>
            </a:pPr>
            <a:r>
              <a:rPr lang="en-US" sz="5334" b="1">
                <a:solidFill>
                  <a:srgbClr val="000000"/>
                </a:solidFill>
                <a:latin typeface="Open Sans Semi-Bold"/>
                <a:ea typeface="Open Sans Semi-Bold"/>
                <a:cs typeface="Open Sans Semi-Bold"/>
                <a:sym typeface="Open Sans Semi-Bold"/>
              </a:rPr>
              <a:t>Scholarship Coaching Spaces Available...</a:t>
            </a:r>
          </a:p>
        </p:txBody>
      </p:sp>
      <p:sp>
        <p:nvSpPr>
          <p:cNvPr id="14" name="TextBox 14"/>
          <p:cNvSpPr txBox="1"/>
          <p:nvPr/>
        </p:nvSpPr>
        <p:spPr>
          <a:xfrm>
            <a:off x="548260" y="4768290"/>
            <a:ext cx="10923258" cy="340221"/>
          </a:xfrm>
          <a:prstGeom prst="rect">
            <a:avLst/>
          </a:prstGeom>
        </p:spPr>
        <p:txBody>
          <a:bodyPr lIns="0" tIns="0" rIns="0" bIns="0" rtlCol="0" anchor="t">
            <a:spAutoFit/>
          </a:bodyPr>
          <a:lstStyle/>
          <a:p>
            <a:pPr algn="ctr">
              <a:lnSpc>
                <a:spcPts val="2939"/>
              </a:lnSpc>
            </a:pPr>
            <a:r>
              <a:rPr lang="en-US" sz="2100" b="1">
                <a:solidFill>
                  <a:srgbClr val="000000"/>
                </a:solidFill>
                <a:latin typeface="Open Sans Semi-Bold"/>
                <a:ea typeface="Open Sans Semi-Bold"/>
                <a:cs typeface="Open Sans Semi-Bold"/>
                <a:sym typeface="Open Sans Semi-Bold"/>
              </a:rPr>
              <a:t>www.livingomni.com/health-inequality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069312" y="5046590"/>
            <a:ext cx="12388108" cy="2585680"/>
          </a:xfrm>
          <a:custGeom>
            <a:avLst/>
            <a:gdLst/>
            <a:ahLst/>
            <a:cxnLst/>
            <a:rect l="l" t="t" r="r" b="b"/>
            <a:pathLst>
              <a:path w="18582162" h="3878520">
                <a:moveTo>
                  <a:pt x="0" y="0"/>
                </a:moveTo>
                <a:lnTo>
                  <a:pt x="18582162" y="0"/>
                </a:lnTo>
                <a:lnTo>
                  <a:pt x="18582162" y="3878520"/>
                </a:lnTo>
                <a:lnTo>
                  <a:pt x="0" y="3878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rot="5400000">
            <a:off x="-2865502" y="3544827"/>
            <a:ext cx="9490491" cy="1755467"/>
          </a:xfrm>
          <a:custGeom>
            <a:avLst/>
            <a:gdLst/>
            <a:ahLst/>
            <a:cxnLst/>
            <a:rect l="l" t="t" r="r" b="b"/>
            <a:pathLst>
              <a:path w="14235737" h="2633200">
                <a:moveTo>
                  <a:pt x="0" y="0"/>
                </a:moveTo>
                <a:lnTo>
                  <a:pt x="14235738" y="0"/>
                </a:lnTo>
                <a:lnTo>
                  <a:pt x="14235738" y="2633200"/>
                </a:lnTo>
                <a:lnTo>
                  <a:pt x="0" y="263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4" name="Freeform 4"/>
          <p:cNvSpPr/>
          <p:nvPr/>
        </p:nvSpPr>
        <p:spPr>
          <a:xfrm rot="-3456110">
            <a:off x="1016827" y="-617813"/>
            <a:ext cx="10314370" cy="6921485"/>
          </a:xfrm>
          <a:custGeom>
            <a:avLst/>
            <a:gdLst/>
            <a:ahLst/>
            <a:cxnLst/>
            <a:rect l="l" t="t" r="r" b="b"/>
            <a:pathLst>
              <a:path w="15471555" h="10382228">
                <a:moveTo>
                  <a:pt x="0" y="0"/>
                </a:moveTo>
                <a:lnTo>
                  <a:pt x="15471556" y="0"/>
                </a:lnTo>
                <a:lnTo>
                  <a:pt x="15471556" y="10382228"/>
                </a:lnTo>
                <a:lnTo>
                  <a:pt x="0" y="103822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5" name="Freeform 5"/>
          <p:cNvSpPr/>
          <p:nvPr/>
        </p:nvSpPr>
        <p:spPr>
          <a:xfrm>
            <a:off x="-2244602" y="2411992"/>
            <a:ext cx="7444962" cy="7520417"/>
          </a:xfrm>
          <a:custGeom>
            <a:avLst/>
            <a:gdLst/>
            <a:ahLst/>
            <a:cxnLst/>
            <a:rect l="l" t="t" r="r" b="b"/>
            <a:pathLst>
              <a:path w="11167443" h="11280626">
                <a:moveTo>
                  <a:pt x="0" y="0"/>
                </a:moveTo>
                <a:lnTo>
                  <a:pt x="11167443" y="0"/>
                </a:lnTo>
                <a:lnTo>
                  <a:pt x="11167443" y="11280626"/>
                </a:lnTo>
                <a:lnTo>
                  <a:pt x="0" y="112806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6" name="Freeform 6"/>
          <p:cNvSpPr/>
          <p:nvPr/>
        </p:nvSpPr>
        <p:spPr>
          <a:xfrm>
            <a:off x="3243585" y="-89564"/>
            <a:ext cx="10039563" cy="2268074"/>
          </a:xfrm>
          <a:custGeom>
            <a:avLst/>
            <a:gdLst/>
            <a:ahLst/>
            <a:cxnLst/>
            <a:rect l="l" t="t" r="r" b="b"/>
            <a:pathLst>
              <a:path w="15059344" h="3402111">
                <a:moveTo>
                  <a:pt x="0" y="0"/>
                </a:moveTo>
                <a:lnTo>
                  <a:pt x="15059344" y="0"/>
                </a:lnTo>
                <a:lnTo>
                  <a:pt x="15059344" y="3402111"/>
                </a:lnTo>
                <a:lnTo>
                  <a:pt x="0" y="34021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sp>
        <p:nvSpPr>
          <p:cNvPr id="7" name="Freeform 7"/>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a:p>
        </p:txBody>
      </p:sp>
      <p:sp>
        <p:nvSpPr>
          <p:cNvPr id="8" name="Freeform 8"/>
          <p:cNvSpPr/>
          <p:nvPr/>
        </p:nvSpPr>
        <p:spPr>
          <a:xfrm>
            <a:off x="-457977" y="-89564"/>
            <a:ext cx="2678373" cy="2269921"/>
          </a:xfrm>
          <a:custGeom>
            <a:avLst/>
            <a:gdLst/>
            <a:ahLst/>
            <a:cxnLst/>
            <a:rect l="l" t="t" r="r" b="b"/>
            <a:pathLst>
              <a:path w="4017559" h="3404882">
                <a:moveTo>
                  <a:pt x="0" y="0"/>
                </a:moveTo>
                <a:lnTo>
                  <a:pt x="4017559" y="0"/>
                </a:lnTo>
                <a:lnTo>
                  <a:pt x="4017559" y="3404881"/>
                </a:lnTo>
                <a:lnTo>
                  <a:pt x="0" y="34048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a:p>
        </p:txBody>
      </p:sp>
      <p:grpSp>
        <p:nvGrpSpPr>
          <p:cNvPr id="9" name="Group 9"/>
          <p:cNvGrpSpPr/>
          <p:nvPr/>
        </p:nvGrpSpPr>
        <p:grpSpPr>
          <a:xfrm>
            <a:off x="548260" y="439025"/>
            <a:ext cx="10923258" cy="5887132"/>
            <a:chOff x="0" y="0"/>
            <a:chExt cx="2680843" cy="1444851"/>
          </a:xfrm>
        </p:grpSpPr>
        <p:sp>
          <p:nvSpPr>
            <p:cNvPr id="10" name="Freeform 10"/>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11" name="Freeform 11"/>
          <p:cNvSpPr/>
          <p:nvPr/>
        </p:nvSpPr>
        <p:spPr>
          <a:xfrm>
            <a:off x="5763600" y="4090160"/>
            <a:ext cx="664802" cy="664802"/>
          </a:xfrm>
          <a:custGeom>
            <a:avLst/>
            <a:gdLst/>
            <a:ahLst/>
            <a:cxnLst/>
            <a:rect l="l" t="t" r="r" b="b"/>
            <a:pathLst>
              <a:path w="997203" h="997203">
                <a:moveTo>
                  <a:pt x="0" y="0"/>
                </a:moveTo>
                <a:lnTo>
                  <a:pt x="997202" y="0"/>
                </a:lnTo>
                <a:lnTo>
                  <a:pt x="997202" y="997203"/>
                </a:lnTo>
                <a:lnTo>
                  <a:pt x="0" y="9972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sz="1200"/>
          </a:p>
        </p:txBody>
      </p:sp>
      <p:sp>
        <p:nvSpPr>
          <p:cNvPr id="12" name="Freeform 12"/>
          <p:cNvSpPr/>
          <p:nvPr/>
        </p:nvSpPr>
        <p:spPr>
          <a:xfrm>
            <a:off x="2050867" y="4090160"/>
            <a:ext cx="776411" cy="664802"/>
          </a:xfrm>
          <a:custGeom>
            <a:avLst/>
            <a:gdLst/>
            <a:ahLst/>
            <a:cxnLst/>
            <a:rect l="l" t="t" r="r" b="b"/>
            <a:pathLst>
              <a:path w="1164617" h="997203">
                <a:moveTo>
                  <a:pt x="0" y="0"/>
                </a:moveTo>
                <a:lnTo>
                  <a:pt x="1164617" y="0"/>
                </a:lnTo>
                <a:lnTo>
                  <a:pt x="1164617" y="997203"/>
                </a:lnTo>
                <a:lnTo>
                  <a:pt x="0" y="99720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a:p>
        </p:txBody>
      </p:sp>
      <p:sp>
        <p:nvSpPr>
          <p:cNvPr id="13" name="Freeform 13"/>
          <p:cNvSpPr/>
          <p:nvPr/>
        </p:nvSpPr>
        <p:spPr>
          <a:xfrm>
            <a:off x="9431951" y="4090160"/>
            <a:ext cx="664802" cy="664802"/>
          </a:xfrm>
          <a:custGeom>
            <a:avLst/>
            <a:gdLst/>
            <a:ahLst/>
            <a:cxnLst/>
            <a:rect l="l" t="t" r="r" b="b"/>
            <a:pathLst>
              <a:path w="997203" h="997203">
                <a:moveTo>
                  <a:pt x="0" y="0"/>
                </a:moveTo>
                <a:lnTo>
                  <a:pt x="997203" y="0"/>
                </a:lnTo>
                <a:lnTo>
                  <a:pt x="997203" y="997203"/>
                </a:lnTo>
                <a:lnTo>
                  <a:pt x="0" y="9972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sz="1200"/>
          </a:p>
        </p:txBody>
      </p:sp>
      <p:sp>
        <p:nvSpPr>
          <p:cNvPr id="14" name="TextBox 14"/>
          <p:cNvSpPr txBox="1"/>
          <p:nvPr/>
        </p:nvSpPr>
        <p:spPr>
          <a:xfrm>
            <a:off x="1167014" y="723900"/>
            <a:ext cx="9857973" cy="1795363"/>
          </a:xfrm>
          <a:prstGeom prst="rect">
            <a:avLst/>
          </a:prstGeom>
        </p:spPr>
        <p:txBody>
          <a:bodyPr lIns="0" tIns="0" rIns="0" bIns="0" rtlCol="0" anchor="t">
            <a:spAutoFit/>
          </a:bodyPr>
          <a:lstStyle/>
          <a:p>
            <a:pPr algn="ctr">
              <a:lnSpc>
                <a:spcPts val="6992"/>
              </a:lnSpc>
            </a:pPr>
            <a:r>
              <a:rPr lang="en-US" sz="6134" b="1">
                <a:solidFill>
                  <a:srgbClr val="000000"/>
                </a:solidFill>
                <a:latin typeface="Open Sans Semi-Bold"/>
                <a:ea typeface="Open Sans Semi-Bold"/>
                <a:cs typeface="Open Sans Semi-Bold"/>
                <a:sym typeface="Open Sans Semi-Bold"/>
              </a:rPr>
              <a:t>Thank you for listening today...</a:t>
            </a:r>
          </a:p>
        </p:txBody>
      </p:sp>
      <p:sp>
        <p:nvSpPr>
          <p:cNvPr id="15" name="TextBox 15"/>
          <p:cNvSpPr txBox="1"/>
          <p:nvPr/>
        </p:nvSpPr>
        <p:spPr>
          <a:xfrm>
            <a:off x="1080903" y="2689481"/>
            <a:ext cx="9857973" cy="1077218"/>
          </a:xfrm>
          <a:prstGeom prst="rect">
            <a:avLst/>
          </a:prstGeom>
        </p:spPr>
        <p:txBody>
          <a:bodyPr lIns="0" tIns="0" rIns="0" bIns="0" rtlCol="0" anchor="t">
            <a:spAutoFit/>
          </a:bodyPr>
          <a:lstStyle/>
          <a:p>
            <a:pPr algn="ctr">
              <a:lnSpc>
                <a:spcPts val="4180"/>
              </a:lnSpc>
            </a:pPr>
            <a:r>
              <a:rPr lang="en-US" sz="3666" b="1">
                <a:solidFill>
                  <a:srgbClr val="FF8C2D"/>
                </a:solidFill>
                <a:latin typeface="Open Sans Bold"/>
                <a:ea typeface="Open Sans Bold"/>
                <a:cs typeface="Open Sans Bold"/>
                <a:sym typeface="Open Sans Bold"/>
              </a:rPr>
              <a:t>Let’s connect and feel free to send over any questions...</a:t>
            </a:r>
          </a:p>
        </p:txBody>
      </p:sp>
      <p:sp>
        <p:nvSpPr>
          <p:cNvPr id="16" name="TextBox 16"/>
          <p:cNvSpPr txBox="1"/>
          <p:nvPr/>
        </p:nvSpPr>
        <p:spPr>
          <a:xfrm>
            <a:off x="1167014" y="4904093"/>
            <a:ext cx="9857973" cy="333425"/>
          </a:xfrm>
          <a:prstGeom prst="rect">
            <a:avLst/>
          </a:prstGeom>
        </p:spPr>
        <p:txBody>
          <a:bodyPr lIns="0" tIns="0" rIns="0" bIns="0" rtlCol="0" anchor="t">
            <a:spAutoFit/>
          </a:bodyPr>
          <a:lstStyle/>
          <a:p>
            <a:pPr algn="ctr">
              <a:lnSpc>
                <a:spcPts val="2583"/>
              </a:lnSpc>
            </a:pPr>
            <a:r>
              <a:rPr lang="en-US" sz="2266" b="1">
                <a:solidFill>
                  <a:srgbClr val="000000"/>
                </a:solidFill>
                <a:latin typeface="Open Sans Semi-Bold"/>
                <a:ea typeface="Open Sans Semi-Bold"/>
                <a:cs typeface="Open Sans Semi-Bold"/>
                <a:sym typeface="Open Sans Semi-Bold"/>
              </a:rPr>
              <a:t>@lou_livingomni</a:t>
            </a:r>
          </a:p>
        </p:txBody>
      </p:sp>
      <p:sp>
        <p:nvSpPr>
          <p:cNvPr id="17" name="TextBox 17"/>
          <p:cNvSpPr txBox="1"/>
          <p:nvPr/>
        </p:nvSpPr>
        <p:spPr>
          <a:xfrm>
            <a:off x="-2489915" y="4904093"/>
            <a:ext cx="9857973" cy="333425"/>
          </a:xfrm>
          <a:prstGeom prst="rect">
            <a:avLst/>
          </a:prstGeom>
        </p:spPr>
        <p:txBody>
          <a:bodyPr lIns="0" tIns="0" rIns="0" bIns="0" rtlCol="0" anchor="t">
            <a:spAutoFit/>
          </a:bodyPr>
          <a:lstStyle/>
          <a:p>
            <a:pPr algn="ctr">
              <a:lnSpc>
                <a:spcPts val="2583"/>
              </a:lnSpc>
            </a:pPr>
            <a:r>
              <a:rPr lang="en-US" sz="2266" b="1">
                <a:solidFill>
                  <a:srgbClr val="000000"/>
                </a:solidFill>
                <a:latin typeface="Open Sans Semi-Bold"/>
                <a:ea typeface="Open Sans Semi-Bold"/>
                <a:cs typeface="Open Sans Semi-Bold"/>
                <a:sym typeface="Open Sans Semi-Bold"/>
              </a:rPr>
              <a:t>louise@livingomni.com</a:t>
            </a:r>
          </a:p>
        </p:txBody>
      </p:sp>
      <p:sp>
        <p:nvSpPr>
          <p:cNvPr id="18" name="TextBox 18"/>
          <p:cNvSpPr txBox="1"/>
          <p:nvPr/>
        </p:nvSpPr>
        <p:spPr>
          <a:xfrm>
            <a:off x="4835366" y="4904093"/>
            <a:ext cx="9857973" cy="333425"/>
          </a:xfrm>
          <a:prstGeom prst="rect">
            <a:avLst/>
          </a:prstGeom>
        </p:spPr>
        <p:txBody>
          <a:bodyPr lIns="0" tIns="0" rIns="0" bIns="0" rtlCol="0" anchor="t">
            <a:spAutoFit/>
          </a:bodyPr>
          <a:lstStyle/>
          <a:p>
            <a:pPr algn="ctr">
              <a:lnSpc>
                <a:spcPts val="2583"/>
              </a:lnSpc>
            </a:pPr>
            <a:r>
              <a:rPr lang="en-US" sz="2266" b="1">
                <a:solidFill>
                  <a:srgbClr val="000000"/>
                </a:solidFill>
                <a:latin typeface="Open Sans Semi-Bold"/>
                <a:ea typeface="Open Sans Semi-Bold"/>
                <a:cs typeface="Open Sans Semi-Bold"/>
                <a:sym typeface="Open Sans Semi-Bold"/>
              </a:rPr>
              <a:t>www.livingomni.com</a:t>
            </a:r>
          </a:p>
        </p:txBody>
      </p:sp>
      <p:sp>
        <p:nvSpPr>
          <p:cNvPr id="19" name="Freeform 19"/>
          <p:cNvSpPr/>
          <p:nvPr/>
        </p:nvSpPr>
        <p:spPr>
          <a:xfrm>
            <a:off x="5579148" y="5368946"/>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23"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069312" y="5046590"/>
            <a:ext cx="12388108" cy="2585680"/>
          </a:xfrm>
          <a:custGeom>
            <a:avLst/>
            <a:gdLst/>
            <a:ahLst/>
            <a:cxnLst/>
            <a:rect l="l" t="t" r="r" b="b"/>
            <a:pathLst>
              <a:path w="18582162" h="3878520">
                <a:moveTo>
                  <a:pt x="0" y="0"/>
                </a:moveTo>
                <a:lnTo>
                  <a:pt x="18582162" y="0"/>
                </a:lnTo>
                <a:lnTo>
                  <a:pt x="18582162" y="3878520"/>
                </a:lnTo>
                <a:lnTo>
                  <a:pt x="0" y="3878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rot="5400000">
            <a:off x="-2865502" y="3544827"/>
            <a:ext cx="9490491" cy="1755467"/>
          </a:xfrm>
          <a:custGeom>
            <a:avLst/>
            <a:gdLst/>
            <a:ahLst/>
            <a:cxnLst/>
            <a:rect l="l" t="t" r="r" b="b"/>
            <a:pathLst>
              <a:path w="14235737" h="2633200">
                <a:moveTo>
                  <a:pt x="0" y="0"/>
                </a:moveTo>
                <a:lnTo>
                  <a:pt x="14235738" y="0"/>
                </a:lnTo>
                <a:lnTo>
                  <a:pt x="14235738" y="2633200"/>
                </a:lnTo>
                <a:lnTo>
                  <a:pt x="0" y="263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 name="Freeform 4"/>
          <p:cNvSpPr/>
          <p:nvPr/>
        </p:nvSpPr>
        <p:spPr>
          <a:xfrm rot="-3456110">
            <a:off x="1016827" y="-617813"/>
            <a:ext cx="10314370" cy="6921485"/>
          </a:xfrm>
          <a:custGeom>
            <a:avLst/>
            <a:gdLst/>
            <a:ahLst/>
            <a:cxnLst/>
            <a:rect l="l" t="t" r="r" b="b"/>
            <a:pathLst>
              <a:path w="15471555" h="10382228">
                <a:moveTo>
                  <a:pt x="0" y="0"/>
                </a:moveTo>
                <a:lnTo>
                  <a:pt x="15471556" y="0"/>
                </a:lnTo>
                <a:lnTo>
                  <a:pt x="15471556" y="10382228"/>
                </a:lnTo>
                <a:lnTo>
                  <a:pt x="0" y="10382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5" name="Freeform 5"/>
          <p:cNvSpPr/>
          <p:nvPr/>
        </p:nvSpPr>
        <p:spPr>
          <a:xfrm>
            <a:off x="-2244602" y="2411992"/>
            <a:ext cx="7444962" cy="7520417"/>
          </a:xfrm>
          <a:custGeom>
            <a:avLst/>
            <a:gdLst/>
            <a:ahLst/>
            <a:cxnLst/>
            <a:rect l="l" t="t" r="r" b="b"/>
            <a:pathLst>
              <a:path w="11167443" h="11280626">
                <a:moveTo>
                  <a:pt x="0" y="0"/>
                </a:moveTo>
                <a:lnTo>
                  <a:pt x="11167443" y="0"/>
                </a:lnTo>
                <a:lnTo>
                  <a:pt x="11167443" y="11280626"/>
                </a:lnTo>
                <a:lnTo>
                  <a:pt x="0" y="11280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6" name="Freeform 6"/>
          <p:cNvSpPr/>
          <p:nvPr/>
        </p:nvSpPr>
        <p:spPr>
          <a:xfrm>
            <a:off x="3243585" y="-89564"/>
            <a:ext cx="10039563" cy="2268074"/>
          </a:xfrm>
          <a:custGeom>
            <a:avLst/>
            <a:gdLst/>
            <a:ahLst/>
            <a:cxnLst/>
            <a:rect l="l" t="t" r="r" b="b"/>
            <a:pathLst>
              <a:path w="15059344" h="3402111">
                <a:moveTo>
                  <a:pt x="0" y="0"/>
                </a:moveTo>
                <a:lnTo>
                  <a:pt x="15059344" y="0"/>
                </a:lnTo>
                <a:lnTo>
                  <a:pt x="15059344" y="3402111"/>
                </a:lnTo>
                <a:lnTo>
                  <a:pt x="0" y="34021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7" name="Freeform 7"/>
          <p:cNvSpPr/>
          <p:nvPr/>
        </p:nvSpPr>
        <p:spPr>
          <a:xfrm>
            <a:off x="7787263" y="3205101"/>
            <a:ext cx="4574810" cy="6242111"/>
          </a:xfrm>
          <a:custGeom>
            <a:avLst/>
            <a:gdLst/>
            <a:ahLst/>
            <a:cxnLst/>
            <a:rect l="l" t="t" r="r" b="b"/>
            <a:pathLst>
              <a:path w="6862215" h="9363166">
                <a:moveTo>
                  <a:pt x="0" y="0"/>
                </a:moveTo>
                <a:lnTo>
                  <a:pt x="6862215" y="0"/>
                </a:lnTo>
                <a:lnTo>
                  <a:pt x="6862215" y="9363166"/>
                </a:lnTo>
                <a:lnTo>
                  <a:pt x="0" y="93631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8" name="Freeform 8"/>
          <p:cNvSpPr/>
          <p:nvPr/>
        </p:nvSpPr>
        <p:spPr>
          <a:xfrm>
            <a:off x="-457977" y="-89564"/>
            <a:ext cx="2678373" cy="2269921"/>
          </a:xfrm>
          <a:custGeom>
            <a:avLst/>
            <a:gdLst/>
            <a:ahLst/>
            <a:cxnLst/>
            <a:rect l="l" t="t" r="r" b="b"/>
            <a:pathLst>
              <a:path w="4017559" h="3404882">
                <a:moveTo>
                  <a:pt x="0" y="0"/>
                </a:moveTo>
                <a:lnTo>
                  <a:pt x="4017559" y="0"/>
                </a:lnTo>
                <a:lnTo>
                  <a:pt x="4017559" y="3404881"/>
                </a:lnTo>
                <a:lnTo>
                  <a:pt x="0" y="34048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grpSp>
        <p:nvGrpSpPr>
          <p:cNvPr id="9" name="Group 9"/>
          <p:cNvGrpSpPr/>
          <p:nvPr/>
        </p:nvGrpSpPr>
        <p:grpSpPr>
          <a:xfrm>
            <a:off x="548260" y="439025"/>
            <a:ext cx="10923258" cy="5887132"/>
            <a:chOff x="0" y="0"/>
            <a:chExt cx="2680843" cy="1444851"/>
          </a:xfrm>
        </p:grpSpPr>
        <p:sp>
          <p:nvSpPr>
            <p:cNvPr id="10" name="Freeform 10"/>
            <p:cNvSpPr/>
            <p:nvPr/>
          </p:nvSpPr>
          <p:spPr>
            <a:xfrm>
              <a:off x="0" y="0"/>
              <a:ext cx="2680843" cy="1444851"/>
            </a:xfrm>
            <a:custGeom>
              <a:avLst/>
              <a:gdLst/>
              <a:ahLst/>
              <a:cxnLst/>
              <a:rect l="l" t="t" r="r" b="b"/>
              <a:pathLst>
                <a:path w="2680843" h="1444851">
                  <a:moveTo>
                    <a:pt x="0" y="0"/>
                  </a:moveTo>
                  <a:lnTo>
                    <a:pt x="2680843" y="0"/>
                  </a:lnTo>
                  <a:lnTo>
                    <a:pt x="2680843" y="1444851"/>
                  </a:lnTo>
                  <a:lnTo>
                    <a:pt x="0" y="1444851"/>
                  </a:lnTo>
                  <a:close/>
                </a:path>
              </a:pathLst>
            </a:custGeom>
            <a:solidFill>
              <a:srgbClr val="FFFFFF"/>
            </a:solidFill>
          </p:spPr>
          <p:txBody>
            <a:bodyPr/>
            <a:lstStyle/>
            <a:p>
              <a:endParaRPr lang="en-GB" sz="1200"/>
            </a:p>
          </p:txBody>
        </p:sp>
      </p:grpSp>
      <p:sp>
        <p:nvSpPr>
          <p:cNvPr id="11" name="TextBox 11"/>
          <p:cNvSpPr txBox="1"/>
          <p:nvPr/>
        </p:nvSpPr>
        <p:spPr>
          <a:xfrm>
            <a:off x="607931" y="723900"/>
            <a:ext cx="10803917" cy="872034"/>
          </a:xfrm>
          <a:prstGeom prst="rect">
            <a:avLst/>
          </a:prstGeom>
        </p:spPr>
        <p:txBody>
          <a:bodyPr lIns="0" tIns="0" rIns="0" bIns="0" rtlCol="0" anchor="t">
            <a:spAutoFit/>
          </a:bodyPr>
          <a:lstStyle/>
          <a:p>
            <a:pPr algn="ctr">
              <a:lnSpc>
                <a:spcPts val="6840"/>
              </a:lnSpc>
            </a:pPr>
            <a:r>
              <a:rPr lang="en-US" sz="6000" b="1">
                <a:solidFill>
                  <a:srgbClr val="000000"/>
                </a:solidFill>
                <a:latin typeface="Open Sans Semi-Bold"/>
                <a:ea typeface="Open Sans Semi-Bold"/>
                <a:cs typeface="Open Sans Semi-Bold"/>
                <a:sym typeface="Open Sans Semi-Bold"/>
              </a:rPr>
              <a:t>References</a:t>
            </a:r>
          </a:p>
        </p:txBody>
      </p:sp>
      <p:sp>
        <p:nvSpPr>
          <p:cNvPr id="12" name="TextBox 12"/>
          <p:cNvSpPr txBox="1"/>
          <p:nvPr/>
        </p:nvSpPr>
        <p:spPr>
          <a:xfrm>
            <a:off x="691212" y="1666237"/>
            <a:ext cx="10637355" cy="5581080"/>
          </a:xfrm>
          <a:prstGeom prst="rect">
            <a:avLst/>
          </a:prstGeom>
        </p:spPr>
        <p:txBody>
          <a:bodyPr lIns="0" tIns="0" rIns="0" bIns="0" rtlCol="0" anchor="t">
            <a:spAutoFit/>
          </a:bodyPr>
          <a:lstStyle/>
          <a:p>
            <a:pPr algn="ctr">
              <a:lnSpc>
                <a:spcPts val="1533"/>
              </a:lnSpc>
            </a:pPr>
            <a:r>
              <a:rPr lang="en-US" sz="1533">
                <a:solidFill>
                  <a:srgbClr val="000000"/>
                </a:solidFill>
                <a:latin typeface="Open Sans"/>
                <a:ea typeface="Open Sans"/>
                <a:cs typeface="Open Sans"/>
                <a:sym typeface="Open Sans"/>
              </a:rPr>
              <a:t>National Records of Scotland (2021) Life expectancy in Scotland, 2018-2020. </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Food Standards Agency (2022) Household food insecurity: main report. </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Scottish Government (2019). Scottish Household Survey: Key Findings 2019.</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 British Heart Foundation (2017) New report assesses impact of physical inactivity on UK heart health and economy.</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UKActive (2022) Government must change its muddled approach to physical activity policy.</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Public Health England (2019) Health matters: physical activity – prevention and management of long-term conditions</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NHS (2024) Exercise for Mental Health</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Scottish Government (2023) Mental Health Equality Evidence Report 2023</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r>
              <a:rPr lang="en-US" sz="1533">
                <a:solidFill>
                  <a:srgbClr val="000000"/>
                </a:solidFill>
                <a:latin typeface="Open Sans"/>
                <a:ea typeface="Open Sans"/>
                <a:cs typeface="Open Sans"/>
                <a:sym typeface="Open Sans"/>
              </a:rPr>
              <a:t>Public Health Scotland (2023) Primary 1 Body Mass Index (BMI) statistics Scotland School Year 22/23</a:t>
            </a: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pPr>
            <a:endParaRPr lang="en-US" sz="1533">
              <a:solidFill>
                <a:srgbClr val="000000"/>
              </a:solidFill>
              <a:latin typeface="Open Sans"/>
              <a:ea typeface="Open Sans"/>
              <a:cs typeface="Open Sans"/>
              <a:sym typeface="Open Sans"/>
            </a:endParaRPr>
          </a:p>
          <a:p>
            <a:pPr algn="ctr">
              <a:lnSpc>
                <a:spcPts val="1533"/>
              </a:lnSpc>
              <a:spcBef>
                <a:spcPct val="0"/>
              </a:spcBef>
            </a:pPr>
            <a:endParaRPr lang="en-US" sz="1533">
              <a:solidFill>
                <a:srgbClr val="000000"/>
              </a:solidFill>
              <a:latin typeface="Open Sans"/>
              <a:ea typeface="Open Sans"/>
              <a:cs typeface="Open Sans"/>
              <a:sym typeface="Open Sans"/>
            </a:endParaRPr>
          </a:p>
        </p:txBody>
      </p:sp>
      <p:sp>
        <p:nvSpPr>
          <p:cNvPr id="13" name="Freeform 13"/>
          <p:cNvSpPr/>
          <p:nvPr/>
        </p:nvSpPr>
        <p:spPr>
          <a:xfrm>
            <a:off x="5453374" y="5106651"/>
            <a:ext cx="1033705" cy="957211"/>
          </a:xfrm>
          <a:custGeom>
            <a:avLst/>
            <a:gdLst/>
            <a:ahLst/>
            <a:cxnLst/>
            <a:rect l="l" t="t" r="r" b="b"/>
            <a:pathLst>
              <a:path w="1550558" h="1435817">
                <a:moveTo>
                  <a:pt x="0" y="0"/>
                </a:moveTo>
                <a:lnTo>
                  <a:pt x="1550558" y="0"/>
                </a:lnTo>
                <a:lnTo>
                  <a:pt x="1550558" y="1435816"/>
                </a:lnTo>
                <a:lnTo>
                  <a:pt x="0" y="1435816"/>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GB"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9521-21C5-C775-3D6B-9F886EBD0D1C}"/>
              </a:ext>
            </a:extLst>
          </p:cNvPr>
          <p:cNvSpPr>
            <a:spLocks noGrp="1"/>
          </p:cNvSpPr>
          <p:nvPr>
            <p:ph type="ctrTitle"/>
          </p:nvPr>
        </p:nvSpPr>
        <p:spPr>
          <a:xfrm>
            <a:off x="766940" y="4976537"/>
            <a:ext cx="10658121" cy="875980"/>
          </a:xfrm>
        </p:spPr>
        <p:txBody>
          <a:bodyPr anchor="ctr">
            <a:normAutofit fontScale="90000"/>
          </a:bodyPr>
          <a:lstStyle/>
          <a:p>
            <a:r>
              <a:rPr lang="en-GB" dirty="0"/>
              <a:t>What causes health inequalities</a:t>
            </a:r>
          </a:p>
        </p:txBody>
      </p:sp>
      <p:pic>
        <p:nvPicPr>
          <p:cNvPr id="60" name="Picture 3" descr="Eyes on a candy">
            <a:extLst>
              <a:ext uri="{FF2B5EF4-FFF2-40B4-BE49-F238E27FC236}">
                <a16:creationId xmlns:a16="http://schemas.microsoft.com/office/drawing/2014/main" id="{0D621DD8-BF27-E82A-DD01-3745B7B272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83466" y="285712"/>
            <a:ext cx="11603736" cy="4395865"/>
          </a:xfrm>
          <a:custGeom>
            <a:avLst/>
            <a:gdLst/>
            <a:ahLst/>
            <a:cxnLst/>
            <a:rect l="l" t="t" r="r" b="b"/>
            <a:pathLst>
              <a:path w="11349765" h="3938796">
                <a:moveTo>
                  <a:pt x="795037" y="22"/>
                </a:moveTo>
                <a:cubicBezTo>
                  <a:pt x="1053021" y="260"/>
                  <a:pt x="1376279" y="2487"/>
                  <a:pt x="1664950" y="5593"/>
                </a:cubicBezTo>
                <a:lnTo>
                  <a:pt x="9880140" y="24285"/>
                </a:lnTo>
                <a:lnTo>
                  <a:pt x="11338315" y="41907"/>
                </a:lnTo>
                <a:cubicBezTo>
                  <a:pt x="11379783" y="1357543"/>
                  <a:pt x="11296845" y="2623418"/>
                  <a:pt x="11276110" y="3914173"/>
                </a:cubicBezTo>
                <a:lnTo>
                  <a:pt x="10993203" y="3938796"/>
                </a:lnTo>
                <a:lnTo>
                  <a:pt x="1844326" y="3921552"/>
                </a:lnTo>
                <a:cubicBezTo>
                  <a:pt x="1106127" y="3902860"/>
                  <a:pt x="578842" y="3921553"/>
                  <a:pt x="72649" y="3902860"/>
                </a:cubicBezTo>
                <a:cubicBezTo>
                  <a:pt x="-82021" y="2638039"/>
                  <a:pt x="37496" y="877883"/>
                  <a:pt x="178107" y="80361"/>
                </a:cubicBezTo>
                <a:cubicBezTo>
                  <a:pt x="190197" y="-17618"/>
                  <a:pt x="180177" y="14441"/>
                  <a:pt x="422727" y="1980"/>
                </a:cubicBezTo>
                <a:cubicBezTo>
                  <a:pt x="508953" y="452"/>
                  <a:pt x="640245" y="-121"/>
                  <a:pt x="795037" y="22"/>
                </a:cubicBezTo>
                <a:close/>
              </a:path>
            </a:pathLst>
          </a:custGeom>
        </p:spPr>
      </p:pic>
      <p:sp>
        <p:nvSpPr>
          <p:cNvPr id="3" name="Subtitle 2">
            <a:extLst>
              <a:ext uri="{FF2B5EF4-FFF2-40B4-BE49-F238E27FC236}">
                <a16:creationId xmlns:a16="http://schemas.microsoft.com/office/drawing/2014/main" id="{67FFE6CF-421D-5930-C5E7-1EFE6F1C7D6A}"/>
              </a:ext>
            </a:extLst>
          </p:cNvPr>
          <p:cNvSpPr>
            <a:spLocks noGrp="1"/>
          </p:cNvSpPr>
          <p:nvPr>
            <p:ph type="subTitle" idx="1"/>
          </p:nvPr>
        </p:nvSpPr>
        <p:spPr>
          <a:xfrm>
            <a:off x="1985043" y="5760309"/>
            <a:ext cx="8221915" cy="737666"/>
          </a:xfrm>
        </p:spPr>
        <p:txBody>
          <a:bodyPr anchor="ctr">
            <a:normAutofit fontScale="92500" lnSpcReduction="20000"/>
          </a:bodyPr>
          <a:lstStyle/>
          <a:p>
            <a:pPr algn="ctr"/>
            <a:r>
              <a:rPr lang="en-GB" dirty="0"/>
              <a:t>Dr K Nicolson MRCGP MPH</a:t>
            </a:r>
          </a:p>
          <a:p>
            <a:pPr algn="ctr"/>
            <a:r>
              <a:rPr lang="en-GB" dirty="0"/>
              <a:t>University of ST Andrews/ GP Dundee </a:t>
            </a:r>
          </a:p>
        </p:txBody>
      </p:sp>
    </p:spTree>
    <p:extLst>
      <p:ext uri="{BB962C8B-B14F-4D97-AF65-F5344CB8AC3E}">
        <p14:creationId xmlns:p14="http://schemas.microsoft.com/office/powerpoint/2010/main" val="1767090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E122-D918-EB83-E46A-F512C8DDC80B}"/>
              </a:ext>
            </a:extLst>
          </p:cNvPr>
          <p:cNvSpPr>
            <a:spLocks noGrp="1"/>
          </p:cNvSpPr>
          <p:nvPr>
            <p:ph type="title"/>
          </p:nvPr>
        </p:nvSpPr>
        <p:spPr/>
        <p:txBody>
          <a:bodyPr/>
          <a:lstStyle/>
          <a:p>
            <a:r>
              <a:rPr lang="en-GB" dirty="0"/>
              <a:t>The GAP</a:t>
            </a:r>
          </a:p>
        </p:txBody>
      </p:sp>
      <p:pic>
        <p:nvPicPr>
          <p:cNvPr id="5" name="Content Placeholder 4">
            <a:extLst>
              <a:ext uri="{FF2B5EF4-FFF2-40B4-BE49-F238E27FC236}">
                <a16:creationId xmlns:a16="http://schemas.microsoft.com/office/drawing/2014/main" id="{F4401C64-F509-2674-B963-DCF3749D618F}"/>
              </a:ext>
            </a:extLst>
          </p:cNvPr>
          <p:cNvPicPr>
            <a:picLocks noGrp="1" noChangeAspect="1"/>
          </p:cNvPicPr>
          <p:nvPr>
            <p:ph idx="1"/>
          </p:nvPr>
        </p:nvPicPr>
        <p:blipFill>
          <a:blip r:embed="rId2"/>
          <a:stretch>
            <a:fillRect/>
          </a:stretch>
        </p:blipFill>
        <p:spPr>
          <a:xfrm>
            <a:off x="3541584" y="648844"/>
            <a:ext cx="4972686" cy="5560311"/>
          </a:xfrm>
        </p:spPr>
      </p:pic>
      <p:sp>
        <p:nvSpPr>
          <p:cNvPr id="6" name="TextBox 5">
            <a:extLst>
              <a:ext uri="{FF2B5EF4-FFF2-40B4-BE49-F238E27FC236}">
                <a16:creationId xmlns:a16="http://schemas.microsoft.com/office/drawing/2014/main" id="{B3325566-216B-A393-A599-B52E07D21FF0}"/>
              </a:ext>
            </a:extLst>
          </p:cNvPr>
          <p:cNvSpPr txBox="1"/>
          <p:nvPr/>
        </p:nvSpPr>
        <p:spPr>
          <a:xfrm>
            <a:off x="9057734" y="1815859"/>
            <a:ext cx="1896002" cy="1754326"/>
          </a:xfrm>
          <a:prstGeom prst="rect">
            <a:avLst/>
          </a:prstGeom>
          <a:noFill/>
        </p:spPr>
        <p:txBody>
          <a:bodyPr wrap="square" rtlCol="0">
            <a:spAutoFit/>
          </a:bodyPr>
          <a:lstStyle/>
          <a:p>
            <a:r>
              <a:rPr lang="en-GB" b="1" dirty="0">
                <a:latin typeface="ADLaM Display" panose="020F0502020204030204" pitchFamily="2" charset="0"/>
                <a:ea typeface="ADLaM Display" panose="020F0502020204030204" pitchFamily="2" charset="0"/>
                <a:cs typeface="ADLaM Display" panose="020F0502020204030204" pitchFamily="2" charset="0"/>
              </a:rPr>
              <a:t>‘People in most deprived areas spend</a:t>
            </a:r>
          </a:p>
          <a:p>
            <a:r>
              <a:rPr lang="en-GB" b="1" dirty="0">
                <a:latin typeface="ADLaM Display" panose="020F0502020204030204" pitchFamily="2" charset="0"/>
                <a:ea typeface="ADLaM Display" panose="020F0502020204030204" pitchFamily="2" charset="0"/>
                <a:cs typeface="ADLaM Display" panose="020F0502020204030204" pitchFamily="2" charset="0"/>
              </a:rPr>
              <a:t>1/3 of their lives in poor health’</a:t>
            </a:r>
          </a:p>
        </p:txBody>
      </p:sp>
      <p:sp>
        <p:nvSpPr>
          <p:cNvPr id="8" name="TextBox 7">
            <a:extLst>
              <a:ext uri="{FF2B5EF4-FFF2-40B4-BE49-F238E27FC236}">
                <a16:creationId xmlns:a16="http://schemas.microsoft.com/office/drawing/2014/main" id="{0F3E32E5-5AB1-7A5D-0707-B784AAFF50A0}"/>
              </a:ext>
            </a:extLst>
          </p:cNvPr>
          <p:cNvSpPr txBox="1"/>
          <p:nvPr/>
        </p:nvSpPr>
        <p:spPr>
          <a:xfrm>
            <a:off x="8986034" y="4184726"/>
            <a:ext cx="1896002" cy="1200329"/>
          </a:xfrm>
          <a:prstGeom prst="rect">
            <a:avLst/>
          </a:prstGeom>
          <a:noFill/>
        </p:spPr>
        <p:txBody>
          <a:bodyPr wrap="square">
            <a:spAutoFit/>
          </a:bodyPr>
          <a:lstStyle/>
          <a:p>
            <a:r>
              <a:rPr lang="en-GB" dirty="0"/>
              <a:t>https://www.nrscotland.gov.uk/files//statistics/healthy-life-expectancy/19-21/healthy-life-expectancy-19-21-info.pdf</a:t>
            </a:r>
          </a:p>
        </p:txBody>
      </p:sp>
    </p:spTree>
    <p:extLst>
      <p:ext uri="{BB962C8B-B14F-4D97-AF65-F5344CB8AC3E}">
        <p14:creationId xmlns:p14="http://schemas.microsoft.com/office/powerpoint/2010/main" val="1309599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7F6A-7585-F192-B8AE-9DD9CFEEAC8B}"/>
              </a:ext>
            </a:extLst>
          </p:cNvPr>
          <p:cNvSpPr>
            <a:spLocks noGrp="1"/>
          </p:cNvSpPr>
          <p:nvPr>
            <p:ph type="title"/>
          </p:nvPr>
        </p:nvSpPr>
        <p:spPr/>
        <p:txBody>
          <a:bodyPr/>
          <a:lstStyle/>
          <a:p>
            <a:r>
              <a:rPr lang="en-GB" dirty="0"/>
              <a:t>Male life expectancy difference</a:t>
            </a:r>
          </a:p>
        </p:txBody>
      </p:sp>
      <p:pic>
        <p:nvPicPr>
          <p:cNvPr id="5" name="Content Placeholder 4">
            <a:extLst>
              <a:ext uri="{FF2B5EF4-FFF2-40B4-BE49-F238E27FC236}">
                <a16:creationId xmlns:a16="http://schemas.microsoft.com/office/drawing/2014/main" id="{B26134C3-C8B3-BE88-54CB-BCB4FA3E980D}"/>
              </a:ext>
            </a:extLst>
          </p:cNvPr>
          <p:cNvPicPr>
            <a:picLocks noGrp="1" noChangeAspect="1"/>
          </p:cNvPicPr>
          <p:nvPr>
            <p:ph idx="1"/>
          </p:nvPr>
        </p:nvPicPr>
        <p:blipFill>
          <a:blip r:embed="rId2"/>
          <a:stretch>
            <a:fillRect/>
          </a:stretch>
        </p:blipFill>
        <p:spPr>
          <a:xfrm>
            <a:off x="2448559" y="1801356"/>
            <a:ext cx="7817149" cy="4303461"/>
          </a:xfrm>
        </p:spPr>
      </p:pic>
    </p:spTree>
    <p:extLst>
      <p:ext uri="{BB962C8B-B14F-4D97-AF65-F5344CB8AC3E}">
        <p14:creationId xmlns:p14="http://schemas.microsoft.com/office/powerpoint/2010/main" val="318750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49985" y="5199076"/>
            <a:ext cx="3228116" cy="1787569"/>
          </a:xfrm>
          <a:custGeom>
            <a:avLst/>
            <a:gdLst/>
            <a:ahLst/>
            <a:cxnLst/>
            <a:rect l="l" t="t" r="r" b="b"/>
            <a:pathLst>
              <a:path w="4842174" h="2681354">
                <a:moveTo>
                  <a:pt x="4842175" y="0"/>
                </a:moveTo>
                <a:lnTo>
                  <a:pt x="0" y="0"/>
                </a:lnTo>
                <a:lnTo>
                  <a:pt x="0" y="2681354"/>
                </a:lnTo>
                <a:lnTo>
                  <a:pt x="4842175" y="2681354"/>
                </a:lnTo>
                <a:lnTo>
                  <a:pt x="48421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8922643" y="5199076"/>
            <a:ext cx="3228116" cy="1787569"/>
          </a:xfrm>
          <a:custGeom>
            <a:avLst/>
            <a:gdLst/>
            <a:ahLst/>
            <a:cxnLst/>
            <a:rect l="l" t="t" r="r" b="b"/>
            <a:pathLst>
              <a:path w="4842174" h="2681354">
                <a:moveTo>
                  <a:pt x="0" y="0"/>
                </a:moveTo>
                <a:lnTo>
                  <a:pt x="4842174" y="0"/>
                </a:lnTo>
                <a:lnTo>
                  <a:pt x="4842174" y="2681354"/>
                </a:lnTo>
                <a:lnTo>
                  <a:pt x="0" y="26813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4" name="Freeform 4"/>
          <p:cNvSpPr/>
          <p:nvPr/>
        </p:nvSpPr>
        <p:spPr>
          <a:xfrm rot="3064653">
            <a:off x="-399112" y="3208631"/>
            <a:ext cx="1498195" cy="1540201"/>
          </a:xfrm>
          <a:custGeom>
            <a:avLst/>
            <a:gdLst/>
            <a:ahLst/>
            <a:cxnLst/>
            <a:rect l="l" t="t" r="r" b="b"/>
            <a:pathLst>
              <a:path w="2247293" h="2310301">
                <a:moveTo>
                  <a:pt x="0" y="0"/>
                </a:moveTo>
                <a:lnTo>
                  <a:pt x="2247293" y="0"/>
                </a:lnTo>
                <a:lnTo>
                  <a:pt x="2247293" y="2310302"/>
                </a:lnTo>
                <a:lnTo>
                  <a:pt x="0" y="2310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5" name="Freeform 5"/>
          <p:cNvSpPr/>
          <p:nvPr/>
        </p:nvSpPr>
        <p:spPr>
          <a:xfrm rot="-3171714" flipH="1">
            <a:off x="11089599" y="3073131"/>
            <a:ext cx="1498195" cy="1540201"/>
          </a:xfrm>
          <a:custGeom>
            <a:avLst/>
            <a:gdLst/>
            <a:ahLst/>
            <a:cxnLst/>
            <a:rect l="l" t="t" r="r" b="b"/>
            <a:pathLst>
              <a:path w="2247293" h="2310301">
                <a:moveTo>
                  <a:pt x="2247293" y="0"/>
                </a:moveTo>
                <a:lnTo>
                  <a:pt x="0" y="0"/>
                </a:lnTo>
                <a:lnTo>
                  <a:pt x="0" y="2310302"/>
                </a:lnTo>
                <a:lnTo>
                  <a:pt x="2247293" y="2310302"/>
                </a:lnTo>
                <a:lnTo>
                  <a:pt x="22472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6" name="Freeform 6"/>
          <p:cNvSpPr/>
          <p:nvPr/>
        </p:nvSpPr>
        <p:spPr>
          <a:xfrm flipH="1">
            <a:off x="-212322" y="4206438"/>
            <a:ext cx="1632077" cy="1677837"/>
          </a:xfrm>
          <a:custGeom>
            <a:avLst/>
            <a:gdLst/>
            <a:ahLst/>
            <a:cxnLst/>
            <a:rect l="l" t="t" r="r" b="b"/>
            <a:pathLst>
              <a:path w="2448116" h="2516755">
                <a:moveTo>
                  <a:pt x="2448116" y="0"/>
                </a:moveTo>
                <a:lnTo>
                  <a:pt x="0" y="0"/>
                </a:lnTo>
                <a:lnTo>
                  <a:pt x="0" y="2516755"/>
                </a:lnTo>
                <a:lnTo>
                  <a:pt x="2448116" y="2516755"/>
                </a:lnTo>
                <a:lnTo>
                  <a:pt x="24481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7" name="Freeform 7"/>
          <p:cNvSpPr/>
          <p:nvPr/>
        </p:nvSpPr>
        <p:spPr>
          <a:xfrm rot="-480053">
            <a:off x="-553755" y="4773971"/>
            <a:ext cx="2829453" cy="2829453"/>
          </a:xfrm>
          <a:custGeom>
            <a:avLst/>
            <a:gdLst/>
            <a:ahLst/>
            <a:cxnLst/>
            <a:rect l="l" t="t" r="r" b="b"/>
            <a:pathLst>
              <a:path w="4244179" h="4244179">
                <a:moveTo>
                  <a:pt x="0" y="0"/>
                </a:moveTo>
                <a:lnTo>
                  <a:pt x="4244179" y="0"/>
                </a:lnTo>
                <a:lnTo>
                  <a:pt x="4244179" y="4244179"/>
                </a:lnTo>
                <a:lnTo>
                  <a:pt x="0" y="4244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8" name="Freeform 8"/>
          <p:cNvSpPr/>
          <p:nvPr/>
        </p:nvSpPr>
        <p:spPr>
          <a:xfrm>
            <a:off x="10923868" y="4206438"/>
            <a:ext cx="1632077" cy="1677837"/>
          </a:xfrm>
          <a:custGeom>
            <a:avLst/>
            <a:gdLst/>
            <a:ahLst/>
            <a:cxnLst/>
            <a:rect l="l" t="t" r="r" b="b"/>
            <a:pathLst>
              <a:path w="2448116" h="2516755">
                <a:moveTo>
                  <a:pt x="0" y="0"/>
                </a:moveTo>
                <a:lnTo>
                  <a:pt x="2448116" y="0"/>
                </a:lnTo>
                <a:lnTo>
                  <a:pt x="2448116" y="2516755"/>
                </a:lnTo>
                <a:lnTo>
                  <a:pt x="0" y="25167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9" name="Freeform 9"/>
          <p:cNvSpPr/>
          <p:nvPr/>
        </p:nvSpPr>
        <p:spPr>
          <a:xfrm rot="-2148876">
            <a:off x="10091474" y="4678135"/>
            <a:ext cx="2829453" cy="2829453"/>
          </a:xfrm>
          <a:custGeom>
            <a:avLst/>
            <a:gdLst/>
            <a:ahLst/>
            <a:cxnLst/>
            <a:rect l="l" t="t" r="r" b="b"/>
            <a:pathLst>
              <a:path w="4244179" h="4244179">
                <a:moveTo>
                  <a:pt x="0" y="0"/>
                </a:moveTo>
                <a:lnTo>
                  <a:pt x="4244180" y="0"/>
                </a:lnTo>
                <a:lnTo>
                  <a:pt x="4244180" y="4244179"/>
                </a:lnTo>
                <a:lnTo>
                  <a:pt x="0" y="4244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0" name="Freeform 10"/>
          <p:cNvSpPr/>
          <p:nvPr/>
        </p:nvSpPr>
        <p:spPr>
          <a:xfrm>
            <a:off x="-359590" y="-346768"/>
            <a:ext cx="2253421" cy="1836538"/>
          </a:xfrm>
          <a:custGeom>
            <a:avLst/>
            <a:gdLst/>
            <a:ahLst/>
            <a:cxnLst/>
            <a:rect l="l" t="t" r="r" b="b"/>
            <a:pathLst>
              <a:path w="3380131" h="2754807">
                <a:moveTo>
                  <a:pt x="0" y="0"/>
                </a:moveTo>
                <a:lnTo>
                  <a:pt x="3380131" y="0"/>
                </a:lnTo>
                <a:lnTo>
                  <a:pt x="3380131" y="2754806"/>
                </a:lnTo>
                <a:lnTo>
                  <a:pt x="0" y="27548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1" name="Freeform 11"/>
          <p:cNvSpPr/>
          <p:nvPr/>
        </p:nvSpPr>
        <p:spPr>
          <a:xfrm flipH="1">
            <a:off x="10302525" y="-346768"/>
            <a:ext cx="2253421" cy="1836538"/>
          </a:xfrm>
          <a:custGeom>
            <a:avLst/>
            <a:gdLst/>
            <a:ahLst/>
            <a:cxnLst/>
            <a:rect l="l" t="t" r="r" b="b"/>
            <a:pathLst>
              <a:path w="3380131" h="2754807">
                <a:moveTo>
                  <a:pt x="3380131" y="0"/>
                </a:moveTo>
                <a:lnTo>
                  <a:pt x="0" y="0"/>
                </a:lnTo>
                <a:lnTo>
                  <a:pt x="0" y="2754806"/>
                </a:lnTo>
                <a:lnTo>
                  <a:pt x="3380131" y="2754806"/>
                </a:lnTo>
                <a:lnTo>
                  <a:pt x="338013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2" name="Freeform 12"/>
          <p:cNvSpPr/>
          <p:nvPr/>
        </p:nvSpPr>
        <p:spPr>
          <a:xfrm rot="2972485">
            <a:off x="-314074" y="1467899"/>
            <a:ext cx="1455078" cy="1404150"/>
          </a:xfrm>
          <a:custGeom>
            <a:avLst/>
            <a:gdLst/>
            <a:ahLst/>
            <a:cxnLst/>
            <a:rect l="l" t="t" r="r" b="b"/>
            <a:pathLst>
              <a:path w="2182617" h="2106225">
                <a:moveTo>
                  <a:pt x="0" y="0"/>
                </a:moveTo>
                <a:lnTo>
                  <a:pt x="2182617" y="0"/>
                </a:lnTo>
                <a:lnTo>
                  <a:pt x="2182617" y="2106225"/>
                </a:lnTo>
                <a:lnTo>
                  <a:pt x="0" y="21062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13" name="Freeform 13"/>
          <p:cNvSpPr/>
          <p:nvPr/>
        </p:nvSpPr>
        <p:spPr>
          <a:xfrm rot="-8343948">
            <a:off x="10818784" y="1369990"/>
            <a:ext cx="1455078" cy="1404150"/>
          </a:xfrm>
          <a:custGeom>
            <a:avLst/>
            <a:gdLst/>
            <a:ahLst/>
            <a:cxnLst/>
            <a:rect l="l" t="t" r="r" b="b"/>
            <a:pathLst>
              <a:path w="2182617" h="2106225">
                <a:moveTo>
                  <a:pt x="0" y="0"/>
                </a:moveTo>
                <a:lnTo>
                  <a:pt x="2182617" y="0"/>
                </a:lnTo>
                <a:lnTo>
                  <a:pt x="2182617" y="2106226"/>
                </a:lnTo>
                <a:lnTo>
                  <a:pt x="0" y="21062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14" name="Freeform 14"/>
          <p:cNvSpPr/>
          <p:nvPr/>
        </p:nvSpPr>
        <p:spPr>
          <a:xfrm>
            <a:off x="4423379" y="4600255"/>
            <a:ext cx="3339028" cy="1435782"/>
          </a:xfrm>
          <a:custGeom>
            <a:avLst/>
            <a:gdLst/>
            <a:ahLst/>
            <a:cxnLst/>
            <a:rect l="l" t="t" r="r" b="b"/>
            <a:pathLst>
              <a:path w="5008542" h="2153673">
                <a:moveTo>
                  <a:pt x="0" y="0"/>
                </a:moveTo>
                <a:lnTo>
                  <a:pt x="5008542" y="0"/>
                </a:lnTo>
                <a:lnTo>
                  <a:pt x="5008542" y="2153673"/>
                </a:lnTo>
                <a:lnTo>
                  <a:pt x="0" y="21536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sp>
        <p:nvSpPr>
          <p:cNvPr id="15" name="Freeform 15"/>
          <p:cNvSpPr/>
          <p:nvPr/>
        </p:nvSpPr>
        <p:spPr>
          <a:xfrm>
            <a:off x="8502120" y="3179116"/>
            <a:ext cx="2421749" cy="2209625"/>
          </a:xfrm>
          <a:custGeom>
            <a:avLst/>
            <a:gdLst/>
            <a:ahLst/>
            <a:cxnLst/>
            <a:rect l="l" t="t" r="r" b="b"/>
            <a:pathLst>
              <a:path w="3632623" h="3314437">
                <a:moveTo>
                  <a:pt x="0" y="0"/>
                </a:moveTo>
                <a:lnTo>
                  <a:pt x="3632623" y="0"/>
                </a:lnTo>
                <a:lnTo>
                  <a:pt x="3632623" y="3314437"/>
                </a:lnTo>
                <a:lnTo>
                  <a:pt x="0" y="331443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6" name="TextBox 16"/>
          <p:cNvSpPr txBox="1"/>
          <p:nvPr/>
        </p:nvSpPr>
        <p:spPr>
          <a:xfrm>
            <a:off x="2017658" y="406884"/>
            <a:ext cx="8150469" cy="3211970"/>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Food Poverty as a cause of Health Inequality </a:t>
            </a:r>
          </a:p>
        </p:txBody>
      </p:sp>
      <p:sp>
        <p:nvSpPr>
          <p:cNvPr id="17" name="Freeform 17"/>
          <p:cNvSpPr/>
          <p:nvPr/>
        </p:nvSpPr>
        <p:spPr>
          <a:xfrm>
            <a:off x="1419756" y="3101626"/>
            <a:ext cx="2421749" cy="2209625"/>
          </a:xfrm>
          <a:custGeom>
            <a:avLst/>
            <a:gdLst/>
            <a:ahLst/>
            <a:cxnLst/>
            <a:rect l="l" t="t" r="r" b="b"/>
            <a:pathLst>
              <a:path w="3632623" h="3314437">
                <a:moveTo>
                  <a:pt x="0" y="0"/>
                </a:moveTo>
                <a:lnTo>
                  <a:pt x="3632623" y="0"/>
                </a:lnTo>
                <a:lnTo>
                  <a:pt x="3632623" y="3314437"/>
                </a:lnTo>
                <a:lnTo>
                  <a:pt x="0" y="331443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18" name="TextBox 18"/>
          <p:cNvSpPr txBox="1"/>
          <p:nvPr/>
        </p:nvSpPr>
        <p:spPr>
          <a:xfrm>
            <a:off x="4641476" y="4902432"/>
            <a:ext cx="2909048" cy="784254"/>
          </a:xfrm>
          <a:prstGeom prst="rect">
            <a:avLst/>
          </a:prstGeom>
        </p:spPr>
        <p:txBody>
          <a:bodyPr lIns="0" tIns="0" rIns="0" bIns="0" rtlCol="0" anchor="t">
            <a:spAutoFit/>
          </a:bodyPr>
          <a:lstStyle/>
          <a:p>
            <a:pPr algn="ctr">
              <a:lnSpc>
                <a:spcPts val="3173"/>
              </a:lnSpc>
            </a:pPr>
            <a:r>
              <a:rPr lang="en-US" sz="2266">
                <a:solidFill>
                  <a:srgbClr val="000000"/>
                </a:solidFill>
                <a:latin typeface="Canva Sans"/>
                <a:ea typeface="Canva Sans"/>
                <a:cs typeface="Canva Sans"/>
                <a:sym typeface="Canva Sans"/>
              </a:rPr>
              <a:t>Genna Millar &amp; Lauren Bell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31F6-2138-5A27-6054-894158606C01}"/>
              </a:ext>
            </a:extLst>
          </p:cNvPr>
          <p:cNvSpPr>
            <a:spLocks noGrp="1"/>
          </p:cNvSpPr>
          <p:nvPr>
            <p:ph type="title"/>
          </p:nvPr>
        </p:nvSpPr>
        <p:spPr/>
        <p:txBody>
          <a:bodyPr/>
          <a:lstStyle/>
          <a:p>
            <a:r>
              <a:rPr lang="en-GB" dirty="0"/>
              <a:t>What do people think?</a:t>
            </a:r>
          </a:p>
        </p:txBody>
      </p:sp>
      <p:pic>
        <p:nvPicPr>
          <p:cNvPr id="4" name="Content Placeholder 3">
            <a:extLst>
              <a:ext uri="{FF2B5EF4-FFF2-40B4-BE49-F238E27FC236}">
                <a16:creationId xmlns:a16="http://schemas.microsoft.com/office/drawing/2014/main" id="{9249237D-9EF4-54EF-FC0E-CAD267F03E3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9392" y="1778599"/>
            <a:ext cx="8798194" cy="3827463"/>
          </a:xfrm>
          <a:prstGeom prst="rect">
            <a:avLst/>
          </a:prstGeom>
        </p:spPr>
      </p:pic>
      <p:sp>
        <p:nvSpPr>
          <p:cNvPr id="6" name="TextBox 5">
            <a:extLst>
              <a:ext uri="{FF2B5EF4-FFF2-40B4-BE49-F238E27FC236}">
                <a16:creationId xmlns:a16="http://schemas.microsoft.com/office/drawing/2014/main" id="{32FC534C-BA01-1744-6CC3-7BC48149BBB0}"/>
              </a:ext>
            </a:extLst>
          </p:cNvPr>
          <p:cNvSpPr txBox="1"/>
          <p:nvPr/>
        </p:nvSpPr>
        <p:spPr>
          <a:xfrm>
            <a:off x="5419545" y="5653460"/>
            <a:ext cx="6094562" cy="646331"/>
          </a:xfrm>
          <a:prstGeom prst="rect">
            <a:avLst/>
          </a:prstGeom>
          <a:noFill/>
        </p:spPr>
        <p:txBody>
          <a:bodyPr wrap="square">
            <a:spAutoFit/>
          </a:bodyPr>
          <a:lstStyle/>
          <a:p>
            <a:r>
              <a:rPr lang="en-GB" dirty="0"/>
              <a:t>https://www.health.org.uk/evidence-hub/money-and-resources/poverty/relationship-between-poverty-age-and-health</a:t>
            </a:r>
          </a:p>
        </p:txBody>
      </p:sp>
    </p:spTree>
    <p:extLst>
      <p:ext uri="{BB962C8B-B14F-4D97-AF65-F5344CB8AC3E}">
        <p14:creationId xmlns:p14="http://schemas.microsoft.com/office/powerpoint/2010/main" val="1282878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93F7-F4A6-4C4F-F420-8ADF4FEAC469}"/>
              </a:ext>
            </a:extLst>
          </p:cNvPr>
          <p:cNvSpPr>
            <a:spLocks noGrp="1"/>
          </p:cNvSpPr>
          <p:nvPr>
            <p:ph type="title"/>
          </p:nvPr>
        </p:nvSpPr>
        <p:spPr/>
        <p:txBody>
          <a:bodyPr>
            <a:normAutofit/>
          </a:bodyPr>
          <a:lstStyle/>
          <a:p>
            <a:r>
              <a:rPr lang="en-GB" dirty="0"/>
              <a:t>What is poverty?  ‘Unmet Needs’</a:t>
            </a:r>
          </a:p>
        </p:txBody>
      </p:sp>
      <p:sp>
        <p:nvSpPr>
          <p:cNvPr id="3" name="Content Placeholder 2">
            <a:extLst>
              <a:ext uri="{FF2B5EF4-FFF2-40B4-BE49-F238E27FC236}">
                <a16:creationId xmlns:a16="http://schemas.microsoft.com/office/drawing/2014/main" id="{DA25C66E-F6A1-5B4C-CC71-F30207BDD83B}"/>
              </a:ext>
            </a:extLst>
          </p:cNvPr>
          <p:cNvSpPr>
            <a:spLocks noGrp="1"/>
          </p:cNvSpPr>
          <p:nvPr>
            <p:ph idx="1"/>
          </p:nvPr>
        </p:nvSpPr>
        <p:spPr>
          <a:xfrm>
            <a:off x="838200" y="1825625"/>
            <a:ext cx="7401674" cy="4351338"/>
          </a:xfrm>
        </p:spPr>
        <p:txBody>
          <a:bodyPr/>
          <a:lstStyle/>
          <a:p>
            <a:r>
              <a:rPr lang="en-GB" dirty="0"/>
              <a:t>World Health Organisation</a:t>
            </a:r>
          </a:p>
          <a:p>
            <a:r>
              <a:rPr lang="en-GB" dirty="0"/>
              <a:t>‘ lack of resources’ to obtain food, participate in activity, have the living conditions’ custom to the society they belong’ </a:t>
            </a:r>
          </a:p>
          <a:p>
            <a:r>
              <a:rPr lang="en-GB" dirty="0"/>
              <a:t>Joseph Rowntree Foundation ‘ no single best measurement’ </a:t>
            </a:r>
          </a:p>
          <a:p>
            <a:r>
              <a:rPr lang="en-GB" dirty="0"/>
              <a:t>Households ‘ less that 60% median income’</a:t>
            </a:r>
          </a:p>
          <a:p>
            <a:r>
              <a:rPr lang="en-GB" dirty="0"/>
              <a:t>Material deprivation but also shelter/heating/clothing/food</a:t>
            </a:r>
          </a:p>
          <a:p>
            <a:endParaRPr lang="en-GB" dirty="0"/>
          </a:p>
        </p:txBody>
      </p:sp>
      <p:pic>
        <p:nvPicPr>
          <p:cNvPr id="5" name="Picture 4" descr="Grilled meat and vegetables on rustic wooden table">
            <a:extLst>
              <a:ext uri="{FF2B5EF4-FFF2-40B4-BE49-F238E27FC236}">
                <a16:creationId xmlns:a16="http://schemas.microsoft.com/office/drawing/2014/main" id="{01D1C6D1-2831-8328-09CE-B4044C3363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1841" y="808673"/>
            <a:ext cx="2725248" cy="1818640"/>
          </a:xfrm>
          <a:prstGeom prst="rect">
            <a:avLst/>
          </a:prstGeom>
        </p:spPr>
      </p:pic>
      <p:pic>
        <p:nvPicPr>
          <p:cNvPr id="7" name="Picture 6" descr="Person holding red heat pack">
            <a:extLst>
              <a:ext uri="{FF2B5EF4-FFF2-40B4-BE49-F238E27FC236}">
                <a16:creationId xmlns:a16="http://schemas.microsoft.com/office/drawing/2014/main" id="{7E5CE2E6-6F45-D75C-E5CD-5A1923FC0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0774" y="3429000"/>
            <a:ext cx="3540802" cy="2418080"/>
          </a:xfrm>
          <a:prstGeom prst="rect">
            <a:avLst/>
          </a:prstGeom>
        </p:spPr>
      </p:pic>
    </p:spTree>
    <p:extLst>
      <p:ext uri="{BB962C8B-B14F-4D97-AF65-F5344CB8AC3E}">
        <p14:creationId xmlns:p14="http://schemas.microsoft.com/office/powerpoint/2010/main" val="1538952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CCB8-7CEA-FE32-24BF-92AD2901CD92}"/>
              </a:ext>
            </a:extLst>
          </p:cNvPr>
          <p:cNvSpPr>
            <a:spLocks noGrp="1"/>
          </p:cNvSpPr>
          <p:nvPr>
            <p:ph type="title"/>
          </p:nvPr>
        </p:nvSpPr>
        <p:spPr/>
        <p:txBody>
          <a:bodyPr/>
          <a:lstStyle/>
          <a:p>
            <a:r>
              <a:rPr lang="en-GB" dirty="0"/>
              <a:t>What does Living in poverty do to the human body?</a:t>
            </a:r>
          </a:p>
        </p:txBody>
      </p:sp>
      <p:sp>
        <p:nvSpPr>
          <p:cNvPr id="3" name="Content Placeholder 2">
            <a:extLst>
              <a:ext uri="{FF2B5EF4-FFF2-40B4-BE49-F238E27FC236}">
                <a16:creationId xmlns:a16="http://schemas.microsoft.com/office/drawing/2014/main" id="{60490F54-7D76-E9B9-E9DE-23BD2FCED448}"/>
              </a:ext>
            </a:extLst>
          </p:cNvPr>
          <p:cNvSpPr>
            <a:spLocks noGrp="1"/>
          </p:cNvSpPr>
          <p:nvPr>
            <p:ph idx="1"/>
          </p:nvPr>
        </p:nvSpPr>
        <p:spPr/>
        <p:txBody>
          <a:bodyPr>
            <a:normAutofit/>
          </a:bodyPr>
          <a:lstStyle/>
          <a:p>
            <a:r>
              <a:rPr lang="en-GB" dirty="0"/>
              <a:t>Stress – physiological, chronic</a:t>
            </a:r>
          </a:p>
          <a:p>
            <a:r>
              <a:rPr lang="en-GB" dirty="0"/>
              <a:t>Experience:</a:t>
            </a:r>
          </a:p>
          <a:p>
            <a:r>
              <a:rPr lang="en-GB" dirty="0"/>
              <a:t>Hunger</a:t>
            </a:r>
          </a:p>
          <a:p>
            <a:r>
              <a:rPr lang="en-GB" dirty="0"/>
              <a:t>Poor Sleep</a:t>
            </a:r>
          </a:p>
          <a:p>
            <a:r>
              <a:rPr lang="en-GB" dirty="0"/>
              <a:t>Poor relationships</a:t>
            </a:r>
          </a:p>
          <a:p>
            <a:r>
              <a:rPr lang="en-GB" dirty="0"/>
              <a:t>Environment – cold/mould/pollution</a:t>
            </a:r>
          </a:p>
          <a:p>
            <a:r>
              <a:rPr lang="en-GB" dirty="0"/>
              <a:t>Affects Mental Health</a:t>
            </a:r>
          </a:p>
        </p:txBody>
      </p:sp>
      <p:pic>
        <p:nvPicPr>
          <p:cNvPr id="4" name="Content Placeholder 6">
            <a:extLst>
              <a:ext uri="{FF2B5EF4-FFF2-40B4-BE49-F238E27FC236}">
                <a16:creationId xmlns:a16="http://schemas.microsoft.com/office/drawing/2014/main" id="{21DFB4E7-C4D2-438C-0423-D6B57D933136}"/>
              </a:ext>
            </a:extLst>
          </p:cNvPr>
          <p:cNvPicPr>
            <a:picLocks noChangeAspect="1"/>
          </p:cNvPicPr>
          <p:nvPr/>
        </p:nvPicPr>
        <p:blipFill>
          <a:blip r:embed="rId2"/>
          <a:stretch>
            <a:fillRect/>
          </a:stretch>
        </p:blipFill>
        <p:spPr>
          <a:xfrm>
            <a:off x="5944686" y="2297125"/>
            <a:ext cx="5409113" cy="3042626"/>
          </a:xfrm>
          <a:prstGeom prst="rect">
            <a:avLst/>
          </a:prstGeom>
        </p:spPr>
      </p:pic>
    </p:spTree>
    <p:extLst>
      <p:ext uri="{BB962C8B-B14F-4D97-AF65-F5344CB8AC3E}">
        <p14:creationId xmlns:p14="http://schemas.microsoft.com/office/powerpoint/2010/main" val="1452153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220B-9F15-CB15-B018-146593DE8963}"/>
              </a:ext>
            </a:extLst>
          </p:cNvPr>
          <p:cNvSpPr>
            <a:spLocks noGrp="1"/>
          </p:cNvSpPr>
          <p:nvPr>
            <p:ph type="title"/>
          </p:nvPr>
        </p:nvSpPr>
        <p:spPr/>
        <p:txBody>
          <a:bodyPr/>
          <a:lstStyle/>
          <a:p>
            <a:r>
              <a:rPr lang="en-GB" dirty="0"/>
              <a:t>Poverty Effects</a:t>
            </a:r>
          </a:p>
        </p:txBody>
      </p:sp>
      <p:sp>
        <p:nvSpPr>
          <p:cNvPr id="3" name="Content Placeholder 2">
            <a:extLst>
              <a:ext uri="{FF2B5EF4-FFF2-40B4-BE49-F238E27FC236}">
                <a16:creationId xmlns:a16="http://schemas.microsoft.com/office/drawing/2014/main" id="{7F0AE79A-7AE9-CE21-DA25-8BEA99A5C83E}"/>
              </a:ext>
            </a:extLst>
          </p:cNvPr>
          <p:cNvSpPr>
            <a:spLocks noGrp="1"/>
          </p:cNvSpPr>
          <p:nvPr>
            <p:ph idx="1"/>
          </p:nvPr>
        </p:nvSpPr>
        <p:spPr/>
        <p:txBody>
          <a:bodyPr>
            <a:normAutofit/>
          </a:bodyPr>
          <a:lstStyle/>
          <a:p>
            <a:r>
              <a:rPr lang="en-GB" dirty="0"/>
              <a:t>Low socioeconomic status affects health as much as </a:t>
            </a:r>
          </a:p>
          <a:p>
            <a:r>
              <a:rPr lang="en-GB" dirty="0"/>
              <a:t>Smoking</a:t>
            </a:r>
          </a:p>
          <a:p>
            <a:r>
              <a:rPr lang="en-GB" dirty="0"/>
              <a:t>Physical Inactivity </a:t>
            </a:r>
          </a:p>
          <a:p>
            <a:r>
              <a:rPr lang="en-GB" dirty="0"/>
              <a:t>Harmful Alcohol</a:t>
            </a:r>
          </a:p>
          <a:p>
            <a:r>
              <a:rPr lang="en-GB" dirty="0"/>
              <a:t>Unhealthy diet</a:t>
            </a:r>
          </a:p>
          <a:p>
            <a:r>
              <a:rPr lang="en-GB" sz="1200" dirty="0"/>
              <a:t>https://www.thelancet.com/journals/lancet/article/PIIS0140-6736(16)32380-7/fulltext</a:t>
            </a:r>
          </a:p>
        </p:txBody>
      </p:sp>
    </p:spTree>
    <p:extLst>
      <p:ext uri="{BB962C8B-B14F-4D97-AF65-F5344CB8AC3E}">
        <p14:creationId xmlns:p14="http://schemas.microsoft.com/office/powerpoint/2010/main" val="2373844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7502-37F4-2455-FE02-45A7BB93DE80}"/>
              </a:ext>
            </a:extLst>
          </p:cNvPr>
          <p:cNvSpPr>
            <a:spLocks noGrp="1"/>
          </p:cNvSpPr>
          <p:nvPr>
            <p:ph type="title"/>
          </p:nvPr>
        </p:nvSpPr>
        <p:spPr/>
        <p:txBody>
          <a:bodyPr/>
          <a:lstStyle/>
          <a:p>
            <a:r>
              <a:rPr lang="en-GB" dirty="0"/>
              <a:t>What impacts our health?</a:t>
            </a:r>
          </a:p>
        </p:txBody>
      </p:sp>
      <p:pic>
        <p:nvPicPr>
          <p:cNvPr id="5" name="Content Placeholder 4">
            <a:extLst>
              <a:ext uri="{FF2B5EF4-FFF2-40B4-BE49-F238E27FC236}">
                <a16:creationId xmlns:a16="http://schemas.microsoft.com/office/drawing/2014/main" id="{77EF61C2-D7D8-B085-4CA4-9E3D829C31F1}"/>
              </a:ext>
            </a:extLst>
          </p:cNvPr>
          <p:cNvPicPr>
            <a:picLocks noGrp="1" noChangeAspect="1"/>
          </p:cNvPicPr>
          <p:nvPr>
            <p:ph idx="1"/>
          </p:nvPr>
        </p:nvPicPr>
        <p:blipFill>
          <a:blip r:embed="rId2"/>
          <a:stretch>
            <a:fillRect/>
          </a:stretch>
        </p:blipFill>
        <p:spPr>
          <a:xfrm>
            <a:off x="1814423" y="1653447"/>
            <a:ext cx="5836249" cy="4413594"/>
          </a:xfrm>
          <a:prstGeom prst="rect">
            <a:avLst/>
          </a:prstGeom>
        </p:spPr>
      </p:pic>
      <p:sp>
        <p:nvSpPr>
          <p:cNvPr id="7" name="TextBox 6">
            <a:extLst>
              <a:ext uri="{FF2B5EF4-FFF2-40B4-BE49-F238E27FC236}">
                <a16:creationId xmlns:a16="http://schemas.microsoft.com/office/drawing/2014/main" id="{5BB3A906-384A-0B79-00F8-94E6FCAEA190}"/>
              </a:ext>
            </a:extLst>
          </p:cNvPr>
          <p:cNvSpPr txBox="1"/>
          <p:nvPr/>
        </p:nvSpPr>
        <p:spPr>
          <a:xfrm>
            <a:off x="8048445" y="1871932"/>
            <a:ext cx="2329132" cy="21903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Pct val="73000"/>
              <a:buFontTx/>
              <a:buNone/>
              <a:tabLst/>
              <a:defRPr/>
            </a:pPr>
            <a:r>
              <a:rPr kumimoji="0" lang="en-GB" sz="3200" b="1" i="0" u="none" strike="noStrike" kern="1200" cap="none" spc="50" normalizeH="0" baseline="0" noProof="0" dirty="0">
                <a:ln>
                  <a:noFill/>
                </a:ln>
                <a:solidFill>
                  <a:prstClr val="black"/>
                </a:solidFill>
                <a:effectLst/>
                <a:uLnTx/>
                <a:uFillTx/>
                <a:latin typeface="The Hand"/>
                <a:ea typeface="+mn-ea"/>
                <a:cs typeface="+mn-cs"/>
              </a:rPr>
              <a:t>‘ Society can make you sick or can promote your health’</a:t>
            </a:r>
          </a:p>
          <a:p>
            <a:pPr marL="0" marR="0" lvl="0" indent="0" algn="l" defTabSz="914400" rtl="0" eaLnBrk="1" fontAlgn="auto" latinLnBrk="0" hangingPunct="1">
              <a:lnSpc>
                <a:spcPct val="100000"/>
              </a:lnSpc>
              <a:spcBef>
                <a:spcPts val="1000"/>
              </a:spcBef>
              <a:spcAft>
                <a:spcPts val="0"/>
              </a:spcAft>
              <a:buClrTx/>
              <a:buSzPct val="73000"/>
              <a:buFontTx/>
              <a:buNone/>
              <a:tabLst/>
              <a:defRPr/>
            </a:pPr>
            <a:r>
              <a:rPr kumimoji="0" lang="en-GB" sz="3200" b="1" i="0" u="none" strike="noStrike" kern="1200" cap="none" spc="50" normalizeH="0" baseline="0" noProof="0" dirty="0">
                <a:ln>
                  <a:noFill/>
                </a:ln>
                <a:solidFill>
                  <a:prstClr val="black"/>
                </a:solidFill>
                <a:effectLst/>
                <a:uLnTx/>
                <a:uFillTx/>
                <a:latin typeface="The Hand"/>
                <a:ea typeface="+mn-ea"/>
                <a:cs typeface="+mn-cs"/>
              </a:rPr>
              <a:t> </a:t>
            </a:r>
          </a:p>
        </p:txBody>
      </p:sp>
      <p:sp>
        <p:nvSpPr>
          <p:cNvPr id="9" name="TextBox 8">
            <a:extLst>
              <a:ext uri="{FF2B5EF4-FFF2-40B4-BE49-F238E27FC236}">
                <a16:creationId xmlns:a16="http://schemas.microsoft.com/office/drawing/2014/main" id="{0A9A7BE3-DE86-78B2-1A3A-A40F4D7E537B}"/>
              </a:ext>
            </a:extLst>
          </p:cNvPr>
          <p:cNvSpPr txBox="1"/>
          <p:nvPr/>
        </p:nvSpPr>
        <p:spPr>
          <a:xfrm>
            <a:off x="9335937" y="5790042"/>
            <a:ext cx="609456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Pct val="73000"/>
              <a:buFontTx/>
              <a:buNone/>
              <a:tabLst/>
              <a:defRPr/>
            </a:pPr>
            <a:r>
              <a:rPr kumimoji="0" lang="en-GB" sz="1200" b="1" i="0" u="none" strike="noStrike" kern="1200" cap="none" spc="50" normalizeH="0" baseline="0" noProof="0" dirty="0">
                <a:ln>
                  <a:noFill/>
                </a:ln>
                <a:solidFill>
                  <a:prstClr val="black"/>
                </a:solidFill>
                <a:effectLst/>
                <a:uLnTx/>
                <a:uFillTx/>
                <a:latin typeface="The Hand"/>
                <a:ea typeface="+mn-ea"/>
                <a:cs typeface="+mn-cs"/>
              </a:rPr>
              <a:t>https://doi.org/10.1016/j.amepre.2016.09.010</a:t>
            </a:r>
          </a:p>
        </p:txBody>
      </p:sp>
    </p:spTree>
    <p:extLst>
      <p:ext uri="{BB962C8B-B14F-4D97-AF65-F5344CB8AC3E}">
        <p14:creationId xmlns:p14="http://schemas.microsoft.com/office/powerpoint/2010/main" val="2859248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6E6F54-9741-7380-BAD1-C9F0BD2D0455}"/>
              </a:ext>
            </a:extLst>
          </p:cNvPr>
          <p:cNvPicPr>
            <a:picLocks noGrp="1" noChangeAspect="1"/>
          </p:cNvPicPr>
          <p:nvPr>
            <p:ph idx="4294967295"/>
          </p:nvPr>
        </p:nvPicPr>
        <p:blipFill>
          <a:blip r:embed="rId2"/>
          <a:stretch>
            <a:fillRect/>
          </a:stretch>
        </p:blipFill>
        <p:spPr>
          <a:xfrm>
            <a:off x="615821" y="479929"/>
            <a:ext cx="10366310" cy="5898142"/>
          </a:xfrm>
        </p:spPr>
      </p:pic>
    </p:spTree>
    <p:extLst>
      <p:ext uri="{BB962C8B-B14F-4D97-AF65-F5344CB8AC3E}">
        <p14:creationId xmlns:p14="http://schemas.microsoft.com/office/powerpoint/2010/main" val="180998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7978-3666-EC07-5F55-B6CA0BD44960}"/>
              </a:ext>
            </a:extLst>
          </p:cNvPr>
          <p:cNvSpPr>
            <a:spLocks noGrp="1"/>
          </p:cNvSpPr>
          <p:nvPr>
            <p:ph type="title"/>
          </p:nvPr>
        </p:nvSpPr>
        <p:spPr/>
        <p:txBody>
          <a:bodyPr/>
          <a:lstStyle/>
          <a:p>
            <a:r>
              <a:rPr lang="en-GB" dirty="0"/>
              <a:t>Health inequality ‘ unfair &amp; Unavoidable’ </a:t>
            </a:r>
          </a:p>
        </p:txBody>
      </p:sp>
      <p:sp>
        <p:nvSpPr>
          <p:cNvPr id="3" name="Content Placeholder 2">
            <a:extLst>
              <a:ext uri="{FF2B5EF4-FFF2-40B4-BE49-F238E27FC236}">
                <a16:creationId xmlns:a16="http://schemas.microsoft.com/office/drawing/2014/main" id="{BE4FA1F6-68F2-00CA-551C-27F2665A3CF4}"/>
              </a:ext>
            </a:extLst>
          </p:cNvPr>
          <p:cNvSpPr>
            <a:spLocks noGrp="1"/>
          </p:cNvSpPr>
          <p:nvPr>
            <p:ph idx="1"/>
          </p:nvPr>
        </p:nvSpPr>
        <p:spPr/>
        <p:txBody>
          <a:bodyPr>
            <a:normAutofit/>
          </a:bodyPr>
          <a:lstStyle/>
          <a:p>
            <a:r>
              <a:rPr lang="en-GB" dirty="0"/>
              <a:t>Access to health resources is not equal</a:t>
            </a:r>
          </a:p>
          <a:p>
            <a:r>
              <a:rPr lang="en-GB" dirty="0"/>
              <a:t>Inverse Care law ‘ those who have the most need, have the least’ </a:t>
            </a:r>
          </a:p>
          <a:p>
            <a:r>
              <a:rPr lang="en-GB" dirty="0"/>
              <a:t>Health inequality related to illness and death</a:t>
            </a:r>
          </a:p>
          <a:p>
            <a:r>
              <a:rPr lang="en-GB" i="0" dirty="0">
                <a:solidFill>
                  <a:srgbClr val="323132"/>
                </a:solidFill>
                <a:effectLst/>
                <a:highlight>
                  <a:srgbClr val="FFFFFF"/>
                </a:highlight>
              </a:rPr>
              <a:t>‘Scotland had the highest avoidable mortality rate in 2019 with 307.8 deaths per 100,000 people, which was statistically significantly higher than the rates for the other three countries’</a:t>
            </a:r>
            <a:endParaRPr lang="en-GB" dirty="0"/>
          </a:p>
          <a:p>
            <a:r>
              <a:rPr lang="en-GB" sz="1200" dirty="0"/>
              <a:t>https://www.kingsfund.org.uk/insight-and-analysis/long-reads/what-are-health-inequalities</a:t>
            </a:r>
          </a:p>
          <a:p>
            <a:r>
              <a:rPr lang="en-GB" sz="1200" dirty="0"/>
              <a:t>https://www.instituteofhealthequity.org/resources-reports/health-inequalities-lives-cut-short/read-the-report.pdf</a:t>
            </a:r>
          </a:p>
        </p:txBody>
      </p:sp>
    </p:spTree>
    <p:extLst>
      <p:ext uri="{BB962C8B-B14F-4D97-AF65-F5344CB8AC3E}">
        <p14:creationId xmlns:p14="http://schemas.microsoft.com/office/powerpoint/2010/main" val="3203626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FDD1-E64F-F977-910B-7561CB67D182}"/>
              </a:ext>
            </a:extLst>
          </p:cNvPr>
          <p:cNvSpPr>
            <a:spLocks noGrp="1"/>
          </p:cNvSpPr>
          <p:nvPr>
            <p:ph type="title"/>
          </p:nvPr>
        </p:nvSpPr>
        <p:spPr/>
        <p:txBody>
          <a:bodyPr/>
          <a:lstStyle/>
          <a:p>
            <a:r>
              <a:rPr lang="en-GB" dirty="0"/>
              <a:t>Mortality - death</a:t>
            </a:r>
          </a:p>
        </p:txBody>
      </p:sp>
      <p:pic>
        <p:nvPicPr>
          <p:cNvPr id="5" name="Content Placeholder 4">
            <a:extLst>
              <a:ext uri="{FF2B5EF4-FFF2-40B4-BE49-F238E27FC236}">
                <a16:creationId xmlns:a16="http://schemas.microsoft.com/office/drawing/2014/main" id="{AD92656D-2B83-C512-22F1-D42E4B607208}"/>
              </a:ext>
            </a:extLst>
          </p:cNvPr>
          <p:cNvPicPr>
            <a:picLocks noGrp="1" noChangeAspect="1"/>
          </p:cNvPicPr>
          <p:nvPr>
            <p:ph idx="1"/>
          </p:nvPr>
        </p:nvPicPr>
        <p:blipFill>
          <a:blip r:embed="rId2"/>
          <a:stretch>
            <a:fillRect/>
          </a:stretch>
        </p:blipFill>
        <p:spPr>
          <a:xfrm>
            <a:off x="2521768" y="1642110"/>
            <a:ext cx="6883215" cy="4241105"/>
          </a:xfrm>
        </p:spPr>
      </p:pic>
    </p:spTree>
    <p:extLst>
      <p:ext uri="{BB962C8B-B14F-4D97-AF65-F5344CB8AC3E}">
        <p14:creationId xmlns:p14="http://schemas.microsoft.com/office/powerpoint/2010/main" val="124418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BA94-B378-9587-7185-E5CFBB03832E}"/>
              </a:ext>
            </a:extLst>
          </p:cNvPr>
          <p:cNvSpPr>
            <a:spLocks noGrp="1"/>
          </p:cNvSpPr>
          <p:nvPr>
            <p:ph type="title"/>
          </p:nvPr>
        </p:nvSpPr>
        <p:spPr/>
        <p:txBody>
          <a:bodyPr/>
          <a:lstStyle/>
          <a:p>
            <a:r>
              <a:rPr lang="en-GB" dirty="0"/>
              <a:t>Causes of Death </a:t>
            </a:r>
          </a:p>
        </p:txBody>
      </p:sp>
      <p:pic>
        <p:nvPicPr>
          <p:cNvPr id="5" name="Content Placeholder 4">
            <a:extLst>
              <a:ext uri="{FF2B5EF4-FFF2-40B4-BE49-F238E27FC236}">
                <a16:creationId xmlns:a16="http://schemas.microsoft.com/office/drawing/2014/main" id="{C84D482A-1A1C-2949-A568-506DD3DDC6CA}"/>
              </a:ext>
            </a:extLst>
          </p:cNvPr>
          <p:cNvPicPr>
            <a:picLocks noGrp="1" noChangeAspect="1"/>
          </p:cNvPicPr>
          <p:nvPr>
            <p:ph idx="1"/>
          </p:nvPr>
        </p:nvPicPr>
        <p:blipFill>
          <a:blip r:embed="rId2"/>
          <a:stretch>
            <a:fillRect/>
          </a:stretch>
        </p:blipFill>
        <p:spPr>
          <a:xfrm>
            <a:off x="2907102" y="1781157"/>
            <a:ext cx="7026352" cy="4187216"/>
          </a:xfrm>
        </p:spPr>
      </p:pic>
      <p:sp>
        <p:nvSpPr>
          <p:cNvPr id="7" name="Oval 6">
            <a:extLst>
              <a:ext uri="{FF2B5EF4-FFF2-40B4-BE49-F238E27FC236}">
                <a16:creationId xmlns:a16="http://schemas.microsoft.com/office/drawing/2014/main" id="{40841E91-A552-4313-5602-97B5C6289136}"/>
              </a:ext>
            </a:extLst>
          </p:cNvPr>
          <p:cNvSpPr/>
          <p:nvPr/>
        </p:nvSpPr>
        <p:spPr>
          <a:xfrm>
            <a:off x="2579297" y="4546121"/>
            <a:ext cx="3933645" cy="14873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479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68A8-0F22-B83C-4986-8CC69C821FE0}"/>
              </a:ext>
            </a:extLst>
          </p:cNvPr>
          <p:cNvSpPr>
            <a:spLocks noGrp="1"/>
          </p:cNvSpPr>
          <p:nvPr>
            <p:ph type="title"/>
          </p:nvPr>
        </p:nvSpPr>
        <p:spPr>
          <a:xfrm>
            <a:off x="6758082" y="1242646"/>
            <a:ext cx="4299123" cy="1528689"/>
          </a:xfrm>
        </p:spPr>
        <p:txBody>
          <a:bodyPr>
            <a:normAutofit/>
          </a:bodyPr>
          <a:lstStyle/>
          <a:p>
            <a:pPr algn="ctr">
              <a:lnSpc>
                <a:spcPct val="90000"/>
              </a:lnSpc>
            </a:pPr>
            <a:r>
              <a:rPr lang="en-GB" dirty="0"/>
              <a:t>Chronic health problems</a:t>
            </a:r>
          </a:p>
        </p:txBody>
      </p:sp>
      <p:pic>
        <p:nvPicPr>
          <p:cNvPr id="5" name="Picture 4" descr="A person holding a globe">
            <a:extLst>
              <a:ext uri="{FF2B5EF4-FFF2-40B4-BE49-F238E27FC236}">
                <a16:creationId xmlns:a16="http://schemas.microsoft.com/office/drawing/2014/main" id="{C81EB827-601F-789A-D304-B17C46F12ACA}"/>
              </a:ext>
            </a:extLst>
          </p:cNvPr>
          <p:cNvPicPr>
            <a:picLocks noChangeAspect="1"/>
          </p:cNvPicPr>
          <p:nvPr/>
        </p:nvPicPr>
        <p:blipFill>
          <a:blip r:embed="rId2" cstate="screen">
            <a:extLst>
              <a:ext uri="{28A0092B-C50C-407E-A947-70E740481C1C}">
                <a14:useLocalDpi xmlns:a14="http://schemas.microsoft.com/office/drawing/2010/main"/>
              </a:ext>
            </a:extLst>
          </a:blip>
          <a:srcRect b="-2"/>
          <a:stretch/>
        </p:blipFill>
        <p:spPr>
          <a:xfrm>
            <a:off x="467833" y="1227317"/>
            <a:ext cx="5309237" cy="4297684"/>
          </a:xfrm>
          <a:prstGeom prst="rect">
            <a:avLst/>
          </a:prstGeom>
        </p:spPr>
      </p:pic>
      <p:sp>
        <p:nvSpPr>
          <p:cNvPr id="3" name="Content Placeholder 2">
            <a:extLst>
              <a:ext uri="{FF2B5EF4-FFF2-40B4-BE49-F238E27FC236}">
                <a16:creationId xmlns:a16="http://schemas.microsoft.com/office/drawing/2014/main" id="{1287DF8B-8D99-EED7-979C-D6436D319177}"/>
              </a:ext>
            </a:extLst>
          </p:cNvPr>
          <p:cNvSpPr>
            <a:spLocks noGrp="1"/>
          </p:cNvSpPr>
          <p:nvPr>
            <p:ph idx="1"/>
          </p:nvPr>
        </p:nvSpPr>
        <p:spPr>
          <a:xfrm>
            <a:off x="7024529" y="2818229"/>
            <a:ext cx="3802935" cy="2977008"/>
          </a:xfrm>
        </p:spPr>
        <p:txBody>
          <a:bodyPr>
            <a:normAutofit fontScale="55000" lnSpcReduction="20000"/>
          </a:bodyPr>
          <a:lstStyle/>
          <a:p>
            <a:pPr algn="ctr">
              <a:lnSpc>
                <a:spcPct val="90000"/>
              </a:lnSpc>
            </a:pPr>
            <a:r>
              <a:rPr lang="en-GB" sz="3300" dirty="0"/>
              <a:t>Leading cause of death in the world</a:t>
            </a:r>
          </a:p>
          <a:p>
            <a:pPr algn="ctr">
              <a:lnSpc>
                <a:spcPct val="90000"/>
              </a:lnSpc>
            </a:pPr>
            <a:r>
              <a:rPr lang="en-GB" sz="3300" dirty="0"/>
              <a:t>‘ Physical inactivity, poor nutrition, tobacco use and excessive alcohol’</a:t>
            </a:r>
          </a:p>
          <a:p>
            <a:pPr algn="ctr">
              <a:lnSpc>
                <a:spcPct val="90000"/>
              </a:lnSpc>
            </a:pPr>
            <a:r>
              <a:rPr lang="en-GB" sz="3300" dirty="0"/>
              <a:t>Improve social determinants of health to reduce the impact of chronic disease</a:t>
            </a:r>
            <a:endParaRPr lang="en-GB" sz="1500" b="0" dirty="0">
              <a:highlight>
                <a:srgbClr val="F6F6F6"/>
              </a:highlight>
              <a:latin typeface="Cambria" panose="02040503050406030204" pitchFamily="18" charset="0"/>
            </a:endParaRPr>
          </a:p>
          <a:p>
            <a:pPr algn="ctr">
              <a:lnSpc>
                <a:spcPct val="90000"/>
              </a:lnSpc>
            </a:pPr>
            <a:endParaRPr lang="en-GB" sz="1500" dirty="0"/>
          </a:p>
          <a:p>
            <a:pPr algn="ctr">
              <a:lnSpc>
                <a:spcPct val="90000"/>
              </a:lnSpc>
            </a:pPr>
            <a:endParaRPr lang="en-GB" sz="1500" dirty="0"/>
          </a:p>
          <a:p>
            <a:pPr algn="ctr">
              <a:lnSpc>
                <a:spcPct val="90000"/>
              </a:lnSpc>
            </a:pPr>
            <a:endParaRPr lang="en-GB" sz="1500" dirty="0"/>
          </a:p>
          <a:p>
            <a:pPr algn="ctr">
              <a:lnSpc>
                <a:spcPct val="90000"/>
              </a:lnSpc>
            </a:pPr>
            <a:r>
              <a:rPr lang="en-GB" sz="1500" dirty="0"/>
              <a:t>https://doi.org/10.1016%2Fj.mayocpiqo.2023.08.005</a:t>
            </a:r>
          </a:p>
        </p:txBody>
      </p:sp>
    </p:spTree>
    <p:extLst>
      <p:ext uri="{BB962C8B-B14F-4D97-AF65-F5344CB8AC3E}">
        <p14:creationId xmlns:p14="http://schemas.microsoft.com/office/powerpoint/2010/main" val="74335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0932" y="448765"/>
            <a:ext cx="4292577" cy="5723435"/>
          </a:xfrm>
          <a:custGeom>
            <a:avLst/>
            <a:gdLst/>
            <a:ahLst/>
            <a:cxnLst/>
            <a:rect l="l" t="t" r="r" b="b"/>
            <a:pathLst>
              <a:path w="6438865" h="8585153">
                <a:moveTo>
                  <a:pt x="0" y="0"/>
                </a:moveTo>
                <a:lnTo>
                  <a:pt x="6438865" y="0"/>
                </a:lnTo>
                <a:lnTo>
                  <a:pt x="6438865" y="8585153"/>
                </a:lnTo>
                <a:lnTo>
                  <a:pt x="0" y="858515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TextBox 3"/>
          <p:cNvSpPr txBox="1"/>
          <p:nvPr/>
        </p:nvSpPr>
        <p:spPr>
          <a:xfrm>
            <a:off x="5880240" y="106469"/>
            <a:ext cx="4847952" cy="1006238"/>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Our Vision</a:t>
            </a:r>
          </a:p>
        </p:txBody>
      </p:sp>
      <p:sp>
        <p:nvSpPr>
          <p:cNvPr id="4" name="TextBox 4"/>
          <p:cNvSpPr txBox="1"/>
          <p:nvPr/>
        </p:nvSpPr>
        <p:spPr>
          <a:xfrm>
            <a:off x="5421504" y="1656756"/>
            <a:ext cx="5765425" cy="5708679"/>
          </a:xfrm>
          <a:prstGeom prst="rect">
            <a:avLst/>
          </a:prstGeom>
        </p:spPr>
        <p:txBody>
          <a:bodyPr lIns="0" tIns="0" rIns="0" bIns="0" rtlCol="0" anchor="t">
            <a:spAutoFit/>
          </a:bodyPr>
          <a:lstStyle/>
          <a:p>
            <a:pPr algn="ctr">
              <a:lnSpc>
                <a:spcPts val="3173"/>
              </a:lnSpc>
            </a:pPr>
            <a:r>
              <a:rPr lang="en-US" sz="2266">
                <a:solidFill>
                  <a:srgbClr val="000000"/>
                </a:solidFill>
                <a:latin typeface="Canva Sans"/>
                <a:ea typeface="Canva Sans"/>
                <a:cs typeface="Canva Sans"/>
                <a:sym typeface="Canva Sans"/>
              </a:rPr>
              <a:t>Our vision is that  all children in Dundee will have their basic needs and rights met and that they will have opportunities to achieve their potential, regardless of circumstance.</a:t>
            </a:r>
          </a:p>
          <a:p>
            <a:pPr algn="ctr">
              <a:lnSpc>
                <a:spcPts val="3173"/>
              </a:lnSpc>
            </a:pPr>
            <a:endParaRPr lang="en-US" sz="2266">
              <a:solidFill>
                <a:srgbClr val="000000"/>
              </a:solidFill>
              <a:latin typeface="Canva Sans"/>
              <a:ea typeface="Canva Sans"/>
              <a:cs typeface="Canva Sans"/>
              <a:sym typeface="Canva Sans"/>
            </a:endParaRPr>
          </a:p>
          <a:p>
            <a:pPr algn="ctr">
              <a:lnSpc>
                <a:spcPts val="3173"/>
              </a:lnSpc>
            </a:pPr>
            <a:r>
              <a:rPr lang="en-US" sz="2266">
                <a:solidFill>
                  <a:srgbClr val="000000"/>
                </a:solidFill>
                <a:latin typeface="Canva Sans"/>
                <a:ea typeface="Canva Sans"/>
                <a:cs typeface="Canva Sans"/>
                <a:sym typeface="Canva Sans"/>
              </a:rPr>
              <a:t>Our impactful programmes supporting thousands of children annually.</a:t>
            </a:r>
          </a:p>
          <a:p>
            <a:pPr algn="ctr">
              <a:lnSpc>
                <a:spcPts val="3173"/>
              </a:lnSpc>
            </a:pPr>
            <a:endParaRPr lang="en-US" sz="2266">
              <a:solidFill>
                <a:srgbClr val="000000"/>
              </a:solidFill>
              <a:latin typeface="Canva Sans"/>
              <a:ea typeface="Canva Sans"/>
              <a:cs typeface="Canva Sans"/>
              <a:sym typeface="Canva Sans"/>
            </a:endParaRPr>
          </a:p>
          <a:p>
            <a:pPr algn="ctr">
              <a:lnSpc>
                <a:spcPts val="3173"/>
              </a:lnSpc>
            </a:pPr>
            <a:r>
              <a:rPr lang="en-US" sz="2266">
                <a:solidFill>
                  <a:srgbClr val="000000"/>
                </a:solidFill>
                <a:latin typeface="Canva Sans"/>
                <a:ea typeface="Canva Sans"/>
                <a:cs typeface="Canva Sans"/>
                <a:sym typeface="Canva Sans"/>
              </a:rPr>
              <a:t>We keep dignity at the heart of everything we do.</a:t>
            </a:r>
          </a:p>
          <a:p>
            <a:pPr algn="ctr">
              <a:lnSpc>
                <a:spcPts val="3173"/>
              </a:lnSpc>
            </a:pPr>
            <a:endParaRPr lang="en-US" sz="2266">
              <a:solidFill>
                <a:srgbClr val="000000"/>
              </a:solidFill>
              <a:latin typeface="Canva Sans"/>
              <a:ea typeface="Canva Sans"/>
              <a:cs typeface="Canva Sans"/>
              <a:sym typeface="Canva Sans"/>
            </a:endParaRPr>
          </a:p>
          <a:p>
            <a:pPr algn="ctr">
              <a:lnSpc>
                <a:spcPts val="3173"/>
              </a:lnSpc>
            </a:pPr>
            <a:endParaRPr lang="en-US" sz="2266">
              <a:solidFill>
                <a:srgbClr val="000000"/>
              </a:solidFill>
              <a:latin typeface="Canva Sans"/>
              <a:ea typeface="Canva Sans"/>
              <a:cs typeface="Canva Sans"/>
              <a:sym typeface="Canva Sans"/>
            </a:endParaRPr>
          </a:p>
          <a:p>
            <a:pPr algn="ctr">
              <a:lnSpc>
                <a:spcPts val="3173"/>
              </a:lnSpc>
            </a:pPr>
            <a:endParaRPr lang="en-US" sz="2266">
              <a:solidFill>
                <a:srgbClr val="000000"/>
              </a:solidFill>
              <a:latin typeface="Canva Sans"/>
              <a:ea typeface="Canva Sans"/>
              <a:cs typeface="Canva Sans"/>
              <a:sym typeface="Canva Sans"/>
            </a:endParaRPr>
          </a:p>
          <a:p>
            <a:pPr algn="ctr">
              <a:lnSpc>
                <a:spcPts val="3173"/>
              </a:lnSpc>
            </a:pPr>
            <a:endParaRPr lang="en-US" sz="2266">
              <a:solidFill>
                <a:srgbClr val="000000"/>
              </a:solidFill>
              <a:latin typeface="Canva Sans"/>
              <a:ea typeface="Canva Sans"/>
              <a:cs typeface="Canva Sans"/>
              <a:sym typeface="Canva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3F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F0B8-8B72-29AD-B2F2-D4CAB94FF2DC}"/>
              </a:ext>
            </a:extLst>
          </p:cNvPr>
          <p:cNvSpPr>
            <a:spLocks noGrp="1"/>
          </p:cNvSpPr>
          <p:nvPr>
            <p:ph type="title"/>
          </p:nvPr>
        </p:nvSpPr>
        <p:spPr>
          <a:xfrm>
            <a:off x="6758082" y="1242646"/>
            <a:ext cx="4299123" cy="1528689"/>
          </a:xfrm>
        </p:spPr>
        <p:txBody>
          <a:bodyPr>
            <a:normAutofit fontScale="90000"/>
          </a:bodyPr>
          <a:lstStyle/>
          <a:p>
            <a:pPr algn="ctr">
              <a:lnSpc>
                <a:spcPct val="90000"/>
              </a:lnSpc>
            </a:pPr>
            <a:r>
              <a:rPr lang="en-GB" dirty="0"/>
              <a:t>Hope ‘SPECTACLES TO SEE SPECTACULAR HOPE’</a:t>
            </a:r>
          </a:p>
        </p:txBody>
      </p:sp>
      <p:pic>
        <p:nvPicPr>
          <p:cNvPr id="5" name="Picture 4">
            <a:extLst>
              <a:ext uri="{FF2B5EF4-FFF2-40B4-BE49-F238E27FC236}">
                <a16:creationId xmlns:a16="http://schemas.microsoft.com/office/drawing/2014/main" id="{4D83A709-6E66-D7D1-1696-1171EE25F0C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7833" y="1882930"/>
            <a:ext cx="5309237" cy="2986458"/>
          </a:xfrm>
          <a:prstGeom prst="rect">
            <a:avLst/>
          </a:prstGeom>
        </p:spPr>
      </p:pic>
      <p:sp>
        <p:nvSpPr>
          <p:cNvPr id="3" name="Content Placeholder 2">
            <a:extLst>
              <a:ext uri="{FF2B5EF4-FFF2-40B4-BE49-F238E27FC236}">
                <a16:creationId xmlns:a16="http://schemas.microsoft.com/office/drawing/2014/main" id="{C123EED3-4BFA-C06C-6122-2E002F1A3B46}"/>
              </a:ext>
            </a:extLst>
          </p:cNvPr>
          <p:cNvSpPr>
            <a:spLocks noGrp="1"/>
          </p:cNvSpPr>
          <p:nvPr>
            <p:ph idx="1"/>
          </p:nvPr>
        </p:nvSpPr>
        <p:spPr>
          <a:xfrm>
            <a:off x="7024529" y="2818229"/>
            <a:ext cx="3802935" cy="2977008"/>
          </a:xfrm>
        </p:spPr>
        <p:txBody>
          <a:bodyPr>
            <a:normAutofit fontScale="70000" lnSpcReduction="20000"/>
          </a:bodyPr>
          <a:lstStyle/>
          <a:p>
            <a:pPr algn="ctr">
              <a:lnSpc>
                <a:spcPct val="90000"/>
              </a:lnSpc>
            </a:pPr>
            <a:endParaRPr lang="en-GB" sz="1800" dirty="0"/>
          </a:p>
          <a:p>
            <a:pPr algn="ctr">
              <a:lnSpc>
                <a:spcPct val="90000"/>
              </a:lnSpc>
            </a:pPr>
            <a:endParaRPr lang="en-GB" sz="1800" dirty="0"/>
          </a:p>
          <a:p>
            <a:pPr algn="ctr">
              <a:lnSpc>
                <a:spcPct val="90000"/>
              </a:lnSpc>
            </a:pPr>
            <a:r>
              <a:rPr lang="en-GB" sz="2800" dirty="0"/>
              <a:t>‘Don’t be afraid of being a dandelion’</a:t>
            </a:r>
          </a:p>
          <a:p>
            <a:pPr algn="ctr">
              <a:lnSpc>
                <a:spcPct val="90000"/>
              </a:lnSpc>
            </a:pPr>
            <a:r>
              <a:rPr lang="en-GB" sz="2800" dirty="0"/>
              <a:t>Bring others along with you</a:t>
            </a:r>
          </a:p>
          <a:p>
            <a:pPr algn="ctr">
              <a:lnSpc>
                <a:spcPct val="90000"/>
              </a:lnSpc>
            </a:pPr>
            <a:r>
              <a:rPr lang="en-GB" sz="2800" dirty="0"/>
              <a:t>Health care needs you! </a:t>
            </a:r>
          </a:p>
          <a:p>
            <a:pPr algn="ctr">
              <a:lnSpc>
                <a:spcPct val="90000"/>
              </a:lnSpc>
            </a:pPr>
            <a:r>
              <a:rPr lang="en-GB" sz="2800" dirty="0"/>
              <a:t>Compassionate and empathetic</a:t>
            </a:r>
          </a:p>
          <a:p>
            <a:pPr algn="ctr">
              <a:lnSpc>
                <a:spcPct val="90000"/>
              </a:lnSpc>
            </a:pPr>
            <a:r>
              <a:rPr lang="en-GB" sz="2800" dirty="0"/>
              <a:t>Voice for those with no voice</a:t>
            </a:r>
          </a:p>
          <a:p>
            <a:pPr algn="ctr">
              <a:lnSpc>
                <a:spcPct val="90000"/>
              </a:lnSpc>
            </a:pPr>
            <a:r>
              <a:rPr lang="en-GB" sz="2800" dirty="0"/>
              <a:t>Stay passionate </a:t>
            </a:r>
          </a:p>
          <a:p>
            <a:pPr algn="ctr">
              <a:lnSpc>
                <a:spcPct val="90000"/>
              </a:lnSpc>
            </a:pPr>
            <a:endParaRPr lang="en-GB" sz="1800" dirty="0"/>
          </a:p>
          <a:p>
            <a:pPr algn="ctr">
              <a:lnSpc>
                <a:spcPct val="90000"/>
              </a:lnSpc>
            </a:pPr>
            <a:endParaRPr lang="en-GB" sz="1800" dirty="0"/>
          </a:p>
        </p:txBody>
      </p:sp>
    </p:spTree>
    <p:extLst>
      <p:ext uri="{BB962C8B-B14F-4D97-AF65-F5344CB8AC3E}">
        <p14:creationId xmlns:p14="http://schemas.microsoft.com/office/powerpoint/2010/main" val="3948073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98847" y="3912041"/>
            <a:ext cx="8394306" cy="1396053"/>
          </a:xfrm>
        </p:spPr>
        <p:txBody>
          <a:bodyPr anchor="b">
            <a:normAutofit/>
          </a:bodyPr>
          <a:lstStyle/>
          <a:p>
            <a:r>
              <a:rPr lang="en-US" dirty="0"/>
              <a:t>Alcohol and Health</a:t>
            </a:r>
          </a:p>
        </p:txBody>
      </p:sp>
      <p:sp>
        <p:nvSpPr>
          <p:cNvPr id="3" name="Subtitle 2"/>
          <p:cNvSpPr>
            <a:spLocks noGrp="1"/>
          </p:cNvSpPr>
          <p:nvPr>
            <p:ph type="subTitle" idx="1"/>
          </p:nvPr>
        </p:nvSpPr>
        <p:spPr>
          <a:xfrm>
            <a:off x="2619375" y="5308096"/>
            <a:ext cx="6953250" cy="862394"/>
          </a:xfrm>
        </p:spPr>
        <p:txBody>
          <a:bodyPr anchor="t">
            <a:normAutofit/>
          </a:bodyPr>
          <a:lstStyle/>
          <a:p>
            <a:r>
              <a:rPr lang="en-US" dirty="0"/>
              <a:t>Carol Bailey – </a:t>
            </a:r>
            <a:r>
              <a:rPr lang="en-US" dirty="0" err="1"/>
              <a:t>SafeZone</a:t>
            </a:r>
            <a:r>
              <a:rPr lang="en-US" dirty="0"/>
              <a:t> Coordinator</a:t>
            </a:r>
          </a:p>
        </p:txBody>
      </p:sp>
      <p:pic>
        <p:nvPicPr>
          <p:cNvPr id="4" name="Picture 3" descr="A blue and white logo&#10;&#10;Description automatically generated">
            <a:extLst>
              <a:ext uri="{FF2B5EF4-FFF2-40B4-BE49-F238E27FC236}">
                <a16:creationId xmlns:a16="http://schemas.microsoft.com/office/drawing/2014/main" id="{30D93050-D35A-309D-E1BE-FD4BFB326C20}"/>
              </a:ext>
            </a:extLst>
          </p:cNvPr>
          <p:cNvPicPr>
            <a:picLocks noChangeAspect="1"/>
          </p:cNvPicPr>
          <p:nvPr/>
        </p:nvPicPr>
        <p:blipFill>
          <a:blip r:embed="rId2"/>
          <a:stretch>
            <a:fillRect/>
          </a:stretch>
        </p:blipFill>
        <p:spPr>
          <a:xfrm>
            <a:off x="2975101" y="687511"/>
            <a:ext cx="6241798" cy="308105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6383-7030-23EE-4807-8FB21E2B6516}"/>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Celebration and good times!</a:t>
            </a:r>
          </a:p>
        </p:txBody>
      </p:sp>
      <p:pic>
        <p:nvPicPr>
          <p:cNvPr id="5" name="Picture 4" descr="Cheers New Year - Etsy">
            <a:extLst>
              <a:ext uri="{FF2B5EF4-FFF2-40B4-BE49-F238E27FC236}">
                <a16:creationId xmlns:a16="http://schemas.microsoft.com/office/drawing/2014/main" id="{4D72928D-DF79-CB0F-40E1-BD18C6A72506}"/>
              </a:ext>
            </a:extLst>
          </p:cNvPr>
          <p:cNvPicPr>
            <a:picLocks noChangeAspect="1"/>
          </p:cNvPicPr>
          <p:nvPr/>
        </p:nvPicPr>
        <p:blipFill>
          <a:blip r:embed="rId2"/>
          <a:stretch>
            <a:fillRect/>
          </a:stretch>
        </p:blipFill>
        <p:spPr>
          <a:xfrm>
            <a:off x="371679" y="2619784"/>
            <a:ext cx="3600041" cy="3600041"/>
          </a:xfrm>
          <a:prstGeom prst="rect">
            <a:avLst/>
          </a:prstGeom>
        </p:spPr>
      </p:pic>
      <p:pic>
        <p:nvPicPr>
          <p:cNvPr id="6" name="Picture 5" descr="Pubs set for spending frenzy for England's quarter-final clash | Daily Mail  Online">
            <a:extLst>
              <a:ext uri="{FF2B5EF4-FFF2-40B4-BE49-F238E27FC236}">
                <a16:creationId xmlns:a16="http://schemas.microsoft.com/office/drawing/2014/main" id="{BEF8646A-06E4-4941-B36F-3D1BED4EAD46}"/>
              </a:ext>
            </a:extLst>
          </p:cNvPr>
          <p:cNvPicPr>
            <a:picLocks noChangeAspect="1"/>
          </p:cNvPicPr>
          <p:nvPr/>
        </p:nvPicPr>
        <p:blipFill>
          <a:blip r:embed="rId3"/>
          <a:stretch>
            <a:fillRect/>
          </a:stretch>
        </p:blipFill>
        <p:spPr>
          <a:xfrm>
            <a:off x="4216908" y="3169354"/>
            <a:ext cx="3758184" cy="2500900"/>
          </a:xfrm>
          <a:prstGeom prst="rect">
            <a:avLst/>
          </a:prstGeom>
        </p:spPr>
      </p:pic>
      <p:pic>
        <p:nvPicPr>
          <p:cNvPr id="4" name="Content Placeholder 3" descr="Wedding Toast Tips | Lucky Little Chapel">
            <a:extLst>
              <a:ext uri="{FF2B5EF4-FFF2-40B4-BE49-F238E27FC236}">
                <a16:creationId xmlns:a16="http://schemas.microsoft.com/office/drawing/2014/main" id="{A770A704-0658-94E1-1355-5D8273544D2B}"/>
              </a:ext>
            </a:extLst>
          </p:cNvPr>
          <p:cNvPicPr>
            <a:picLocks noGrp="1" noChangeAspect="1"/>
          </p:cNvPicPr>
          <p:nvPr>
            <p:ph idx="1"/>
          </p:nvPr>
        </p:nvPicPr>
        <p:blipFill>
          <a:blip r:embed="rId4"/>
          <a:stretch>
            <a:fillRect/>
          </a:stretch>
        </p:blipFill>
        <p:spPr>
          <a:xfrm>
            <a:off x="8141208" y="3750128"/>
            <a:ext cx="3758184" cy="1339352"/>
          </a:xfrm>
          <a:prstGeom prst="rect">
            <a:avLst/>
          </a:prstGeom>
        </p:spPr>
      </p:pic>
    </p:spTree>
    <p:extLst>
      <p:ext uri="{BB962C8B-B14F-4D97-AF65-F5344CB8AC3E}">
        <p14:creationId xmlns:p14="http://schemas.microsoft.com/office/powerpoint/2010/main" val="2281491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1E64-7EF6-8D2B-F750-6CFC74A38C0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Deaths   2023-2024</a:t>
            </a:r>
          </a:p>
        </p:txBody>
      </p:sp>
      <p:sp>
        <p:nvSpPr>
          <p:cNvPr id="5" name="TextBox 4">
            <a:extLst>
              <a:ext uri="{FF2B5EF4-FFF2-40B4-BE49-F238E27FC236}">
                <a16:creationId xmlns:a16="http://schemas.microsoft.com/office/drawing/2014/main" id="{FC9B127D-92FE-2AC0-1A60-20166122D563}"/>
              </a:ext>
            </a:extLst>
          </p:cNvPr>
          <p:cNvSpPr txBox="1"/>
          <p:nvPr/>
        </p:nvSpPr>
        <p:spPr>
          <a:xfrm>
            <a:off x="4581727" y="649480"/>
            <a:ext cx="3025303" cy="5546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National Records of Scotland show 1276</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Generally, there has been a steady rise since 2012 – now highest since 2008</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Males account for 66% although the increase from the year before (31) were all female</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Always higher in deprived areas</a:t>
            </a:r>
          </a:p>
        </p:txBody>
      </p:sp>
      <p:pic>
        <p:nvPicPr>
          <p:cNvPr id="4" name="Content Placeholder 3" descr="2.5” Grim Reaper Small Sticker Death Dark Scary Creepy Goth Metal Evil Dead  | eBay">
            <a:extLst>
              <a:ext uri="{FF2B5EF4-FFF2-40B4-BE49-F238E27FC236}">
                <a16:creationId xmlns:a16="http://schemas.microsoft.com/office/drawing/2014/main" id="{5B5A4624-C3AF-CB69-1BD2-C94A3EF5D19B}"/>
              </a:ext>
            </a:extLst>
          </p:cNvPr>
          <p:cNvPicPr>
            <a:picLocks noGrp="1" noChangeAspect="1"/>
          </p:cNvPicPr>
          <p:nvPr>
            <p:ph idx="1"/>
          </p:nvPr>
        </p:nvPicPr>
        <p:blipFill>
          <a:blip r:embed="rId2"/>
          <a:stretch>
            <a:fillRect/>
          </a:stretch>
        </p:blipFill>
        <p:spPr>
          <a:xfrm>
            <a:off x="8109502" y="550444"/>
            <a:ext cx="3615776" cy="5768990"/>
          </a:xfrm>
          <a:prstGeom prst="rect">
            <a:avLst/>
          </a:prstGeom>
        </p:spPr>
      </p:pic>
    </p:spTree>
    <p:extLst>
      <p:ext uri="{BB962C8B-B14F-4D97-AF65-F5344CB8AC3E}">
        <p14:creationId xmlns:p14="http://schemas.microsoft.com/office/powerpoint/2010/main" val="1156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34BF-6A6E-D147-C604-0F299D97141E}"/>
              </a:ext>
            </a:extLst>
          </p:cNvPr>
          <p:cNvSpPr>
            <a:spLocks noGrp="1"/>
          </p:cNvSpPr>
          <p:nvPr>
            <p:ph type="title"/>
          </p:nvPr>
        </p:nvSpPr>
        <p:spPr>
          <a:xfrm>
            <a:off x="838200" y="668377"/>
            <a:ext cx="10515600" cy="1325563"/>
          </a:xfrm>
        </p:spPr>
        <p:txBody>
          <a:bodyPr>
            <a:normAutofit/>
          </a:bodyPr>
          <a:lstStyle/>
          <a:p>
            <a:r>
              <a:rPr lang="en-GB" dirty="0"/>
              <a:t>Most at risk?</a:t>
            </a:r>
            <a:endParaRPr lang="en-GB"/>
          </a:p>
        </p:txBody>
      </p:sp>
      <p:sp>
        <p:nvSpPr>
          <p:cNvPr id="3" name="Content Placeholder 2">
            <a:extLst>
              <a:ext uri="{FF2B5EF4-FFF2-40B4-BE49-F238E27FC236}">
                <a16:creationId xmlns:a16="http://schemas.microsoft.com/office/drawing/2014/main" id="{ED4BCEEF-E80C-19E6-816A-77B6C8252132}"/>
              </a:ext>
            </a:extLst>
          </p:cNvPr>
          <p:cNvSpPr>
            <a:spLocks noGrp="1"/>
          </p:cNvSpPr>
          <p:nvPr>
            <p:ph sz="half" idx="1"/>
          </p:nvPr>
        </p:nvSpPr>
        <p:spPr>
          <a:xfrm>
            <a:off x="838200" y="2177456"/>
            <a:ext cx="5097780" cy="3795748"/>
          </a:xfrm>
        </p:spPr>
        <p:txBody>
          <a:bodyPr>
            <a:normAutofit/>
          </a:bodyPr>
          <a:lstStyle/>
          <a:p>
            <a:r>
              <a:rPr lang="en-GB" sz="2400"/>
              <a:t>Lady in mid 50s</a:t>
            </a:r>
          </a:p>
          <a:p>
            <a:r>
              <a:rPr lang="en-GB" sz="2400"/>
              <a:t>Doesn’t work</a:t>
            </a:r>
          </a:p>
          <a:p>
            <a:r>
              <a:rPr lang="en-GB" sz="2400"/>
              <a:t>Meets gym friends most days for lunch – has small wine</a:t>
            </a:r>
          </a:p>
          <a:p>
            <a:r>
              <a:rPr lang="en-GB" sz="2400"/>
              <a:t>Has G&amp;T with husband when he finishes work</a:t>
            </a:r>
          </a:p>
          <a:p>
            <a:r>
              <a:rPr lang="en-GB" sz="2400"/>
              <a:t>Share a bottle of wine with evening meal</a:t>
            </a:r>
          </a:p>
        </p:txBody>
      </p:sp>
      <p:sp>
        <p:nvSpPr>
          <p:cNvPr id="4" name="Content Placeholder 3">
            <a:extLst>
              <a:ext uri="{FF2B5EF4-FFF2-40B4-BE49-F238E27FC236}">
                <a16:creationId xmlns:a16="http://schemas.microsoft.com/office/drawing/2014/main" id="{06EA8712-8D42-366F-6D1E-9308B8ECA2FC}"/>
              </a:ext>
            </a:extLst>
          </p:cNvPr>
          <p:cNvSpPr>
            <a:spLocks noGrp="1"/>
          </p:cNvSpPr>
          <p:nvPr>
            <p:ph sz="half" idx="2"/>
          </p:nvPr>
        </p:nvSpPr>
        <p:spPr>
          <a:xfrm>
            <a:off x="6256020" y="2177456"/>
            <a:ext cx="5097780" cy="3795748"/>
          </a:xfrm>
        </p:spPr>
        <p:txBody>
          <a:bodyPr>
            <a:normAutofit/>
          </a:bodyPr>
          <a:lstStyle/>
          <a:p>
            <a:r>
              <a:rPr lang="en-GB" sz="2400" dirty="0"/>
              <a:t>Man in early 30s</a:t>
            </a:r>
          </a:p>
          <a:p>
            <a:r>
              <a:rPr lang="en-GB" sz="2400" dirty="0"/>
              <a:t>Works offshore 4 weeks on then 4 weeks off</a:t>
            </a:r>
          </a:p>
          <a:p>
            <a:r>
              <a:rPr lang="en-GB" sz="2400" dirty="0"/>
              <a:t>Comes home and meets friends and go out on a ‘bender’</a:t>
            </a:r>
          </a:p>
          <a:p>
            <a:r>
              <a:rPr lang="en-GB" sz="2400" dirty="0"/>
              <a:t>Can’t remember the evening when wakes up the following morning </a:t>
            </a:r>
          </a:p>
          <a:p>
            <a:endParaRPr lang="en-GB" sz="2400" dirty="0"/>
          </a:p>
        </p:txBody>
      </p:sp>
    </p:spTree>
    <p:extLst>
      <p:ext uri="{BB962C8B-B14F-4D97-AF65-F5344CB8AC3E}">
        <p14:creationId xmlns:p14="http://schemas.microsoft.com/office/powerpoint/2010/main" val="1490090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76057-CCE0-FE9F-3AD5-883C0181BB25}"/>
              </a:ext>
            </a:extLst>
          </p:cNvPr>
          <p:cNvSpPr>
            <a:spLocks noGrp="1"/>
          </p:cNvSpPr>
          <p:nvPr>
            <p:ph type="title"/>
          </p:nvPr>
        </p:nvSpPr>
        <p:spPr/>
        <p:txBody>
          <a:bodyPr/>
          <a:lstStyle/>
          <a:p>
            <a:r>
              <a:rPr lang="en-US" dirty="0"/>
              <a:t>What is 14 units?</a:t>
            </a:r>
          </a:p>
        </p:txBody>
      </p:sp>
      <p:sp>
        <p:nvSpPr>
          <p:cNvPr id="4" name="Text Placeholder 3">
            <a:extLst>
              <a:ext uri="{FF2B5EF4-FFF2-40B4-BE49-F238E27FC236}">
                <a16:creationId xmlns:a16="http://schemas.microsoft.com/office/drawing/2014/main" id="{DE2A6001-1E77-015A-A6DD-0CBFE5AA5C25}"/>
              </a:ext>
            </a:extLst>
          </p:cNvPr>
          <p:cNvSpPr>
            <a:spLocks noGrp="1"/>
          </p:cNvSpPr>
          <p:nvPr>
            <p:ph type="body" idx="1"/>
          </p:nvPr>
        </p:nvSpPr>
        <p:spPr/>
        <p:txBody>
          <a:bodyPr/>
          <a:lstStyle/>
          <a:p>
            <a:r>
              <a:rPr lang="en-US" dirty="0"/>
              <a:t>5 pints</a:t>
            </a:r>
          </a:p>
        </p:txBody>
      </p:sp>
      <p:pic>
        <p:nvPicPr>
          <p:cNvPr id="7" name="Content Placeholder 6" descr="Five Pints Of Beer by Thecrimsonmonkey">
            <a:extLst>
              <a:ext uri="{FF2B5EF4-FFF2-40B4-BE49-F238E27FC236}">
                <a16:creationId xmlns:a16="http://schemas.microsoft.com/office/drawing/2014/main" id="{CC03984A-933F-AC4A-9113-60AA391437D1}"/>
              </a:ext>
            </a:extLst>
          </p:cNvPr>
          <p:cNvPicPr>
            <a:picLocks noGrp="1" noChangeAspect="1"/>
          </p:cNvPicPr>
          <p:nvPr>
            <p:ph sz="half" idx="2"/>
          </p:nvPr>
        </p:nvPicPr>
        <p:blipFill>
          <a:blip r:embed="rId2"/>
          <a:stretch>
            <a:fillRect/>
          </a:stretch>
        </p:blipFill>
        <p:spPr>
          <a:xfrm>
            <a:off x="698041" y="2762376"/>
            <a:ext cx="5628438" cy="3838407"/>
          </a:xfrm>
        </p:spPr>
      </p:pic>
      <p:sp>
        <p:nvSpPr>
          <p:cNvPr id="5" name="Text Placeholder 4">
            <a:extLst>
              <a:ext uri="{FF2B5EF4-FFF2-40B4-BE49-F238E27FC236}">
                <a16:creationId xmlns:a16="http://schemas.microsoft.com/office/drawing/2014/main" id="{7C5FEEE9-4C83-7433-A96C-E2D0ECBB8A3F}"/>
              </a:ext>
            </a:extLst>
          </p:cNvPr>
          <p:cNvSpPr>
            <a:spLocks noGrp="1"/>
          </p:cNvSpPr>
          <p:nvPr>
            <p:ph type="body" sz="quarter" idx="3"/>
          </p:nvPr>
        </p:nvSpPr>
        <p:spPr/>
        <p:txBody>
          <a:bodyPr/>
          <a:lstStyle/>
          <a:p>
            <a:r>
              <a:rPr lang="en-US" dirty="0"/>
              <a:t>6 glasses of wine - 175ml</a:t>
            </a:r>
          </a:p>
        </p:txBody>
      </p:sp>
      <p:pic>
        <p:nvPicPr>
          <p:cNvPr id="8" name="Content Placeholder 7" descr="Hattingley Valley Wines">
            <a:extLst>
              <a:ext uri="{FF2B5EF4-FFF2-40B4-BE49-F238E27FC236}">
                <a16:creationId xmlns:a16="http://schemas.microsoft.com/office/drawing/2014/main" id="{58D11E87-2CC0-0648-9406-E4789D95079B}"/>
              </a:ext>
            </a:extLst>
          </p:cNvPr>
          <p:cNvPicPr>
            <a:picLocks noGrp="1" noChangeAspect="1"/>
          </p:cNvPicPr>
          <p:nvPr>
            <p:ph sz="quarter" idx="4"/>
          </p:nvPr>
        </p:nvPicPr>
        <p:blipFill>
          <a:blip r:embed="rId3"/>
          <a:stretch>
            <a:fillRect/>
          </a:stretch>
        </p:blipFill>
        <p:spPr>
          <a:xfrm>
            <a:off x="6168232" y="2500438"/>
            <a:ext cx="5164386" cy="3426493"/>
          </a:xfrm>
        </p:spPr>
      </p:pic>
    </p:spTree>
    <p:extLst>
      <p:ext uri="{BB962C8B-B14F-4D97-AF65-F5344CB8AC3E}">
        <p14:creationId xmlns:p14="http://schemas.microsoft.com/office/powerpoint/2010/main" val="1397064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8963-AC8B-8406-159D-B110A1600074}"/>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Health risks  10-20 years of 14+ units weekly</a:t>
            </a:r>
          </a:p>
        </p:txBody>
      </p:sp>
      <p:sp>
        <p:nvSpPr>
          <p:cNvPr id="3" name="Content Placeholder 2">
            <a:extLst>
              <a:ext uri="{FF2B5EF4-FFF2-40B4-BE49-F238E27FC236}">
                <a16:creationId xmlns:a16="http://schemas.microsoft.com/office/drawing/2014/main" id="{BFE10ACC-5844-7510-3219-67D18D63997D}"/>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dirty="0"/>
              <a:t>Mouth, throat and breast cancer</a:t>
            </a:r>
          </a:p>
          <a:p>
            <a:r>
              <a:rPr lang="en-US" sz="2000" dirty="0"/>
              <a:t>Stroke</a:t>
            </a:r>
          </a:p>
          <a:p>
            <a:r>
              <a:rPr lang="en-US" sz="2000" dirty="0"/>
              <a:t>Heart disease</a:t>
            </a:r>
          </a:p>
          <a:p>
            <a:r>
              <a:rPr lang="en-US" sz="2000" dirty="0"/>
              <a:t>Liver disease</a:t>
            </a:r>
          </a:p>
          <a:p>
            <a:r>
              <a:rPr lang="en-US" sz="2000" dirty="0"/>
              <a:t>Brain damage – brain not fully developed until 25 years old </a:t>
            </a:r>
          </a:p>
          <a:p>
            <a:r>
              <a:rPr lang="en-US" sz="2000" dirty="0"/>
              <a:t>Central Nervous System damage</a:t>
            </a:r>
          </a:p>
          <a:p>
            <a:r>
              <a:rPr lang="en-US" sz="2000" dirty="0"/>
              <a:t>Mental health issues – denial, self-loathing, feel/look older</a:t>
            </a:r>
          </a:p>
          <a:p>
            <a:endParaRPr lang="en-US" sz="2000" dirty="0"/>
          </a:p>
          <a:p>
            <a:pPr marL="0" indent="0">
              <a:buNone/>
            </a:pPr>
            <a:endParaRPr lang="en-US" sz="2000" dirty="0"/>
          </a:p>
        </p:txBody>
      </p:sp>
    </p:spTree>
    <p:extLst>
      <p:ext uri="{BB962C8B-B14F-4D97-AF65-F5344CB8AC3E}">
        <p14:creationId xmlns:p14="http://schemas.microsoft.com/office/powerpoint/2010/main" val="1827395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AC97-2127-B88B-5E5A-2961ABD43A57}"/>
              </a:ext>
            </a:extLst>
          </p:cNvPr>
          <p:cNvSpPr>
            <a:spLocks noGrp="1"/>
          </p:cNvSpPr>
          <p:nvPr>
            <p:ph type="title"/>
          </p:nvPr>
        </p:nvSpPr>
        <p:spPr>
          <a:xfrm>
            <a:off x="838200" y="365125"/>
            <a:ext cx="5558489" cy="1325563"/>
          </a:xfrm>
        </p:spPr>
        <p:txBody>
          <a:bodyPr>
            <a:normAutofit/>
          </a:bodyPr>
          <a:lstStyle/>
          <a:p>
            <a:r>
              <a:rPr lang="en-GB"/>
              <a:t>Problems</a:t>
            </a:r>
            <a:endParaRPr lang="en-GB" dirty="0"/>
          </a:p>
        </p:txBody>
      </p:sp>
      <p:sp>
        <p:nvSpPr>
          <p:cNvPr id="3" name="Content Placeholder 2">
            <a:extLst>
              <a:ext uri="{FF2B5EF4-FFF2-40B4-BE49-F238E27FC236}">
                <a16:creationId xmlns:a16="http://schemas.microsoft.com/office/drawing/2014/main" id="{8408CBF5-F50A-4C08-6906-E8E4AA731318}"/>
              </a:ext>
            </a:extLst>
          </p:cNvPr>
          <p:cNvSpPr>
            <a:spLocks noGrp="1"/>
          </p:cNvSpPr>
          <p:nvPr>
            <p:ph idx="1"/>
          </p:nvPr>
        </p:nvSpPr>
        <p:spPr>
          <a:xfrm>
            <a:off x="621127" y="1466029"/>
            <a:ext cx="11337992" cy="4264932"/>
          </a:xfrm>
        </p:spPr>
        <p:txBody>
          <a:bodyPr>
            <a:noAutofit/>
          </a:bodyPr>
          <a:lstStyle/>
          <a:p>
            <a:r>
              <a:rPr lang="en-GB" sz="3200" dirty="0"/>
              <a:t>Alcohol is legal to obtain</a:t>
            </a:r>
          </a:p>
          <a:p>
            <a:r>
              <a:rPr lang="en-GB" sz="3200" dirty="0"/>
              <a:t>Widely available</a:t>
            </a:r>
          </a:p>
          <a:p>
            <a:r>
              <a:rPr lang="en-GB" sz="3200" dirty="0"/>
              <a:t>Perceived as an integral part of most social occasions</a:t>
            </a:r>
          </a:p>
          <a:p>
            <a:r>
              <a:rPr lang="en-GB" sz="3200" dirty="0"/>
              <a:t>No limits to amount you can buy (funds permitting)</a:t>
            </a:r>
          </a:p>
          <a:p>
            <a:r>
              <a:rPr lang="en-GB" sz="3200" dirty="0"/>
              <a:t>Available prior to full brain development</a:t>
            </a:r>
          </a:p>
          <a:p>
            <a:r>
              <a:rPr lang="en-GB" sz="3200" dirty="0"/>
              <a:t>More expensive in small ‘corner shops’</a:t>
            </a:r>
          </a:p>
          <a:p>
            <a:r>
              <a:rPr lang="en-GB" sz="3200" dirty="0"/>
              <a:t>More affluent can afford counselling and diversionary activities</a:t>
            </a:r>
          </a:p>
          <a:p>
            <a:r>
              <a:rPr lang="en-GB" sz="3200" dirty="0"/>
              <a:t>Different qualities of alcohol</a:t>
            </a:r>
          </a:p>
          <a:p>
            <a:endParaRPr lang="en-GB" sz="3200" dirty="0"/>
          </a:p>
          <a:p>
            <a:endParaRPr lang="en-GB" sz="3200" dirty="0"/>
          </a:p>
          <a:p>
            <a:endParaRPr lang="en-GB" sz="3200" dirty="0"/>
          </a:p>
          <a:p>
            <a:pPr marL="0" indent="0">
              <a:buNone/>
            </a:pPr>
            <a:r>
              <a:rPr lang="en-GB" sz="3200" dirty="0"/>
              <a:t>   </a:t>
            </a:r>
          </a:p>
        </p:txBody>
      </p:sp>
    </p:spTree>
    <p:extLst>
      <p:ext uri="{BB962C8B-B14F-4D97-AF65-F5344CB8AC3E}">
        <p14:creationId xmlns:p14="http://schemas.microsoft.com/office/powerpoint/2010/main" val="1560214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A5CFBF5-D55A-4541-954B-8B42F645BA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4654" y="431631"/>
            <a:ext cx="6090078" cy="1657600"/>
          </a:xfrm>
          <a:prstGeom prst="rect">
            <a:avLst/>
          </a:prstGeom>
        </p:spPr>
      </p:pic>
      <p:grpSp>
        <p:nvGrpSpPr>
          <p:cNvPr id="3" name="Group 2">
            <a:extLst>
              <a:ext uri="{FF2B5EF4-FFF2-40B4-BE49-F238E27FC236}">
                <a16:creationId xmlns:a16="http://schemas.microsoft.com/office/drawing/2014/main" id="{D860FF11-D1AD-4C7E-9A14-2910CBF2BEDC}"/>
              </a:ext>
            </a:extLst>
          </p:cNvPr>
          <p:cNvGrpSpPr/>
          <p:nvPr/>
        </p:nvGrpSpPr>
        <p:grpSpPr>
          <a:xfrm>
            <a:off x="0" y="5464635"/>
            <a:ext cx="12192000" cy="1256715"/>
            <a:chOff x="0" y="5874535"/>
            <a:chExt cx="6857999" cy="706902"/>
          </a:xfrm>
        </p:grpSpPr>
        <p:grpSp>
          <p:nvGrpSpPr>
            <p:cNvPr id="12" name="Group 11">
              <a:extLst>
                <a:ext uri="{FF2B5EF4-FFF2-40B4-BE49-F238E27FC236}">
                  <a16:creationId xmlns:a16="http://schemas.microsoft.com/office/drawing/2014/main" id="{22A6DA0B-3BFA-401B-8D1A-8BFA56BCBF84}"/>
                </a:ext>
              </a:extLst>
            </p:cNvPr>
            <p:cNvGrpSpPr/>
            <p:nvPr/>
          </p:nvGrpSpPr>
          <p:grpSpPr>
            <a:xfrm rot="10800000">
              <a:off x="0" y="5874535"/>
              <a:ext cx="3341077" cy="706902"/>
              <a:chOff x="325820" y="262758"/>
              <a:chExt cx="2895600" cy="612648"/>
            </a:xfrm>
          </p:grpSpPr>
          <p:sp>
            <p:nvSpPr>
              <p:cNvPr id="8" name="Rectangle 7">
                <a:extLst>
                  <a:ext uri="{FF2B5EF4-FFF2-40B4-BE49-F238E27FC236}">
                    <a16:creationId xmlns:a16="http://schemas.microsoft.com/office/drawing/2014/main" id="{ED61C5A8-59F3-4BF8-A260-4EF154AEB4D7}"/>
                  </a:ext>
                </a:extLst>
              </p:cNvPr>
              <p:cNvSpPr>
                <a:spLocks noChangeAspect="1"/>
              </p:cNvSpPr>
              <p:nvPr/>
            </p:nvSpPr>
            <p:spPr>
              <a:xfrm>
                <a:off x="325820" y="262758"/>
                <a:ext cx="609600" cy="612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0559AAC-44EC-4EDE-931C-C050CCBE982C}"/>
                  </a:ext>
                </a:extLst>
              </p:cNvPr>
              <p:cNvSpPr>
                <a:spLocks noChangeAspect="1"/>
              </p:cNvSpPr>
              <p:nvPr/>
            </p:nvSpPr>
            <p:spPr>
              <a:xfrm>
                <a:off x="1087820" y="262758"/>
                <a:ext cx="609600" cy="612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8C0F1F-F4A7-4442-87A4-41741EBEAD84}"/>
                  </a:ext>
                </a:extLst>
              </p:cNvPr>
              <p:cNvSpPr>
                <a:spLocks noChangeAspect="1"/>
              </p:cNvSpPr>
              <p:nvPr/>
            </p:nvSpPr>
            <p:spPr>
              <a:xfrm>
                <a:off x="1849820" y="262758"/>
                <a:ext cx="609600" cy="612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AD6347A-A291-4C37-92DE-68D45379073C}"/>
                  </a:ext>
                </a:extLst>
              </p:cNvPr>
              <p:cNvSpPr>
                <a:spLocks noChangeAspect="1"/>
              </p:cNvSpPr>
              <p:nvPr/>
            </p:nvSpPr>
            <p:spPr>
              <a:xfrm>
                <a:off x="2611820" y="262758"/>
                <a:ext cx="609600" cy="612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7B8BDDE8-1459-4AA3-8500-B6930FA1A9DA}"/>
                </a:ext>
              </a:extLst>
            </p:cNvPr>
            <p:cNvGrpSpPr/>
            <p:nvPr/>
          </p:nvGrpSpPr>
          <p:grpSpPr>
            <a:xfrm>
              <a:off x="3516922" y="5874535"/>
              <a:ext cx="3341077" cy="706902"/>
              <a:chOff x="325820" y="262758"/>
              <a:chExt cx="2895600" cy="612648"/>
            </a:xfrm>
          </p:grpSpPr>
          <p:sp>
            <p:nvSpPr>
              <p:cNvPr id="22" name="Rectangle 21">
                <a:extLst>
                  <a:ext uri="{FF2B5EF4-FFF2-40B4-BE49-F238E27FC236}">
                    <a16:creationId xmlns:a16="http://schemas.microsoft.com/office/drawing/2014/main" id="{64968787-7267-4F43-8A94-ECB37E6ED083}"/>
                  </a:ext>
                </a:extLst>
              </p:cNvPr>
              <p:cNvSpPr>
                <a:spLocks noChangeAspect="1"/>
              </p:cNvSpPr>
              <p:nvPr/>
            </p:nvSpPr>
            <p:spPr>
              <a:xfrm>
                <a:off x="325820" y="262758"/>
                <a:ext cx="609600" cy="612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BEEB622-8888-4268-ADDE-75918572D0CE}"/>
                  </a:ext>
                </a:extLst>
              </p:cNvPr>
              <p:cNvSpPr>
                <a:spLocks noChangeAspect="1"/>
              </p:cNvSpPr>
              <p:nvPr/>
            </p:nvSpPr>
            <p:spPr>
              <a:xfrm>
                <a:off x="1087820" y="262758"/>
                <a:ext cx="609600" cy="612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E61BE6F-C95B-4090-9296-617B96545B7D}"/>
                  </a:ext>
                </a:extLst>
              </p:cNvPr>
              <p:cNvSpPr>
                <a:spLocks noChangeAspect="1"/>
              </p:cNvSpPr>
              <p:nvPr/>
            </p:nvSpPr>
            <p:spPr>
              <a:xfrm>
                <a:off x="1849820" y="262758"/>
                <a:ext cx="609600" cy="612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BB03E56-7552-46C2-A94F-DEF5F4832184}"/>
                  </a:ext>
                </a:extLst>
              </p:cNvPr>
              <p:cNvSpPr>
                <a:spLocks noChangeAspect="1"/>
              </p:cNvSpPr>
              <p:nvPr/>
            </p:nvSpPr>
            <p:spPr>
              <a:xfrm>
                <a:off x="2611820" y="262758"/>
                <a:ext cx="609600" cy="612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Title 1">
            <a:extLst>
              <a:ext uri="{FF2B5EF4-FFF2-40B4-BE49-F238E27FC236}">
                <a16:creationId xmlns:a16="http://schemas.microsoft.com/office/drawing/2014/main" id="{4C47B302-24EA-8CF6-6104-A1BEDE675506}"/>
              </a:ext>
            </a:extLst>
          </p:cNvPr>
          <p:cNvSpPr>
            <a:spLocks noGrp="1"/>
          </p:cNvSpPr>
          <p:nvPr>
            <p:ph type="title"/>
          </p:nvPr>
        </p:nvSpPr>
        <p:spPr>
          <a:xfrm>
            <a:off x="850188" y="2044365"/>
            <a:ext cx="10515600" cy="1325563"/>
          </a:xfrm>
        </p:spPr>
        <p:txBody>
          <a:bodyPr/>
          <a:lstStyle/>
          <a:p>
            <a:pPr algn="ctr"/>
            <a:r>
              <a:rPr lang="en-US" b="1" dirty="0">
                <a:latin typeface="Trebuchet MS" panose="020B0703020202090204" pitchFamily="34" charset="0"/>
              </a:rPr>
              <a:t>Obesity and Inequality in Scotland</a:t>
            </a:r>
          </a:p>
        </p:txBody>
      </p:sp>
      <p:sp>
        <p:nvSpPr>
          <p:cNvPr id="7" name="Content Placeholder 8">
            <a:extLst>
              <a:ext uri="{FF2B5EF4-FFF2-40B4-BE49-F238E27FC236}">
                <a16:creationId xmlns:a16="http://schemas.microsoft.com/office/drawing/2014/main" id="{80235BA5-AFAC-3A0C-42A0-14CE774CAC92}"/>
              </a:ext>
            </a:extLst>
          </p:cNvPr>
          <p:cNvSpPr>
            <a:spLocks noGrp="1"/>
          </p:cNvSpPr>
          <p:nvPr>
            <p:ph idx="1"/>
          </p:nvPr>
        </p:nvSpPr>
        <p:spPr>
          <a:xfrm>
            <a:off x="2813539" y="3397209"/>
            <a:ext cx="6588898" cy="1325563"/>
          </a:xfrm>
        </p:spPr>
        <p:txBody>
          <a:bodyPr vert="horz" lIns="91440" tIns="45720" rIns="91440" bIns="45720" rtlCol="0" anchor="t">
            <a:normAutofit/>
          </a:bodyPr>
          <a:lstStyle/>
          <a:p>
            <a:pPr marL="0" indent="0" algn="ctr">
              <a:buNone/>
            </a:pPr>
            <a:r>
              <a:rPr lang="en-US" dirty="0">
                <a:latin typeface="Trebuchet MS"/>
                <a:ea typeface="+mn-lt"/>
                <a:cs typeface="+mn-lt"/>
              </a:rPr>
              <a:t>Maia Quail </a:t>
            </a:r>
          </a:p>
          <a:p>
            <a:pPr marL="0" indent="0" algn="ctr">
              <a:buNone/>
            </a:pPr>
            <a:r>
              <a:rPr lang="en-US" dirty="0">
                <a:latin typeface="Trebuchet MS"/>
                <a:ea typeface="+mn-lt"/>
                <a:cs typeface="+mn-lt"/>
              </a:rPr>
              <a:t>Policy and Partnerships Officer </a:t>
            </a:r>
            <a:endParaRPr lang="en-GB" dirty="0">
              <a:latin typeface="Trebuchet MS"/>
              <a:ea typeface="+mn-lt"/>
              <a:cs typeface="+mn-lt"/>
            </a:endParaRPr>
          </a:p>
        </p:txBody>
      </p:sp>
    </p:spTree>
    <p:extLst>
      <p:ext uri="{BB962C8B-B14F-4D97-AF65-F5344CB8AC3E}">
        <p14:creationId xmlns:p14="http://schemas.microsoft.com/office/powerpoint/2010/main" val="3088894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862696-6228-3083-EFA0-576169A7E5F7}"/>
              </a:ext>
            </a:extLst>
          </p:cNvPr>
          <p:cNvPicPr>
            <a:picLocks noChangeAspect="1"/>
          </p:cNvPicPr>
          <p:nvPr/>
        </p:nvPicPr>
        <p:blipFill>
          <a:blip r:embed="rId3"/>
          <a:stretch>
            <a:fillRect/>
          </a:stretch>
        </p:blipFill>
        <p:spPr>
          <a:xfrm>
            <a:off x="1149363" y="0"/>
            <a:ext cx="9893273" cy="6858000"/>
          </a:xfrm>
          <a:prstGeom prst="rect">
            <a:avLst/>
          </a:prstGeom>
        </p:spPr>
      </p:pic>
      <p:pic>
        <p:nvPicPr>
          <p:cNvPr id="18" name="Picture 17">
            <a:extLst>
              <a:ext uri="{FF2B5EF4-FFF2-40B4-BE49-F238E27FC236}">
                <a16:creationId xmlns:a16="http://schemas.microsoft.com/office/drawing/2014/main" id="{6A5CFBF5-D55A-4541-954B-8B42F645BA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7678" y="112363"/>
            <a:ext cx="2149915" cy="585165"/>
          </a:xfrm>
          <a:prstGeom prst="rect">
            <a:avLst/>
          </a:prstGeom>
        </p:spPr>
      </p:pic>
    </p:spTree>
    <p:extLst>
      <p:ext uri="{BB962C8B-B14F-4D97-AF65-F5344CB8AC3E}">
        <p14:creationId xmlns:p14="http://schemas.microsoft.com/office/powerpoint/2010/main" val="1784344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7775" y="-469331"/>
            <a:ext cx="3871361" cy="3563240"/>
          </a:xfrm>
          <a:custGeom>
            <a:avLst/>
            <a:gdLst/>
            <a:ahLst/>
            <a:cxnLst/>
            <a:rect l="l" t="t" r="r" b="b"/>
            <a:pathLst>
              <a:path w="5807041" h="5344860">
                <a:moveTo>
                  <a:pt x="0" y="0"/>
                </a:moveTo>
                <a:lnTo>
                  <a:pt x="5807041" y="0"/>
                </a:lnTo>
                <a:lnTo>
                  <a:pt x="5807041" y="5344859"/>
                </a:lnTo>
                <a:lnTo>
                  <a:pt x="0" y="534485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Freeform 3"/>
          <p:cNvSpPr/>
          <p:nvPr/>
        </p:nvSpPr>
        <p:spPr>
          <a:xfrm>
            <a:off x="346191" y="3784910"/>
            <a:ext cx="2486569" cy="2523322"/>
          </a:xfrm>
          <a:custGeom>
            <a:avLst/>
            <a:gdLst/>
            <a:ahLst/>
            <a:cxnLst/>
            <a:rect l="l" t="t" r="r" b="b"/>
            <a:pathLst>
              <a:path w="3729853" h="3784983">
                <a:moveTo>
                  <a:pt x="0" y="0"/>
                </a:moveTo>
                <a:lnTo>
                  <a:pt x="3729853" y="0"/>
                </a:lnTo>
                <a:lnTo>
                  <a:pt x="3729853" y="3784983"/>
                </a:lnTo>
                <a:lnTo>
                  <a:pt x="0" y="378498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4" name="TextBox 4"/>
          <p:cNvSpPr txBox="1"/>
          <p:nvPr/>
        </p:nvSpPr>
        <p:spPr>
          <a:xfrm>
            <a:off x="4652586" y="210085"/>
            <a:ext cx="7078743" cy="1006238"/>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Poverty in Dundee</a:t>
            </a:r>
          </a:p>
        </p:txBody>
      </p:sp>
      <p:sp>
        <p:nvSpPr>
          <p:cNvPr id="5" name="TextBox 5"/>
          <p:cNvSpPr txBox="1"/>
          <p:nvPr/>
        </p:nvSpPr>
        <p:spPr>
          <a:xfrm>
            <a:off x="4560117" y="1362011"/>
            <a:ext cx="7078743"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What is our why?</a:t>
            </a:r>
          </a:p>
        </p:txBody>
      </p:sp>
      <p:sp>
        <p:nvSpPr>
          <p:cNvPr id="6" name="TextBox 6"/>
          <p:cNvSpPr txBox="1"/>
          <p:nvPr/>
        </p:nvSpPr>
        <p:spPr>
          <a:xfrm>
            <a:off x="3223585" y="2616175"/>
            <a:ext cx="8634275" cy="2659318"/>
          </a:xfrm>
          <a:prstGeom prst="rect">
            <a:avLst/>
          </a:prstGeom>
        </p:spPr>
        <p:txBody>
          <a:bodyPr lIns="0" tIns="0" rIns="0" bIns="0" rtlCol="0" anchor="t">
            <a:spAutoFit/>
          </a:bodyPr>
          <a:lstStyle/>
          <a:p>
            <a:pPr algn="ctr">
              <a:lnSpc>
                <a:spcPts val="2997"/>
              </a:lnSpc>
            </a:pPr>
            <a:r>
              <a:rPr lang="en-US" sz="2140" b="1">
                <a:solidFill>
                  <a:srgbClr val="000000"/>
                </a:solidFill>
                <a:latin typeface="Canva Sans Bold"/>
                <a:ea typeface="Canva Sans Bold"/>
                <a:cs typeface="Canva Sans Bold"/>
                <a:sym typeface="Canva Sans Bold"/>
              </a:rPr>
              <a:t>28.2%, nearly 1 in 3 children in Dundee live below the poverty line</a:t>
            </a:r>
          </a:p>
          <a:p>
            <a:pPr algn="ctr">
              <a:lnSpc>
                <a:spcPts val="2997"/>
              </a:lnSpc>
            </a:pPr>
            <a:endParaRPr lang="en-US" sz="2140" b="1">
              <a:solidFill>
                <a:srgbClr val="000000"/>
              </a:solidFill>
              <a:latin typeface="Canva Sans Bold"/>
              <a:ea typeface="Canva Sans Bold"/>
              <a:cs typeface="Canva Sans Bold"/>
              <a:sym typeface="Canva Sans Bold"/>
            </a:endParaRPr>
          </a:p>
          <a:p>
            <a:pPr algn="ctr">
              <a:lnSpc>
                <a:spcPts val="2997"/>
              </a:lnSpc>
            </a:pPr>
            <a:r>
              <a:rPr lang="en-US" sz="2140" b="1">
                <a:solidFill>
                  <a:srgbClr val="000000"/>
                </a:solidFill>
                <a:latin typeface="Canva Sans Bold"/>
                <a:ea typeface="Canva Sans Bold"/>
                <a:cs typeface="Canva Sans Bold"/>
                <a:sym typeface="Canva Sans Bold"/>
              </a:rPr>
              <a:t>This is higher than the national average of 24% and significantly higher than the Scotgov target of 10% by 2030.</a:t>
            </a:r>
          </a:p>
          <a:p>
            <a:pPr algn="ctr">
              <a:lnSpc>
                <a:spcPts val="2997"/>
              </a:lnSpc>
            </a:pPr>
            <a:endParaRPr lang="en-US" sz="2140" b="1">
              <a:solidFill>
                <a:srgbClr val="000000"/>
              </a:solidFill>
              <a:latin typeface="Canva Sans Bold"/>
              <a:ea typeface="Canva Sans Bold"/>
              <a:cs typeface="Canva Sans Bold"/>
              <a:sym typeface="Canva Sans Bold"/>
            </a:endParaRPr>
          </a:p>
          <a:p>
            <a:pPr algn="ctr">
              <a:lnSpc>
                <a:spcPts val="2997"/>
              </a:lnSpc>
            </a:pPr>
            <a:r>
              <a:rPr lang="en-US" sz="2140" b="1">
                <a:solidFill>
                  <a:srgbClr val="000000"/>
                </a:solidFill>
                <a:latin typeface="Canva Sans Bold"/>
                <a:ea typeface="Canva Sans Bold"/>
                <a:cs typeface="Canva Sans Bold"/>
                <a:sym typeface="Canva Sans Bold"/>
              </a:rPr>
              <a:t>The impact of the increased cost of living, fuel prices, covid etc on public resources, attainment in schools and life chances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6A93F7-19BB-A6B6-63D6-C7290728EA43}"/>
              </a:ext>
            </a:extLst>
          </p:cNvPr>
          <p:cNvGrpSpPr/>
          <p:nvPr/>
        </p:nvGrpSpPr>
        <p:grpSpPr>
          <a:xfrm>
            <a:off x="147142" y="6304842"/>
            <a:ext cx="11839905" cy="914408"/>
            <a:chOff x="147142" y="5738643"/>
            <a:chExt cx="11839905" cy="914408"/>
          </a:xfrm>
        </p:grpSpPr>
        <p:sp>
          <p:nvSpPr>
            <p:cNvPr id="4" name="Rectangle 3">
              <a:extLst>
                <a:ext uri="{FF2B5EF4-FFF2-40B4-BE49-F238E27FC236}">
                  <a16:creationId xmlns:a16="http://schemas.microsoft.com/office/drawing/2014/main" id="{937318E8-9A35-1E71-3F31-8A9216748B44}"/>
                </a:ext>
              </a:extLst>
            </p:cNvPr>
            <p:cNvSpPr/>
            <p:nvPr/>
          </p:nvSpPr>
          <p:spPr>
            <a:xfrm>
              <a:off x="147142" y="5759673"/>
              <a:ext cx="3710151" cy="89337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A89B410-682A-6904-9007-1E24700C22D7}"/>
                </a:ext>
              </a:extLst>
            </p:cNvPr>
            <p:cNvSpPr/>
            <p:nvPr/>
          </p:nvSpPr>
          <p:spPr>
            <a:xfrm>
              <a:off x="4212019" y="5749159"/>
              <a:ext cx="3710151" cy="903892"/>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B1FDAF8-0D29-ADF1-1860-699A4272B2A0}"/>
                </a:ext>
              </a:extLst>
            </p:cNvPr>
            <p:cNvSpPr/>
            <p:nvPr/>
          </p:nvSpPr>
          <p:spPr>
            <a:xfrm>
              <a:off x="8276896" y="5738643"/>
              <a:ext cx="3710151" cy="903893"/>
            </a:xfrm>
            <a:prstGeom prst="rect">
              <a:avLst/>
            </a:prstGeom>
            <a:solidFill>
              <a:srgbClr val="A31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5BBB73A-CABC-2720-A5B7-6F2C9FE22F6A}"/>
              </a:ext>
            </a:extLst>
          </p:cNvPr>
          <p:cNvSpPr/>
          <p:nvPr/>
        </p:nvSpPr>
        <p:spPr>
          <a:xfrm>
            <a:off x="0" y="748570"/>
            <a:ext cx="12191999" cy="2303912"/>
          </a:xfrm>
          <a:prstGeom prst="rect">
            <a:avLst/>
          </a:prstGeom>
          <a:noFill/>
        </p:spPr>
        <p:txBody>
          <a:bodyPr wrap="none" lIns="91440" tIns="45720" rIns="91440" bIns="45720">
            <a:prstTxWarp prst="textButton">
              <a:avLst/>
            </a:prstTxWarp>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Trebuchet MS" panose="020B0703020202090204" pitchFamily="34" charset="0"/>
              </a:rPr>
              <a:t>What do you know about obesity?</a:t>
            </a:r>
            <a:endParaRPr lang="en-GB" sz="5400" b="1" cap="none" spc="0" dirty="0">
              <a:ln w="22225">
                <a:solidFill>
                  <a:schemeClr val="accent2"/>
                </a:solidFill>
                <a:prstDash val="solid"/>
              </a:ln>
              <a:solidFill>
                <a:schemeClr val="accent2">
                  <a:lumMod val="40000"/>
                  <a:lumOff val="60000"/>
                </a:schemeClr>
              </a:solidFill>
              <a:effectLst/>
            </a:endParaRPr>
          </a:p>
        </p:txBody>
      </p:sp>
      <p:pic>
        <p:nvPicPr>
          <p:cNvPr id="15" name="Picture 14">
            <a:extLst>
              <a:ext uri="{FF2B5EF4-FFF2-40B4-BE49-F238E27FC236}">
                <a16:creationId xmlns:a16="http://schemas.microsoft.com/office/drawing/2014/main" id="{6CABBF64-56EF-4FE2-1766-CB33370C5E9E}"/>
              </a:ext>
            </a:extLst>
          </p:cNvPr>
          <p:cNvPicPr>
            <a:picLocks noChangeAspect="1"/>
          </p:cNvPicPr>
          <p:nvPr/>
        </p:nvPicPr>
        <p:blipFill>
          <a:blip r:embed="rId3"/>
          <a:stretch>
            <a:fillRect/>
          </a:stretch>
        </p:blipFill>
        <p:spPr>
          <a:xfrm>
            <a:off x="3250109" y="1471039"/>
            <a:ext cx="5691782" cy="44960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410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6A93F7-19BB-A6B6-63D6-C7290728EA43}"/>
              </a:ext>
            </a:extLst>
          </p:cNvPr>
          <p:cNvGrpSpPr/>
          <p:nvPr/>
        </p:nvGrpSpPr>
        <p:grpSpPr>
          <a:xfrm>
            <a:off x="147142" y="6304842"/>
            <a:ext cx="11839905" cy="914408"/>
            <a:chOff x="147142" y="5738643"/>
            <a:chExt cx="11839905" cy="914408"/>
          </a:xfrm>
        </p:grpSpPr>
        <p:sp>
          <p:nvSpPr>
            <p:cNvPr id="4" name="Rectangle 3">
              <a:extLst>
                <a:ext uri="{FF2B5EF4-FFF2-40B4-BE49-F238E27FC236}">
                  <a16:creationId xmlns:a16="http://schemas.microsoft.com/office/drawing/2014/main" id="{937318E8-9A35-1E71-3F31-8A9216748B44}"/>
                </a:ext>
              </a:extLst>
            </p:cNvPr>
            <p:cNvSpPr/>
            <p:nvPr/>
          </p:nvSpPr>
          <p:spPr>
            <a:xfrm>
              <a:off x="147142" y="5759673"/>
              <a:ext cx="3710151" cy="89337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A89B410-682A-6904-9007-1E24700C22D7}"/>
                </a:ext>
              </a:extLst>
            </p:cNvPr>
            <p:cNvSpPr/>
            <p:nvPr/>
          </p:nvSpPr>
          <p:spPr>
            <a:xfrm>
              <a:off x="4212019" y="5749159"/>
              <a:ext cx="3710151" cy="903892"/>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B1FDAF8-0D29-ADF1-1860-699A4272B2A0}"/>
                </a:ext>
              </a:extLst>
            </p:cNvPr>
            <p:cNvSpPr/>
            <p:nvPr/>
          </p:nvSpPr>
          <p:spPr>
            <a:xfrm>
              <a:off x="8276896" y="5738643"/>
              <a:ext cx="3710151" cy="903893"/>
            </a:xfrm>
            <a:prstGeom prst="rect">
              <a:avLst/>
            </a:prstGeom>
            <a:solidFill>
              <a:srgbClr val="A31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5BBB73A-CABC-2720-A5B7-6F2C9FE22F6A}"/>
              </a:ext>
            </a:extLst>
          </p:cNvPr>
          <p:cNvSpPr/>
          <p:nvPr/>
        </p:nvSpPr>
        <p:spPr>
          <a:xfrm>
            <a:off x="1268347" y="204842"/>
            <a:ext cx="9597493" cy="1569660"/>
          </a:xfrm>
          <a:prstGeom prst="rect">
            <a:avLst/>
          </a:prstGeom>
          <a:noFill/>
        </p:spPr>
        <p:txBody>
          <a:bodyPr wrap="square" lIns="91440" tIns="45720" rIns="91440" bIns="45720">
            <a:spAutoFit/>
          </a:bodyPr>
          <a:lstStyle/>
          <a:p>
            <a:pPr algn="ctr"/>
            <a:r>
              <a:rPr lang="en-US" sz="4800" b="1" dirty="0">
                <a:ln w="22225">
                  <a:solidFill>
                    <a:schemeClr val="accent2"/>
                  </a:solidFill>
                  <a:prstDash val="solid"/>
                </a:ln>
                <a:solidFill>
                  <a:schemeClr val="accent2">
                    <a:lumMod val="40000"/>
                    <a:lumOff val="60000"/>
                  </a:schemeClr>
                </a:solidFill>
                <a:latin typeface="Trebuchet MS" panose="020B0703020202090204" pitchFamily="34" charset="0"/>
              </a:rPr>
              <a:t>How many people live with overweight and obesity?</a:t>
            </a:r>
            <a:endParaRPr lang="en-GB" sz="4800" b="1" cap="none" spc="0" dirty="0">
              <a:ln w="22225">
                <a:solidFill>
                  <a:schemeClr val="accent2"/>
                </a:solidFill>
                <a:prstDash val="solid"/>
              </a:ln>
              <a:solidFill>
                <a:schemeClr val="accent2">
                  <a:lumMod val="40000"/>
                  <a:lumOff val="60000"/>
                </a:schemeClr>
              </a:solidFill>
              <a:effectLst/>
            </a:endParaRPr>
          </a:p>
        </p:txBody>
      </p:sp>
      <p:grpSp>
        <p:nvGrpSpPr>
          <p:cNvPr id="141" name="Group 140">
            <a:extLst>
              <a:ext uri="{FF2B5EF4-FFF2-40B4-BE49-F238E27FC236}">
                <a16:creationId xmlns:a16="http://schemas.microsoft.com/office/drawing/2014/main" id="{810BDCAF-062A-11A7-515F-6E85DB98F7C9}"/>
              </a:ext>
            </a:extLst>
          </p:cNvPr>
          <p:cNvGrpSpPr/>
          <p:nvPr/>
        </p:nvGrpSpPr>
        <p:grpSpPr>
          <a:xfrm>
            <a:off x="2258828" y="2177671"/>
            <a:ext cx="7979144" cy="3841376"/>
            <a:chOff x="2447365" y="2599765"/>
            <a:chExt cx="7078288" cy="3312459"/>
          </a:xfrm>
        </p:grpSpPr>
        <p:grpSp>
          <p:nvGrpSpPr>
            <p:cNvPr id="74" name="Group 73">
              <a:extLst>
                <a:ext uri="{FF2B5EF4-FFF2-40B4-BE49-F238E27FC236}">
                  <a16:creationId xmlns:a16="http://schemas.microsoft.com/office/drawing/2014/main" id="{A6A12FD4-49C5-1A2C-428E-710695ED452E}"/>
                </a:ext>
              </a:extLst>
            </p:cNvPr>
            <p:cNvGrpSpPr/>
            <p:nvPr/>
          </p:nvGrpSpPr>
          <p:grpSpPr>
            <a:xfrm>
              <a:off x="5815501" y="2599765"/>
              <a:ext cx="3710152" cy="3312459"/>
              <a:chOff x="2294964" y="1146569"/>
              <a:chExt cx="4808921" cy="4613255"/>
            </a:xfrm>
          </p:grpSpPr>
          <p:grpSp>
            <p:nvGrpSpPr>
              <p:cNvPr id="21" name="Group 20">
                <a:extLst>
                  <a:ext uri="{FF2B5EF4-FFF2-40B4-BE49-F238E27FC236}">
                    <a16:creationId xmlns:a16="http://schemas.microsoft.com/office/drawing/2014/main" id="{EAE5FAFF-D9D3-1BDF-4A97-50879628E76B}"/>
                  </a:ext>
                </a:extLst>
              </p:cNvPr>
              <p:cNvGrpSpPr/>
              <p:nvPr/>
            </p:nvGrpSpPr>
            <p:grpSpPr>
              <a:xfrm>
                <a:off x="2294964" y="3931024"/>
                <a:ext cx="4808921" cy="914400"/>
                <a:chOff x="2142564" y="4693024"/>
                <a:chExt cx="4808921" cy="914400"/>
              </a:xfrm>
            </p:grpSpPr>
            <p:grpSp>
              <p:nvGrpSpPr>
                <p:cNvPr id="13" name="Group 12">
                  <a:extLst>
                    <a:ext uri="{FF2B5EF4-FFF2-40B4-BE49-F238E27FC236}">
                      <a16:creationId xmlns:a16="http://schemas.microsoft.com/office/drawing/2014/main" id="{90934765-C115-B73B-483D-DBC236080AD1}"/>
                    </a:ext>
                  </a:extLst>
                </p:cNvPr>
                <p:cNvGrpSpPr/>
                <p:nvPr/>
              </p:nvGrpSpPr>
              <p:grpSpPr>
                <a:xfrm>
                  <a:off x="2142564" y="4693024"/>
                  <a:ext cx="2647514" cy="914400"/>
                  <a:chOff x="2142564" y="4693024"/>
                  <a:chExt cx="2647514" cy="914400"/>
                </a:xfrm>
              </p:grpSpPr>
              <p:pic>
                <p:nvPicPr>
                  <p:cNvPr id="3" name="Graphic 2" descr="Man with solid fill">
                    <a:extLst>
                      <a:ext uri="{FF2B5EF4-FFF2-40B4-BE49-F238E27FC236}">
                        <a16:creationId xmlns:a16="http://schemas.microsoft.com/office/drawing/2014/main" id="{A7D39CD8-A5B3-1615-C8BF-EA4D73196D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7" name="Graphic 6" descr="Man with solid fill">
                    <a:extLst>
                      <a:ext uri="{FF2B5EF4-FFF2-40B4-BE49-F238E27FC236}">
                        <a16:creationId xmlns:a16="http://schemas.microsoft.com/office/drawing/2014/main" id="{29A79CBE-D4E0-84BB-EAC9-3A927F020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8" name="Graphic 7" descr="Man with solid fill">
                    <a:extLst>
                      <a:ext uri="{FF2B5EF4-FFF2-40B4-BE49-F238E27FC236}">
                        <a16:creationId xmlns:a16="http://schemas.microsoft.com/office/drawing/2014/main" id="{EF7B7E0A-685B-D130-33AB-656AD6572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9" name="Graphic 8" descr="Man with solid fill">
                    <a:extLst>
                      <a:ext uri="{FF2B5EF4-FFF2-40B4-BE49-F238E27FC236}">
                        <a16:creationId xmlns:a16="http://schemas.microsoft.com/office/drawing/2014/main" id="{3A1B8F8C-032D-745F-A98A-ABD31B9A5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2" name="Graphic 11" descr="Man with solid fill">
                    <a:extLst>
                      <a:ext uri="{FF2B5EF4-FFF2-40B4-BE49-F238E27FC236}">
                        <a16:creationId xmlns:a16="http://schemas.microsoft.com/office/drawing/2014/main" id="{7A8EA88C-5E16-F743-6E05-5F6B2217F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15" name="Group 14">
                  <a:extLst>
                    <a:ext uri="{FF2B5EF4-FFF2-40B4-BE49-F238E27FC236}">
                      <a16:creationId xmlns:a16="http://schemas.microsoft.com/office/drawing/2014/main" id="{39C749EF-E32D-2635-14ED-001748D2E11F}"/>
                    </a:ext>
                  </a:extLst>
                </p:cNvPr>
                <p:cNvGrpSpPr/>
                <p:nvPr/>
              </p:nvGrpSpPr>
              <p:grpSpPr>
                <a:xfrm>
                  <a:off x="4303971" y="4693024"/>
                  <a:ext cx="2647514" cy="914400"/>
                  <a:chOff x="2142564" y="4693024"/>
                  <a:chExt cx="2647514" cy="914400"/>
                </a:xfrm>
              </p:grpSpPr>
              <p:pic>
                <p:nvPicPr>
                  <p:cNvPr id="16" name="Graphic 15" descr="Man with solid fill">
                    <a:extLst>
                      <a:ext uri="{FF2B5EF4-FFF2-40B4-BE49-F238E27FC236}">
                        <a16:creationId xmlns:a16="http://schemas.microsoft.com/office/drawing/2014/main" id="{DD3D1B05-4423-7459-E18B-2C396D4080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7" name="Graphic 16" descr="Man with solid fill">
                    <a:extLst>
                      <a:ext uri="{FF2B5EF4-FFF2-40B4-BE49-F238E27FC236}">
                        <a16:creationId xmlns:a16="http://schemas.microsoft.com/office/drawing/2014/main" id="{991CEB61-8D61-BD86-1795-D97D4C22B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8" name="Graphic 17" descr="Man with solid fill">
                    <a:extLst>
                      <a:ext uri="{FF2B5EF4-FFF2-40B4-BE49-F238E27FC236}">
                        <a16:creationId xmlns:a16="http://schemas.microsoft.com/office/drawing/2014/main" id="{29EDC147-E85A-92D6-7461-A2F8C76BA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9" name="Graphic 18" descr="Man with solid fill">
                    <a:extLst>
                      <a:ext uri="{FF2B5EF4-FFF2-40B4-BE49-F238E27FC236}">
                        <a16:creationId xmlns:a16="http://schemas.microsoft.com/office/drawing/2014/main" id="{CA428C96-DC9A-146F-FD75-A1946EBCA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20" name="Graphic 19" descr="Man with solid fill">
                    <a:extLst>
                      <a:ext uri="{FF2B5EF4-FFF2-40B4-BE49-F238E27FC236}">
                        <a16:creationId xmlns:a16="http://schemas.microsoft.com/office/drawing/2014/main" id="{386A919C-78C6-61E8-9FB9-8DE3652F9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22" name="Group 21">
                <a:extLst>
                  <a:ext uri="{FF2B5EF4-FFF2-40B4-BE49-F238E27FC236}">
                    <a16:creationId xmlns:a16="http://schemas.microsoft.com/office/drawing/2014/main" id="{C29AF9BE-513F-CCAE-9FBC-3A46AB74374E}"/>
                  </a:ext>
                </a:extLst>
              </p:cNvPr>
              <p:cNvGrpSpPr/>
              <p:nvPr/>
            </p:nvGrpSpPr>
            <p:grpSpPr>
              <a:xfrm>
                <a:off x="2294964" y="4845424"/>
                <a:ext cx="4808921" cy="914400"/>
                <a:chOff x="2142564" y="4693024"/>
                <a:chExt cx="4808921" cy="914400"/>
              </a:xfrm>
            </p:grpSpPr>
            <p:grpSp>
              <p:nvGrpSpPr>
                <p:cNvPr id="23" name="Group 22">
                  <a:extLst>
                    <a:ext uri="{FF2B5EF4-FFF2-40B4-BE49-F238E27FC236}">
                      <a16:creationId xmlns:a16="http://schemas.microsoft.com/office/drawing/2014/main" id="{BEC3EADD-E25C-67EE-11AB-E2C0AFB84FE6}"/>
                    </a:ext>
                  </a:extLst>
                </p:cNvPr>
                <p:cNvGrpSpPr/>
                <p:nvPr/>
              </p:nvGrpSpPr>
              <p:grpSpPr>
                <a:xfrm>
                  <a:off x="2142564" y="4693024"/>
                  <a:ext cx="2647514" cy="914400"/>
                  <a:chOff x="2142564" y="4693024"/>
                  <a:chExt cx="2647514" cy="914400"/>
                </a:xfrm>
              </p:grpSpPr>
              <p:pic>
                <p:nvPicPr>
                  <p:cNvPr id="30" name="Graphic 29" descr="Man with solid fill">
                    <a:extLst>
                      <a:ext uri="{FF2B5EF4-FFF2-40B4-BE49-F238E27FC236}">
                        <a16:creationId xmlns:a16="http://schemas.microsoft.com/office/drawing/2014/main" id="{56DDE8CC-81D3-D2F5-EAA2-BEB1A26E7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31" name="Graphic 30" descr="Man with solid fill">
                    <a:extLst>
                      <a:ext uri="{FF2B5EF4-FFF2-40B4-BE49-F238E27FC236}">
                        <a16:creationId xmlns:a16="http://schemas.microsoft.com/office/drawing/2014/main" id="{48F5B4BD-08C5-3290-1DFA-3BFEF7335C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32" name="Graphic 31" descr="Man with solid fill">
                    <a:extLst>
                      <a:ext uri="{FF2B5EF4-FFF2-40B4-BE49-F238E27FC236}">
                        <a16:creationId xmlns:a16="http://schemas.microsoft.com/office/drawing/2014/main" id="{3B61EF04-4C82-DC2E-A43E-2A0D3C63C5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33" name="Graphic 32" descr="Man with solid fill">
                    <a:extLst>
                      <a:ext uri="{FF2B5EF4-FFF2-40B4-BE49-F238E27FC236}">
                        <a16:creationId xmlns:a16="http://schemas.microsoft.com/office/drawing/2014/main" id="{0B0E7B69-D9DC-55E8-BD89-E3B4C7EA93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34" name="Graphic 33" descr="Man with solid fill">
                    <a:extLst>
                      <a:ext uri="{FF2B5EF4-FFF2-40B4-BE49-F238E27FC236}">
                        <a16:creationId xmlns:a16="http://schemas.microsoft.com/office/drawing/2014/main" id="{237B49B0-E3C7-C963-7BAB-520213036D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24" name="Group 23">
                  <a:extLst>
                    <a:ext uri="{FF2B5EF4-FFF2-40B4-BE49-F238E27FC236}">
                      <a16:creationId xmlns:a16="http://schemas.microsoft.com/office/drawing/2014/main" id="{58CE3BBF-5EDD-E060-C2CB-4E8F02E2F766}"/>
                    </a:ext>
                  </a:extLst>
                </p:cNvPr>
                <p:cNvGrpSpPr/>
                <p:nvPr/>
              </p:nvGrpSpPr>
              <p:grpSpPr>
                <a:xfrm>
                  <a:off x="4303971" y="4693024"/>
                  <a:ext cx="2647514" cy="914400"/>
                  <a:chOff x="2142564" y="4693024"/>
                  <a:chExt cx="2647514" cy="914400"/>
                </a:xfrm>
              </p:grpSpPr>
              <p:pic>
                <p:nvPicPr>
                  <p:cNvPr id="25" name="Graphic 24" descr="Man with solid fill">
                    <a:extLst>
                      <a:ext uri="{FF2B5EF4-FFF2-40B4-BE49-F238E27FC236}">
                        <a16:creationId xmlns:a16="http://schemas.microsoft.com/office/drawing/2014/main" id="{C9455C6E-DCC2-3803-6C8F-7623908C9B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26" name="Graphic 25" descr="Man with solid fill">
                    <a:extLst>
                      <a:ext uri="{FF2B5EF4-FFF2-40B4-BE49-F238E27FC236}">
                        <a16:creationId xmlns:a16="http://schemas.microsoft.com/office/drawing/2014/main" id="{58ADE018-C38E-CA04-B6CB-4863515DA3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27" name="Graphic 26" descr="Man with solid fill">
                    <a:extLst>
                      <a:ext uri="{FF2B5EF4-FFF2-40B4-BE49-F238E27FC236}">
                        <a16:creationId xmlns:a16="http://schemas.microsoft.com/office/drawing/2014/main" id="{4EE43492-0F0D-D319-03DE-F29CFF917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28" name="Graphic 27" descr="Man with solid fill">
                    <a:extLst>
                      <a:ext uri="{FF2B5EF4-FFF2-40B4-BE49-F238E27FC236}">
                        <a16:creationId xmlns:a16="http://schemas.microsoft.com/office/drawing/2014/main" id="{F640CCC7-DF15-47E2-CC37-EBAE63590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29" name="Graphic 28" descr="Man with solid fill">
                    <a:extLst>
                      <a:ext uri="{FF2B5EF4-FFF2-40B4-BE49-F238E27FC236}">
                        <a16:creationId xmlns:a16="http://schemas.microsoft.com/office/drawing/2014/main" id="{47E726CC-BE0E-AF66-FBCD-AFC91E97C5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35" name="Group 34">
                <a:extLst>
                  <a:ext uri="{FF2B5EF4-FFF2-40B4-BE49-F238E27FC236}">
                    <a16:creationId xmlns:a16="http://schemas.microsoft.com/office/drawing/2014/main" id="{D642CB49-DA02-001D-8C76-6870B3E21FDC}"/>
                  </a:ext>
                </a:extLst>
              </p:cNvPr>
              <p:cNvGrpSpPr/>
              <p:nvPr/>
            </p:nvGrpSpPr>
            <p:grpSpPr>
              <a:xfrm>
                <a:off x="2294964" y="3016624"/>
                <a:ext cx="4808921" cy="914400"/>
                <a:chOff x="2142564" y="4693024"/>
                <a:chExt cx="4808921" cy="914400"/>
              </a:xfrm>
            </p:grpSpPr>
            <p:grpSp>
              <p:nvGrpSpPr>
                <p:cNvPr id="36" name="Group 35">
                  <a:extLst>
                    <a:ext uri="{FF2B5EF4-FFF2-40B4-BE49-F238E27FC236}">
                      <a16:creationId xmlns:a16="http://schemas.microsoft.com/office/drawing/2014/main" id="{A259D78F-B075-62B4-545F-129DF0C1D4CD}"/>
                    </a:ext>
                  </a:extLst>
                </p:cNvPr>
                <p:cNvGrpSpPr/>
                <p:nvPr/>
              </p:nvGrpSpPr>
              <p:grpSpPr>
                <a:xfrm>
                  <a:off x="2142564" y="4693024"/>
                  <a:ext cx="2647514" cy="914400"/>
                  <a:chOff x="2142564" y="4693024"/>
                  <a:chExt cx="2647514" cy="914400"/>
                </a:xfrm>
              </p:grpSpPr>
              <p:pic>
                <p:nvPicPr>
                  <p:cNvPr id="43" name="Graphic 42" descr="Man with solid fill">
                    <a:extLst>
                      <a:ext uri="{FF2B5EF4-FFF2-40B4-BE49-F238E27FC236}">
                        <a16:creationId xmlns:a16="http://schemas.microsoft.com/office/drawing/2014/main" id="{711A4702-8970-8B22-850D-0A6723B9E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44" name="Graphic 43" descr="Man with solid fill">
                    <a:extLst>
                      <a:ext uri="{FF2B5EF4-FFF2-40B4-BE49-F238E27FC236}">
                        <a16:creationId xmlns:a16="http://schemas.microsoft.com/office/drawing/2014/main" id="{36D1A70C-272E-4D45-6E6D-581A2C6431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45" name="Graphic 44" descr="Man with solid fill">
                    <a:extLst>
                      <a:ext uri="{FF2B5EF4-FFF2-40B4-BE49-F238E27FC236}">
                        <a16:creationId xmlns:a16="http://schemas.microsoft.com/office/drawing/2014/main" id="{FFEA48FE-9A81-D868-F9CF-9C10507296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46" name="Graphic 45" descr="Man with solid fill">
                    <a:extLst>
                      <a:ext uri="{FF2B5EF4-FFF2-40B4-BE49-F238E27FC236}">
                        <a16:creationId xmlns:a16="http://schemas.microsoft.com/office/drawing/2014/main" id="{BD4014D8-C5BD-FA47-CFB0-15AC4357A8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47" name="Graphic 46" descr="Man with solid fill">
                    <a:extLst>
                      <a:ext uri="{FF2B5EF4-FFF2-40B4-BE49-F238E27FC236}">
                        <a16:creationId xmlns:a16="http://schemas.microsoft.com/office/drawing/2014/main" id="{0D91CD25-4763-92BB-35F3-05AF262EB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37" name="Group 36">
                  <a:extLst>
                    <a:ext uri="{FF2B5EF4-FFF2-40B4-BE49-F238E27FC236}">
                      <a16:creationId xmlns:a16="http://schemas.microsoft.com/office/drawing/2014/main" id="{3F1F30BF-051E-C7F3-738B-4D7926A98460}"/>
                    </a:ext>
                  </a:extLst>
                </p:cNvPr>
                <p:cNvGrpSpPr/>
                <p:nvPr/>
              </p:nvGrpSpPr>
              <p:grpSpPr>
                <a:xfrm>
                  <a:off x="4303971" y="4693024"/>
                  <a:ext cx="2647514" cy="914400"/>
                  <a:chOff x="2142564" y="4693024"/>
                  <a:chExt cx="2647514" cy="914400"/>
                </a:xfrm>
              </p:grpSpPr>
              <p:pic>
                <p:nvPicPr>
                  <p:cNvPr id="38" name="Graphic 37" descr="Man with solid fill">
                    <a:extLst>
                      <a:ext uri="{FF2B5EF4-FFF2-40B4-BE49-F238E27FC236}">
                        <a16:creationId xmlns:a16="http://schemas.microsoft.com/office/drawing/2014/main" id="{EDE15637-44ED-313C-D29A-15B2C7679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39" name="Graphic 38" descr="Man with solid fill">
                    <a:extLst>
                      <a:ext uri="{FF2B5EF4-FFF2-40B4-BE49-F238E27FC236}">
                        <a16:creationId xmlns:a16="http://schemas.microsoft.com/office/drawing/2014/main" id="{8DC0C013-FB5A-C2E9-FB79-EE55B633A5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40" name="Graphic 39" descr="Man with solid fill">
                    <a:extLst>
                      <a:ext uri="{FF2B5EF4-FFF2-40B4-BE49-F238E27FC236}">
                        <a16:creationId xmlns:a16="http://schemas.microsoft.com/office/drawing/2014/main" id="{F8EE31FF-61D5-AFF3-42DE-D63A1C955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41" name="Graphic 40" descr="Man with solid fill">
                    <a:extLst>
                      <a:ext uri="{FF2B5EF4-FFF2-40B4-BE49-F238E27FC236}">
                        <a16:creationId xmlns:a16="http://schemas.microsoft.com/office/drawing/2014/main" id="{CFBE86A9-EFAB-FA33-23F9-6DD212120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42" name="Graphic 41" descr="Man with solid fill">
                    <a:extLst>
                      <a:ext uri="{FF2B5EF4-FFF2-40B4-BE49-F238E27FC236}">
                        <a16:creationId xmlns:a16="http://schemas.microsoft.com/office/drawing/2014/main" id="{7CE694F2-BF3B-085C-B3F3-B70A5465A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48" name="Group 47">
                <a:extLst>
                  <a:ext uri="{FF2B5EF4-FFF2-40B4-BE49-F238E27FC236}">
                    <a16:creationId xmlns:a16="http://schemas.microsoft.com/office/drawing/2014/main" id="{3A878D13-0ECE-0DD6-066B-A6661C5AF9C0}"/>
                  </a:ext>
                </a:extLst>
              </p:cNvPr>
              <p:cNvGrpSpPr/>
              <p:nvPr/>
            </p:nvGrpSpPr>
            <p:grpSpPr>
              <a:xfrm>
                <a:off x="2294964" y="2102224"/>
                <a:ext cx="4808921" cy="914400"/>
                <a:chOff x="2142564" y="4693024"/>
                <a:chExt cx="4808921" cy="914400"/>
              </a:xfrm>
            </p:grpSpPr>
            <p:grpSp>
              <p:nvGrpSpPr>
                <p:cNvPr id="49" name="Group 48">
                  <a:extLst>
                    <a:ext uri="{FF2B5EF4-FFF2-40B4-BE49-F238E27FC236}">
                      <a16:creationId xmlns:a16="http://schemas.microsoft.com/office/drawing/2014/main" id="{5E05A788-64D1-036C-EB71-506E06AD78B7}"/>
                    </a:ext>
                  </a:extLst>
                </p:cNvPr>
                <p:cNvGrpSpPr/>
                <p:nvPr/>
              </p:nvGrpSpPr>
              <p:grpSpPr>
                <a:xfrm>
                  <a:off x="2142564" y="4693024"/>
                  <a:ext cx="2647514" cy="914400"/>
                  <a:chOff x="2142564" y="4693024"/>
                  <a:chExt cx="2647514" cy="914400"/>
                </a:xfrm>
              </p:grpSpPr>
              <p:pic>
                <p:nvPicPr>
                  <p:cNvPr id="56" name="Graphic 55" descr="Man with solid fill">
                    <a:extLst>
                      <a:ext uri="{FF2B5EF4-FFF2-40B4-BE49-F238E27FC236}">
                        <a16:creationId xmlns:a16="http://schemas.microsoft.com/office/drawing/2014/main" id="{4BA398E0-0502-8EA1-B717-5E38A612C1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57" name="Graphic 56" descr="Man with solid fill">
                    <a:extLst>
                      <a:ext uri="{FF2B5EF4-FFF2-40B4-BE49-F238E27FC236}">
                        <a16:creationId xmlns:a16="http://schemas.microsoft.com/office/drawing/2014/main" id="{6688227D-0539-9CE1-C14E-29DB8B6910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58" name="Graphic 57" descr="Man with solid fill">
                    <a:extLst>
                      <a:ext uri="{FF2B5EF4-FFF2-40B4-BE49-F238E27FC236}">
                        <a16:creationId xmlns:a16="http://schemas.microsoft.com/office/drawing/2014/main" id="{CBE79E00-11C2-4393-4D11-398B6F218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59" name="Graphic 58" descr="Man with solid fill">
                    <a:extLst>
                      <a:ext uri="{FF2B5EF4-FFF2-40B4-BE49-F238E27FC236}">
                        <a16:creationId xmlns:a16="http://schemas.microsoft.com/office/drawing/2014/main" id="{37FF83CD-7C50-488B-972B-52D69D640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60" name="Graphic 59" descr="Man with solid fill">
                    <a:extLst>
                      <a:ext uri="{FF2B5EF4-FFF2-40B4-BE49-F238E27FC236}">
                        <a16:creationId xmlns:a16="http://schemas.microsoft.com/office/drawing/2014/main" id="{18D0A140-8B61-A83F-4A52-8144D828C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50" name="Group 49">
                  <a:extLst>
                    <a:ext uri="{FF2B5EF4-FFF2-40B4-BE49-F238E27FC236}">
                      <a16:creationId xmlns:a16="http://schemas.microsoft.com/office/drawing/2014/main" id="{EC7CE5C2-9293-7309-1F43-D23248B69985}"/>
                    </a:ext>
                  </a:extLst>
                </p:cNvPr>
                <p:cNvGrpSpPr/>
                <p:nvPr/>
              </p:nvGrpSpPr>
              <p:grpSpPr>
                <a:xfrm>
                  <a:off x="4303971" y="4693024"/>
                  <a:ext cx="2647514" cy="914400"/>
                  <a:chOff x="2142564" y="4693024"/>
                  <a:chExt cx="2647514" cy="914400"/>
                </a:xfrm>
              </p:grpSpPr>
              <p:pic>
                <p:nvPicPr>
                  <p:cNvPr id="51" name="Graphic 50" descr="Man with solid fill">
                    <a:extLst>
                      <a:ext uri="{FF2B5EF4-FFF2-40B4-BE49-F238E27FC236}">
                        <a16:creationId xmlns:a16="http://schemas.microsoft.com/office/drawing/2014/main" id="{2A25CBF2-A085-300A-B3C2-A95FE32470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52" name="Graphic 51" descr="Man with solid fill">
                    <a:extLst>
                      <a:ext uri="{FF2B5EF4-FFF2-40B4-BE49-F238E27FC236}">
                        <a16:creationId xmlns:a16="http://schemas.microsoft.com/office/drawing/2014/main" id="{64D7F43D-755B-C723-5110-55EE5FCF27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53" name="Graphic 52" descr="Man with solid fill">
                    <a:extLst>
                      <a:ext uri="{FF2B5EF4-FFF2-40B4-BE49-F238E27FC236}">
                        <a16:creationId xmlns:a16="http://schemas.microsoft.com/office/drawing/2014/main" id="{45C041BA-ABBB-5689-B7D1-37F19B4C6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54" name="Graphic 53" descr="Man with solid fill">
                    <a:extLst>
                      <a:ext uri="{FF2B5EF4-FFF2-40B4-BE49-F238E27FC236}">
                        <a16:creationId xmlns:a16="http://schemas.microsoft.com/office/drawing/2014/main" id="{DCD67163-12CD-2F4F-372A-063FAE56F1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55" name="Graphic 54" descr="Man with solid fill">
                    <a:extLst>
                      <a:ext uri="{FF2B5EF4-FFF2-40B4-BE49-F238E27FC236}">
                        <a16:creationId xmlns:a16="http://schemas.microsoft.com/office/drawing/2014/main" id="{BF92B80D-F2B0-9908-5995-B99B3F4747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61" name="Group 60">
                <a:extLst>
                  <a:ext uri="{FF2B5EF4-FFF2-40B4-BE49-F238E27FC236}">
                    <a16:creationId xmlns:a16="http://schemas.microsoft.com/office/drawing/2014/main" id="{2C16B7D6-74DD-9F19-9148-CABD745BBD74}"/>
                  </a:ext>
                </a:extLst>
              </p:cNvPr>
              <p:cNvGrpSpPr/>
              <p:nvPr/>
            </p:nvGrpSpPr>
            <p:grpSpPr>
              <a:xfrm>
                <a:off x="2294964" y="1146569"/>
                <a:ext cx="4808921" cy="914400"/>
                <a:chOff x="2142564" y="4693024"/>
                <a:chExt cx="4808921" cy="914400"/>
              </a:xfrm>
            </p:grpSpPr>
            <p:grpSp>
              <p:nvGrpSpPr>
                <p:cNvPr id="62" name="Group 61">
                  <a:extLst>
                    <a:ext uri="{FF2B5EF4-FFF2-40B4-BE49-F238E27FC236}">
                      <a16:creationId xmlns:a16="http://schemas.microsoft.com/office/drawing/2014/main" id="{B2EA66FF-81E4-6FC4-7538-E148BB718B54}"/>
                    </a:ext>
                  </a:extLst>
                </p:cNvPr>
                <p:cNvGrpSpPr/>
                <p:nvPr/>
              </p:nvGrpSpPr>
              <p:grpSpPr>
                <a:xfrm>
                  <a:off x="2142564" y="4693024"/>
                  <a:ext cx="2647514" cy="914400"/>
                  <a:chOff x="2142564" y="4693024"/>
                  <a:chExt cx="2647514" cy="914400"/>
                </a:xfrm>
              </p:grpSpPr>
              <p:pic>
                <p:nvPicPr>
                  <p:cNvPr id="69" name="Graphic 68" descr="Man with solid fill">
                    <a:extLst>
                      <a:ext uri="{FF2B5EF4-FFF2-40B4-BE49-F238E27FC236}">
                        <a16:creationId xmlns:a16="http://schemas.microsoft.com/office/drawing/2014/main" id="{E1DF20C9-CF8E-3B66-D7E6-A5FF8E0A2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70" name="Graphic 69" descr="Man with solid fill">
                    <a:extLst>
                      <a:ext uri="{FF2B5EF4-FFF2-40B4-BE49-F238E27FC236}">
                        <a16:creationId xmlns:a16="http://schemas.microsoft.com/office/drawing/2014/main" id="{B86BB418-313B-582B-DDB4-0C429F46AD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71" name="Graphic 70" descr="Man with solid fill">
                    <a:extLst>
                      <a:ext uri="{FF2B5EF4-FFF2-40B4-BE49-F238E27FC236}">
                        <a16:creationId xmlns:a16="http://schemas.microsoft.com/office/drawing/2014/main" id="{38CEB74E-D764-6BBF-DA70-9FB10D88D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72" name="Graphic 71" descr="Man with solid fill">
                    <a:extLst>
                      <a:ext uri="{FF2B5EF4-FFF2-40B4-BE49-F238E27FC236}">
                        <a16:creationId xmlns:a16="http://schemas.microsoft.com/office/drawing/2014/main" id="{C5947B7A-381E-A24D-E8F4-7E6C8CC12E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73" name="Graphic 72" descr="Man with solid fill">
                    <a:extLst>
                      <a:ext uri="{FF2B5EF4-FFF2-40B4-BE49-F238E27FC236}">
                        <a16:creationId xmlns:a16="http://schemas.microsoft.com/office/drawing/2014/main" id="{E7F0FA41-1299-FFC7-0ADB-6C8C3A1DA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63" name="Group 62">
                  <a:extLst>
                    <a:ext uri="{FF2B5EF4-FFF2-40B4-BE49-F238E27FC236}">
                      <a16:creationId xmlns:a16="http://schemas.microsoft.com/office/drawing/2014/main" id="{A866C27E-2F37-CA75-100F-E05296D13DB9}"/>
                    </a:ext>
                  </a:extLst>
                </p:cNvPr>
                <p:cNvGrpSpPr/>
                <p:nvPr/>
              </p:nvGrpSpPr>
              <p:grpSpPr>
                <a:xfrm>
                  <a:off x="4303971" y="4693024"/>
                  <a:ext cx="2647514" cy="914400"/>
                  <a:chOff x="2142564" y="4693024"/>
                  <a:chExt cx="2647514" cy="914400"/>
                </a:xfrm>
              </p:grpSpPr>
              <p:pic>
                <p:nvPicPr>
                  <p:cNvPr id="64" name="Graphic 63" descr="Man with solid fill">
                    <a:extLst>
                      <a:ext uri="{FF2B5EF4-FFF2-40B4-BE49-F238E27FC236}">
                        <a16:creationId xmlns:a16="http://schemas.microsoft.com/office/drawing/2014/main" id="{92606977-37C5-79E3-F136-B000CF559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65" name="Graphic 64" descr="Man with solid fill">
                    <a:extLst>
                      <a:ext uri="{FF2B5EF4-FFF2-40B4-BE49-F238E27FC236}">
                        <a16:creationId xmlns:a16="http://schemas.microsoft.com/office/drawing/2014/main" id="{5B7E0BFA-5816-9DD6-17C2-9A8D2254FE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66" name="Graphic 65" descr="Man with solid fill">
                    <a:extLst>
                      <a:ext uri="{FF2B5EF4-FFF2-40B4-BE49-F238E27FC236}">
                        <a16:creationId xmlns:a16="http://schemas.microsoft.com/office/drawing/2014/main" id="{0B3ED300-F685-7006-5DFF-827E2BC63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67" name="Graphic 66" descr="Man with solid fill">
                    <a:extLst>
                      <a:ext uri="{FF2B5EF4-FFF2-40B4-BE49-F238E27FC236}">
                        <a16:creationId xmlns:a16="http://schemas.microsoft.com/office/drawing/2014/main" id="{53C9FB9E-8CFB-308B-0B7B-4903F0B1B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68" name="Graphic 67" descr="Man with solid fill">
                    <a:extLst>
                      <a:ext uri="{FF2B5EF4-FFF2-40B4-BE49-F238E27FC236}">
                        <a16:creationId xmlns:a16="http://schemas.microsoft.com/office/drawing/2014/main" id="{12B4ECEA-4F2E-6642-9B16-F1CF4D9EB4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grpSp>
          <p:nvGrpSpPr>
            <p:cNvPr id="75" name="Group 74">
              <a:extLst>
                <a:ext uri="{FF2B5EF4-FFF2-40B4-BE49-F238E27FC236}">
                  <a16:creationId xmlns:a16="http://schemas.microsoft.com/office/drawing/2014/main" id="{6A2500F9-0369-9E8A-0A63-F69E1F9960B2}"/>
                </a:ext>
              </a:extLst>
            </p:cNvPr>
            <p:cNvGrpSpPr/>
            <p:nvPr/>
          </p:nvGrpSpPr>
          <p:grpSpPr>
            <a:xfrm>
              <a:off x="2447365" y="2599765"/>
              <a:ext cx="3710152" cy="3312459"/>
              <a:chOff x="2294964" y="1146569"/>
              <a:chExt cx="4808921" cy="4613254"/>
            </a:xfrm>
          </p:grpSpPr>
          <p:grpSp>
            <p:nvGrpSpPr>
              <p:cNvPr id="76" name="Group 75">
                <a:extLst>
                  <a:ext uri="{FF2B5EF4-FFF2-40B4-BE49-F238E27FC236}">
                    <a16:creationId xmlns:a16="http://schemas.microsoft.com/office/drawing/2014/main" id="{39655857-5EFC-2C20-6D16-5D748676F1DA}"/>
                  </a:ext>
                </a:extLst>
              </p:cNvPr>
              <p:cNvGrpSpPr/>
              <p:nvPr/>
            </p:nvGrpSpPr>
            <p:grpSpPr>
              <a:xfrm>
                <a:off x="2294964" y="3931024"/>
                <a:ext cx="4808921" cy="914400"/>
                <a:chOff x="2142564" y="4693024"/>
                <a:chExt cx="4808921" cy="914400"/>
              </a:xfrm>
            </p:grpSpPr>
            <p:grpSp>
              <p:nvGrpSpPr>
                <p:cNvPr id="129" name="Group 128">
                  <a:extLst>
                    <a:ext uri="{FF2B5EF4-FFF2-40B4-BE49-F238E27FC236}">
                      <a16:creationId xmlns:a16="http://schemas.microsoft.com/office/drawing/2014/main" id="{61E14D69-1677-D5D7-E8ED-D8F9F8E59ED0}"/>
                    </a:ext>
                  </a:extLst>
                </p:cNvPr>
                <p:cNvGrpSpPr/>
                <p:nvPr/>
              </p:nvGrpSpPr>
              <p:grpSpPr>
                <a:xfrm>
                  <a:off x="2142564" y="4693024"/>
                  <a:ext cx="2647514" cy="914400"/>
                  <a:chOff x="2142564" y="4693024"/>
                  <a:chExt cx="2647514" cy="914400"/>
                </a:xfrm>
              </p:grpSpPr>
              <p:pic>
                <p:nvPicPr>
                  <p:cNvPr id="136" name="Graphic 135" descr="Man with solid fill">
                    <a:extLst>
                      <a:ext uri="{FF2B5EF4-FFF2-40B4-BE49-F238E27FC236}">
                        <a16:creationId xmlns:a16="http://schemas.microsoft.com/office/drawing/2014/main" id="{9D9BB14B-E15B-66D7-FA5F-1C76D3AB35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37" name="Graphic 136" descr="Man with solid fill">
                    <a:extLst>
                      <a:ext uri="{FF2B5EF4-FFF2-40B4-BE49-F238E27FC236}">
                        <a16:creationId xmlns:a16="http://schemas.microsoft.com/office/drawing/2014/main" id="{F8498E2F-7799-437D-6BE3-823E58F4CE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38" name="Graphic 137" descr="Man with solid fill">
                    <a:extLst>
                      <a:ext uri="{FF2B5EF4-FFF2-40B4-BE49-F238E27FC236}">
                        <a16:creationId xmlns:a16="http://schemas.microsoft.com/office/drawing/2014/main" id="{129FB607-4337-5E6D-1551-2384411384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39" name="Graphic 138" descr="Man with solid fill">
                    <a:extLst>
                      <a:ext uri="{FF2B5EF4-FFF2-40B4-BE49-F238E27FC236}">
                        <a16:creationId xmlns:a16="http://schemas.microsoft.com/office/drawing/2014/main" id="{54086E2C-4697-BFB7-690A-63893D3BD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40" name="Graphic 139" descr="Man with solid fill">
                    <a:extLst>
                      <a:ext uri="{FF2B5EF4-FFF2-40B4-BE49-F238E27FC236}">
                        <a16:creationId xmlns:a16="http://schemas.microsoft.com/office/drawing/2014/main" id="{35F79BFB-FDE0-D7DA-02E3-313F0315A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130" name="Group 129">
                  <a:extLst>
                    <a:ext uri="{FF2B5EF4-FFF2-40B4-BE49-F238E27FC236}">
                      <a16:creationId xmlns:a16="http://schemas.microsoft.com/office/drawing/2014/main" id="{E155C797-0665-3214-89CF-90E91DF0B3F6}"/>
                    </a:ext>
                  </a:extLst>
                </p:cNvPr>
                <p:cNvGrpSpPr/>
                <p:nvPr/>
              </p:nvGrpSpPr>
              <p:grpSpPr>
                <a:xfrm>
                  <a:off x="4303971" y="4693024"/>
                  <a:ext cx="2647514" cy="914400"/>
                  <a:chOff x="2142564" y="4693024"/>
                  <a:chExt cx="2647514" cy="914400"/>
                </a:xfrm>
              </p:grpSpPr>
              <p:pic>
                <p:nvPicPr>
                  <p:cNvPr id="131" name="Graphic 130" descr="Man with solid fill">
                    <a:extLst>
                      <a:ext uri="{FF2B5EF4-FFF2-40B4-BE49-F238E27FC236}">
                        <a16:creationId xmlns:a16="http://schemas.microsoft.com/office/drawing/2014/main" id="{94AA0A8A-A6F0-4800-D86F-223E8F7753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32" name="Graphic 131" descr="Man with solid fill">
                    <a:extLst>
                      <a:ext uri="{FF2B5EF4-FFF2-40B4-BE49-F238E27FC236}">
                        <a16:creationId xmlns:a16="http://schemas.microsoft.com/office/drawing/2014/main" id="{1234846C-064F-403A-010A-C77930876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33" name="Graphic 132" descr="Man with solid fill">
                    <a:extLst>
                      <a:ext uri="{FF2B5EF4-FFF2-40B4-BE49-F238E27FC236}">
                        <a16:creationId xmlns:a16="http://schemas.microsoft.com/office/drawing/2014/main" id="{574A79E8-F832-70CE-5D8B-DFD6C4D5F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34" name="Graphic 133" descr="Man with solid fill">
                    <a:extLst>
                      <a:ext uri="{FF2B5EF4-FFF2-40B4-BE49-F238E27FC236}">
                        <a16:creationId xmlns:a16="http://schemas.microsoft.com/office/drawing/2014/main" id="{F7A90477-DBF3-82D1-F85C-C1B5FBBDB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35" name="Graphic 134" descr="Man with solid fill">
                    <a:extLst>
                      <a:ext uri="{FF2B5EF4-FFF2-40B4-BE49-F238E27FC236}">
                        <a16:creationId xmlns:a16="http://schemas.microsoft.com/office/drawing/2014/main" id="{885921C1-2F3A-C93C-84FB-4643D62A0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77" name="Group 76">
                <a:extLst>
                  <a:ext uri="{FF2B5EF4-FFF2-40B4-BE49-F238E27FC236}">
                    <a16:creationId xmlns:a16="http://schemas.microsoft.com/office/drawing/2014/main" id="{E3083F0D-EC74-2057-08D4-2039626E6519}"/>
                  </a:ext>
                </a:extLst>
              </p:cNvPr>
              <p:cNvGrpSpPr/>
              <p:nvPr/>
            </p:nvGrpSpPr>
            <p:grpSpPr>
              <a:xfrm>
                <a:off x="2294964" y="4845423"/>
                <a:ext cx="4808921" cy="914400"/>
                <a:chOff x="2142564" y="4693024"/>
                <a:chExt cx="4808921" cy="914400"/>
              </a:xfrm>
            </p:grpSpPr>
            <p:grpSp>
              <p:nvGrpSpPr>
                <p:cNvPr id="117" name="Group 116">
                  <a:extLst>
                    <a:ext uri="{FF2B5EF4-FFF2-40B4-BE49-F238E27FC236}">
                      <a16:creationId xmlns:a16="http://schemas.microsoft.com/office/drawing/2014/main" id="{5C60308F-0DD6-3529-B700-1FFDE28AD744}"/>
                    </a:ext>
                  </a:extLst>
                </p:cNvPr>
                <p:cNvGrpSpPr/>
                <p:nvPr/>
              </p:nvGrpSpPr>
              <p:grpSpPr>
                <a:xfrm>
                  <a:off x="2142564" y="4693024"/>
                  <a:ext cx="2647514" cy="914400"/>
                  <a:chOff x="2142564" y="4693024"/>
                  <a:chExt cx="2647514" cy="914400"/>
                </a:xfrm>
              </p:grpSpPr>
              <p:pic>
                <p:nvPicPr>
                  <p:cNvPr id="124" name="Graphic 123" descr="Man with solid fill">
                    <a:extLst>
                      <a:ext uri="{FF2B5EF4-FFF2-40B4-BE49-F238E27FC236}">
                        <a16:creationId xmlns:a16="http://schemas.microsoft.com/office/drawing/2014/main" id="{95E05C92-6EB1-3EE2-2896-EC80901255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25" name="Graphic 124" descr="Man with solid fill">
                    <a:extLst>
                      <a:ext uri="{FF2B5EF4-FFF2-40B4-BE49-F238E27FC236}">
                        <a16:creationId xmlns:a16="http://schemas.microsoft.com/office/drawing/2014/main" id="{6A5A9152-F73B-E176-59C4-94C9751B7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26" name="Graphic 125" descr="Man with solid fill">
                    <a:extLst>
                      <a:ext uri="{FF2B5EF4-FFF2-40B4-BE49-F238E27FC236}">
                        <a16:creationId xmlns:a16="http://schemas.microsoft.com/office/drawing/2014/main" id="{5E09E97F-973C-CC00-1E49-26F5CE4C4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27" name="Graphic 126" descr="Man with solid fill">
                    <a:extLst>
                      <a:ext uri="{FF2B5EF4-FFF2-40B4-BE49-F238E27FC236}">
                        <a16:creationId xmlns:a16="http://schemas.microsoft.com/office/drawing/2014/main" id="{8F96A880-4127-A4FA-9BE4-A0F1C02BF8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28" name="Graphic 127" descr="Man with solid fill">
                    <a:extLst>
                      <a:ext uri="{FF2B5EF4-FFF2-40B4-BE49-F238E27FC236}">
                        <a16:creationId xmlns:a16="http://schemas.microsoft.com/office/drawing/2014/main" id="{E8E75CF1-9906-5E33-5C3B-ED179C194F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118" name="Group 117">
                  <a:extLst>
                    <a:ext uri="{FF2B5EF4-FFF2-40B4-BE49-F238E27FC236}">
                      <a16:creationId xmlns:a16="http://schemas.microsoft.com/office/drawing/2014/main" id="{C5FA71F3-751F-AD84-C3B5-FF40DAD021A7}"/>
                    </a:ext>
                  </a:extLst>
                </p:cNvPr>
                <p:cNvGrpSpPr/>
                <p:nvPr/>
              </p:nvGrpSpPr>
              <p:grpSpPr>
                <a:xfrm>
                  <a:off x="4303971" y="4693024"/>
                  <a:ext cx="2647514" cy="914400"/>
                  <a:chOff x="2142564" y="4693024"/>
                  <a:chExt cx="2647514" cy="914400"/>
                </a:xfrm>
              </p:grpSpPr>
              <p:pic>
                <p:nvPicPr>
                  <p:cNvPr id="119" name="Graphic 118" descr="Man with solid fill">
                    <a:extLst>
                      <a:ext uri="{FF2B5EF4-FFF2-40B4-BE49-F238E27FC236}">
                        <a16:creationId xmlns:a16="http://schemas.microsoft.com/office/drawing/2014/main" id="{AC53DA2C-A8E0-ACD6-13C2-5205A7B68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20" name="Graphic 119" descr="Man with solid fill">
                    <a:extLst>
                      <a:ext uri="{FF2B5EF4-FFF2-40B4-BE49-F238E27FC236}">
                        <a16:creationId xmlns:a16="http://schemas.microsoft.com/office/drawing/2014/main" id="{EE77C123-BE79-C141-EA13-5C934D3D86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21" name="Graphic 120" descr="Man with solid fill">
                    <a:extLst>
                      <a:ext uri="{FF2B5EF4-FFF2-40B4-BE49-F238E27FC236}">
                        <a16:creationId xmlns:a16="http://schemas.microsoft.com/office/drawing/2014/main" id="{82EDA2CD-44DB-51EC-01F5-AE0C3C7A1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22" name="Graphic 121" descr="Man with solid fill">
                    <a:extLst>
                      <a:ext uri="{FF2B5EF4-FFF2-40B4-BE49-F238E27FC236}">
                        <a16:creationId xmlns:a16="http://schemas.microsoft.com/office/drawing/2014/main" id="{09E7FFFC-6F6F-59CC-85EB-6FDA02410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23" name="Graphic 122" descr="Man with solid fill">
                    <a:extLst>
                      <a:ext uri="{FF2B5EF4-FFF2-40B4-BE49-F238E27FC236}">
                        <a16:creationId xmlns:a16="http://schemas.microsoft.com/office/drawing/2014/main" id="{0758A299-0F1F-2DA3-DF4C-8DA8363A3F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78" name="Group 77">
                <a:extLst>
                  <a:ext uri="{FF2B5EF4-FFF2-40B4-BE49-F238E27FC236}">
                    <a16:creationId xmlns:a16="http://schemas.microsoft.com/office/drawing/2014/main" id="{88F7F807-BFA8-CCCC-BC9B-7DEDA8F3E6F3}"/>
                  </a:ext>
                </a:extLst>
              </p:cNvPr>
              <p:cNvGrpSpPr/>
              <p:nvPr/>
            </p:nvGrpSpPr>
            <p:grpSpPr>
              <a:xfrm>
                <a:off x="2294964" y="3016624"/>
                <a:ext cx="4808921" cy="914400"/>
                <a:chOff x="2142564" y="4693024"/>
                <a:chExt cx="4808921" cy="914400"/>
              </a:xfrm>
            </p:grpSpPr>
            <p:grpSp>
              <p:nvGrpSpPr>
                <p:cNvPr id="105" name="Group 104">
                  <a:extLst>
                    <a:ext uri="{FF2B5EF4-FFF2-40B4-BE49-F238E27FC236}">
                      <a16:creationId xmlns:a16="http://schemas.microsoft.com/office/drawing/2014/main" id="{E3F73806-E5FE-5E2E-4E59-2B32B70A2738}"/>
                    </a:ext>
                  </a:extLst>
                </p:cNvPr>
                <p:cNvGrpSpPr/>
                <p:nvPr/>
              </p:nvGrpSpPr>
              <p:grpSpPr>
                <a:xfrm>
                  <a:off x="2142564" y="4693024"/>
                  <a:ext cx="2647514" cy="914400"/>
                  <a:chOff x="2142564" y="4693024"/>
                  <a:chExt cx="2647514" cy="914400"/>
                </a:xfrm>
              </p:grpSpPr>
              <p:pic>
                <p:nvPicPr>
                  <p:cNvPr id="112" name="Graphic 111" descr="Man with solid fill">
                    <a:extLst>
                      <a:ext uri="{FF2B5EF4-FFF2-40B4-BE49-F238E27FC236}">
                        <a16:creationId xmlns:a16="http://schemas.microsoft.com/office/drawing/2014/main" id="{98FE8876-39CD-BD71-C1B2-CED86AA4DD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13" name="Graphic 112" descr="Man with solid fill">
                    <a:extLst>
                      <a:ext uri="{FF2B5EF4-FFF2-40B4-BE49-F238E27FC236}">
                        <a16:creationId xmlns:a16="http://schemas.microsoft.com/office/drawing/2014/main" id="{BA1081BF-E03D-BFCE-0E03-3B45A151CE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14" name="Graphic 113" descr="Man with solid fill">
                    <a:extLst>
                      <a:ext uri="{FF2B5EF4-FFF2-40B4-BE49-F238E27FC236}">
                        <a16:creationId xmlns:a16="http://schemas.microsoft.com/office/drawing/2014/main" id="{4BC78E8F-9C12-4444-426F-D4EE2E104B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15" name="Graphic 114" descr="Man with solid fill">
                    <a:extLst>
                      <a:ext uri="{FF2B5EF4-FFF2-40B4-BE49-F238E27FC236}">
                        <a16:creationId xmlns:a16="http://schemas.microsoft.com/office/drawing/2014/main" id="{55D377D3-7A68-EB23-EA7C-FA995D4EC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16" name="Graphic 115" descr="Man with solid fill">
                    <a:extLst>
                      <a:ext uri="{FF2B5EF4-FFF2-40B4-BE49-F238E27FC236}">
                        <a16:creationId xmlns:a16="http://schemas.microsoft.com/office/drawing/2014/main" id="{ED1D942F-54B1-A9ED-00FE-E4001A7FC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106" name="Group 105">
                  <a:extLst>
                    <a:ext uri="{FF2B5EF4-FFF2-40B4-BE49-F238E27FC236}">
                      <a16:creationId xmlns:a16="http://schemas.microsoft.com/office/drawing/2014/main" id="{6F5762D1-E4EC-66ED-5138-4F6EDC928D3B}"/>
                    </a:ext>
                  </a:extLst>
                </p:cNvPr>
                <p:cNvGrpSpPr/>
                <p:nvPr/>
              </p:nvGrpSpPr>
              <p:grpSpPr>
                <a:xfrm>
                  <a:off x="4303971" y="4693024"/>
                  <a:ext cx="2647514" cy="914400"/>
                  <a:chOff x="2142564" y="4693024"/>
                  <a:chExt cx="2647514" cy="914400"/>
                </a:xfrm>
              </p:grpSpPr>
              <p:pic>
                <p:nvPicPr>
                  <p:cNvPr id="107" name="Graphic 106" descr="Man with solid fill">
                    <a:extLst>
                      <a:ext uri="{FF2B5EF4-FFF2-40B4-BE49-F238E27FC236}">
                        <a16:creationId xmlns:a16="http://schemas.microsoft.com/office/drawing/2014/main" id="{8691D756-456A-1C4E-7D86-74BBB6B28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08" name="Graphic 107" descr="Man with solid fill">
                    <a:extLst>
                      <a:ext uri="{FF2B5EF4-FFF2-40B4-BE49-F238E27FC236}">
                        <a16:creationId xmlns:a16="http://schemas.microsoft.com/office/drawing/2014/main" id="{CCC95170-42AE-AC0D-DD13-6B20CF344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09" name="Graphic 108" descr="Man with solid fill">
                    <a:extLst>
                      <a:ext uri="{FF2B5EF4-FFF2-40B4-BE49-F238E27FC236}">
                        <a16:creationId xmlns:a16="http://schemas.microsoft.com/office/drawing/2014/main" id="{D1DAA140-6F07-0A7D-8450-A200CA2E43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10" name="Graphic 109" descr="Man with solid fill">
                    <a:extLst>
                      <a:ext uri="{FF2B5EF4-FFF2-40B4-BE49-F238E27FC236}">
                        <a16:creationId xmlns:a16="http://schemas.microsoft.com/office/drawing/2014/main" id="{5639AE74-9861-1D8D-D337-EC3E7951F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11" name="Graphic 110" descr="Man with solid fill">
                    <a:extLst>
                      <a:ext uri="{FF2B5EF4-FFF2-40B4-BE49-F238E27FC236}">
                        <a16:creationId xmlns:a16="http://schemas.microsoft.com/office/drawing/2014/main" id="{E39CA6DD-2910-EA9C-35F4-E8B4DD4596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79" name="Group 78">
                <a:extLst>
                  <a:ext uri="{FF2B5EF4-FFF2-40B4-BE49-F238E27FC236}">
                    <a16:creationId xmlns:a16="http://schemas.microsoft.com/office/drawing/2014/main" id="{AB13D97D-C667-99B9-8308-A25D5729AEC6}"/>
                  </a:ext>
                </a:extLst>
              </p:cNvPr>
              <p:cNvGrpSpPr/>
              <p:nvPr/>
            </p:nvGrpSpPr>
            <p:grpSpPr>
              <a:xfrm>
                <a:off x="2294964" y="2102224"/>
                <a:ext cx="4808921" cy="914400"/>
                <a:chOff x="2142564" y="4693024"/>
                <a:chExt cx="4808921" cy="914400"/>
              </a:xfrm>
            </p:grpSpPr>
            <p:grpSp>
              <p:nvGrpSpPr>
                <p:cNvPr id="93" name="Group 92">
                  <a:extLst>
                    <a:ext uri="{FF2B5EF4-FFF2-40B4-BE49-F238E27FC236}">
                      <a16:creationId xmlns:a16="http://schemas.microsoft.com/office/drawing/2014/main" id="{91504DCE-AC28-D9DB-B2AA-2078C88EA29D}"/>
                    </a:ext>
                  </a:extLst>
                </p:cNvPr>
                <p:cNvGrpSpPr/>
                <p:nvPr/>
              </p:nvGrpSpPr>
              <p:grpSpPr>
                <a:xfrm>
                  <a:off x="2142564" y="4693024"/>
                  <a:ext cx="2647514" cy="914400"/>
                  <a:chOff x="2142564" y="4693024"/>
                  <a:chExt cx="2647514" cy="914400"/>
                </a:xfrm>
              </p:grpSpPr>
              <p:pic>
                <p:nvPicPr>
                  <p:cNvPr id="100" name="Graphic 99" descr="Man with solid fill">
                    <a:extLst>
                      <a:ext uri="{FF2B5EF4-FFF2-40B4-BE49-F238E27FC236}">
                        <a16:creationId xmlns:a16="http://schemas.microsoft.com/office/drawing/2014/main" id="{374FE6F2-8A64-E36D-A4F0-7B37EBEF9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101" name="Graphic 100" descr="Man with solid fill">
                    <a:extLst>
                      <a:ext uri="{FF2B5EF4-FFF2-40B4-BE49-F238E27FC236}">
                        <a16:creationId xmlns:a16="http://schemas.microsoft.com/office/drawing/2014/main" id="{4177D4EB-89F6-288E-C097-59E92F7C1E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102" name="Graphic 101" descr="Man with solid fill">
                    <a:extLst>
                      <a:ext uri="{FF2B5EF4-FFF2-40B4-BE49-F238E27FC236}">
                        <a16:creationId xmlns:a16="http://schemas.microsoft.com/office/drawing/2014/main" id="{49D484B3-965A-7243-A72B-D59727BC4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103" name="Graphic 102" descr="Man with solid fill">
                    <a:extLst>
                      <a:ext uri="{FF2B5EF4-FFF2-40B4-BE49-F238E27FC236}">
                        <a16:creationId xmlns:a16="http://schemas.microsoft.com/office/drawing/2014/main" id="{7557B205-B4BD-FC58-B8F3-0DF21EE53E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104" name="Graphic 103" descr="Man with solid fill">
                    <a:extLst>
                      <a:ext uri="{FF2B5EF4-FFF2-40B4-BE49-F238E27FC236}">
                        <a16:creationId xmlns:a16="http://schemas.microsoft.com/office/drawing/2014/main" id="{E0819760-E49D-C0A5-0C26-FB4C779106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94" name="Group 93">
                  <a:extLst>
                    <a:ext uri="{FF2B5EF4-FFF2-40B4-BE49-F238E27FC236}">
                      <a16:creationId xmlns:a16="http://schemas.microsoft.com/office/drawing/2014/main" id="{032BD6D0-89F8-E63C-FFE6-1F80D7DC8AE7}"/>
                    </a:ext>
                  </a:extLst>
                </p:cNvPr>
                <p:cNvGrpSpPr/>
                <p:nvPr/>
              </p:nvGrpSpPr>
              <p:grpSpPr>
                <a:xfrm>
                  <a:off x="4303971" y="4693024"/>
                  <a:ext cx="2647514" cy="914400"/>
                  <a:chOff x="2142564" y="4693024"/>
                  <a:chExt cx="2647514" cy="914400"/>
                </a:xfrm>
              </p:grpSpPr>
              <p:pic>
                <p:nvPicPr>
                  <p:cNvPr id="95" name="Graphic 94" descr="Man with solid fill">
                    <a:extLst>
                      <a:ext uri="{FF2B5EF4-FFF2-40B4-BE49-F238E27FC236}">
                        <a16:creationId xmlns:a16="http://schemas.microsoft.com/office/drawing/2014/main" id="{793601CB-2069-9BE8-6E50-9183E0ABE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96" name="Graphic 95" descr="Man with solid fill">
                    <a:extLst>
                      <a:ext uri="{FF2B5EF4-FFF2-40B4-BE49-F238E27FC236}">
                        <a16:creationId xmlns:a16="http://schemas.microsoft.com/office/drawing/2014/main" id="{58CC39A0-1B24-492C-4178-92BA5CC46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97" name="Graphic 96" descr="Man with solid fill">
                    <a:extLst>
                      <a:ext uri="{FF2B5EF4-FFF2-40B4-BE49-F238E27FC236}">
                        <a16:creationId xmlns:a16="http://schemas.microsoft.com/office/drawing/2014/main" id="{9E7FDFC4-DEFB-4E28-3BA5-56AFE1DF6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98" name="Graphic 97" descr="Man with solid fill">
                    <a:extLst>
                      <a:ext uri="{FF2B5EF4-FFF2-40B4-BE49-F238E27FC236}">
                        <a16:creationId xmlns:a16="http://schemas.microsoft.com/office/drawing/2014/main" id="{37CD5C5F-14AE-BC74-EB35-7ED83E1C1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99" name="Graphic 98" descr="Man with solid fill">
                    <a:extLst>
                      <a:ext uri="{FF2B5EF4-FFF2-40B4-BE49-F238E27FC236}">
                        <a16:creationId xmlns:a16="http://schemas.microsoft.com/office/drawing/2014/main" id="{08981254-1F6E-284B-7C06-6901268643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nvGrpSpPr>
              <p:cNvPr id="80" name="Group 79">
                <a:extLst>
                  <a:ext uri="{FF2B5EF4-FFF2-40B4-BE49-F238E27FC236}">
                    <a16:creationId xmlns:a16="http://schemas.microsoft.com/office/drawing/2014/main" id="{16FD93AE-A9B0-EAC6-7484-8AB4D26A7D28}"/>
                  </a:ext>
                </a:extLst>
              </p:cNvPr>
              <p:cNvGrpSpPr/>
              <p:nvPr/>
            </p:nvGrpSpPr>
            <p:grpSpPr>
              <a:xfrm>
                <a:off x="2294964" y="1146569"/>
                <a:ext cx="4808921" cy="914400"/>
                <a:chOff x="2142564" y="4693024"/>
                <a:chExt cx="4808921" cy="914400"/>
              </a:xfrm>
            </p:grpSpPr>
            <p:grpSp>
              <p:nvGrpSpPr>
                <p:cNvPr id="81" name="Group 80">
                  <a:extLst>
                    <a:ext uri="{FF2B5EF4-FFF2-40B4-BE49-F238E27FC236}">
                      <a16:creationId xmlns:a16="http://schemas.microsoft.com/office/drawing/2014/main" id="{32CDB5AD-A901-19C2-CA26-E76E99C881FF}"/>
                    </a:ext>
                  </a:extLst>
                </p:cNvPr>
                <p:cNvGrpSpPr/>
                <p:nvPr/>
              </p:nvGrpSpPr>
              <p:grpSpPr>
                <a:xfrm>
                  <a:off x="2142564" y="4693024"/>
                  <a:ext cx="2647514" cy="914400"/>
                  <a:chOff x="2142564" y="4693024"/>
                  <a:chExt cx="2647514" cy="914400"/>
                </a:xfrm>
              </p:grpSpPr>
              <p:pic>
                <p:nvPicPr>
                  <p:cNvPr id="88" name="Graphic 87" descr="Man with solid fill">
                    <a:extLst>
                      <a:ext uri="{FF2B5EF4-FFF2-40B4-BE49-F238E27FC236}">
                        <a16:creationId xmlns:a16="http://schemas.microsoft.com/office/drawing/2014/main" id="{865AAD2F-3FA0-7F15-A334-A04E1128D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89" name="Graphic 88" descr="Man with solid fill">
                    <a:extLst>
                      <a:ext uri="{FF2B5EF4-FFF2-40B4-BE49-F238E27FC236}">
                        <a16:creationId xmlns:a16="http://schemas.microsoft.com/office/drawing/2014/main" id="{6517CB7A-4638-E1B2-5998-B3EAEA913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90" name="Graphic 89" descr="Man with solid fill">
                    <a:extLst>
                      <a:ext uri="{FF2B5EF4-FFF2-40B4-BE49-F238E27FC236}">
                        <a16:creationId xmlns:a16="http://schemas.microsoft.com/office/drawing/2014/main" id="{6E9E8B9C-664E-E0B0-F604-A81D3ED420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91" name="Graphic 90" descr="Man with solid fill">
                    <a:extLst>
                      <a:ext uri="{FF2B5EF4-FFF2-40B4-BE49-F238E27FC236}">
                        <a16:creationId xmlns:a16="http://schemas.microsoft.com/office/drawing/2014/main" id="{35C2C314-BA78-3298-2F6E-CA2E4371C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92" name="Graphic 91" descr="Man with solid fill">
                    <a:extLst>
                      <a:ext uri="{FF2B5EF4-FFF2-40B4-BE49-F238E27FC236}">
                        <a16:creationId xmlns:a16="http://schemas.microsoft.com/office/drawing/2014/main" id="{4804A136-7748-8A69-B4EA-0AF5F3DD59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nvGrpSpPr>
                <p:cNvPr id="82" name="Group 81">
                  <a:extLst>
                    <a:ext uri="{FF2B5EF4-FFF2-40B4-BE49-F238E27FC236}">
                      <a16:creationId xmlns:a16="http://schemas.microsoft.com/office/drawing/2014/main" id="{C4418F7D-93E9-317E-07B3-1B53976D9601}"/>
                    </a:ext>
                  </a:extLst>
                </p:cNvPr>
                <p:cNvGrpSpPr/>
                <p:nvPr/>
              </p:nvGrpSpPr>
              <p:grpSpPr>
                <a:xfrm>
                  <a:off x="4303971" y="4693024"/>
                  <a:ext cx="2647514" cy="914400"/>
                  <a:chOff x="2142564" y="4693024"/>
                  <a:chExt cx="2647514" cy="914400"/>
                </a:xfrm>
              </p:grpSpPr>
              <p:pic>
                <p:nvPicPr>
                  <p:cNvPr id="83" name="Graphic 82" descr="Man with solid fill">
                    <a:extLst>
                      <a:ext uri="{FF2B5EF4-FFF2-40B4-BE49-F238E27FC236}">
                        <a16:creationId xmlns:a16="http://schemas.microsoft.com/office/drawing/2014/main" id="{E0DCF2D7-BAC8-9449-83A3-E2805A7A4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564" y="4693024"/>
                    <a:ext cx="914400" cy="914400"/>
                  </a:xfrm>
                  <a:prstGeom prst="rect">
                    <a:avLst/>
                  </a:prstGeom>
                </p:spPr>
              </p:pic>
              <p:pic>
                <p:nvPicPr>
                  <p:cNvPr id="84" name="Graphic 83" descr="Man with solid fill">
                    <a:extLst>
                      <a:ext uri="{FF2B5EF4-FFF2-40B4-BE49-F238E27FC236}">
                        <a16:creationId xmlns:a16="http://schemas.microsoft.com/office/drawing/2014/main" id="{EE8D4DF0-A60B-7810-06D1-F12B64CA5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9764" y="4693024"/>
                    <a:ext cx="914400" cy="914400"/>
                  </a:xfrm>
                  <a:prstGeom prst="rect">
                    <a:avLst/>
                  </a:prstGeom>
                </p:spPr>
              </p:pic>
              <p:pic>
                <p:nvPicPr>
                  <p:cNvPr id="85" name="Graphic 84" descr="Man with solid fill">
                    <a:extLst>
                      <a:ext uri="{FF2B5EF4-FFF2-40B4-BE49-F238E27FC236}">
                        <a16:creationId xmlns:a16="http://schemas.microsoft.com/office/drawing/2014/main" id="{59A9D8C4-F7BF-C909-4963-731E5F602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8057" y="4693024"/>
                    <a:ext cx="914400" cy="914400"/>
                  </a:xfrm>
                  <a:prstGeom prst="rect">
                    <a:avLst/>
                  </a:prstGeom>
                </p:spPr>
              </p:pic>
              <p:pic>
                <p:nvPicPr>
                  <p:cNvPr id="86" name="Graphic 85" descr="Man with solid fill">
                    <a:extLst>
                      <a:ext uri="{FF2B5EF4-FFF2-40B4-BE49-F238E27FC236}">
                        <a16:creationId xmlns:a16="http://schemas.microsoft.com/office/drawing/2014/main" id="{2CD58638-C9F3-D295-E475-048EC099C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7385" y="4693024"/>
                    <a:ext cx="914400" cy="914400"/>
                  </a:xfrm>
                  <a:prstGeom prst="rect">
                    <a:avLst/>
                  </a:prstGeom>
                </p:spPr>
              </p:pic>
              <p:pic>
                <p:nvPicPr>
                  <p:cNvPr id="87" name="Graphic 86" descr="Man with solid fill">
                    <a:extLst>
                      <a:ext uri="{FF2B5EF4-FFF2-40B4-BE49-F238E27FC236}">
                        <a16:creationId xmlns:a16="http://schemas.microsoft.com/office/drawing/2014/main" id="{634F4D97-2D68-1790-380E-EB8258F174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5678" y="4693024"/>
                    <a:ext cx="914400" cy="914400"/>
                  </a:xfrm>
                  <a:prstGeom prst="rect">
                    <a:avLst/>
                  </a:prstGeom>
                </p:spPr>
              </p:pic>
            </p:grpSp>
          </p:grpSp>
        </p:grpSp>
      </p:grpSp>
      <p:grpSp>
        <p:nvGrpSpPr>
          <p:cNvPr id="316" name="Group 315">
            <a:extLst>
              <a:ext uri="{FF2B5EF4-FFF2-40B4-BE49-F238E27FC236}">
                <a16:creationId xmlns:a16="http://schemas.microsoft.com/office/drawing/2014/main" id="{CA9F9F33-A18D-49ED-36C9-57FD6CDF3B5E}"/>
              </a:ext>
            </a:extLst>
          </p:cNvPr>
          <p:cNvGrpSpPr/>
          <p:nvPr/>
        </p:nvGrpSpPr>
        <p:grpSpPr>
          <a:xfrm>
            <a:off x="2258828" y="2177671"/>
            <a:ext cx="2675046" cy="3841376"/>
            <a:chOff x="2294964" y="1146569"/>
            <a:chExt cx="3075808" cy="4613254"/>
          </a:xfrm>
        </p:grpSpPr>
        <p:grpSp>
          <p:nvGrpSpPr>
            <p:cNvPr id="317" name="Group 316">
              <a:extLst>
                <a:ext uri="{FF2B5EF4-FFF2-40B4-BE49-F238E27FC236}">
                  <a16:creationId xmlns:a16="http://schemas.microsoft.com/office/drawing/2014/main" id="{E8A3DEE0-DBC1-432A-AFEF-EEDA34B0CD5B}"/>
                </a:ext>
              </a:extLst>
            </p:cNvPr>
            <p:cNvGrpSpPr/>
            <p:nvPr/>
          </p:nvGrpSpPr>
          <p:grpSpPr>
            <a:xfrm>
              <a:off x="2294964" y="3931024"/>
              <a:ext cx="3075807" cy="914400"/>
              <a:chOff x="2142564" y="4693024"/>
              <a:chExt cx="3075807" cy="914400"/>
            </a:xfrm>
          </p:grpSpPr>
          <p:grpSp>
            <p:nvGrpSpPr>
              <p:cNvPr id="350" name="Group 349">
                <a:extLst>
                  <a:ext uri="{FF2B5EF4-FFF2-40B4-BE49-F238E27FC236}">
                    <a16:creationId xmlns:a16="http://schemas.microsoft.com/office/drawing/2014/main" id="{3753D27B-064F-2F52-7C8F-1CEED987BFF8}"/>
                  </a:ext>
                </a:extLst>
              </p:cNvPr>
              <p:cNvGrpSpPr/>
              <p:nvPr/>
            </p:nvGrpSpPr>
            <p:grpSpPr>
              <a:xfrm>
                <a:off x="2142564" y="4693024"/>
                <a:ext cx="2647514" cy="914400"/>
                <a:chOff x="2142564" y="4693024"/>
                <a:chExt cx="2647514" cy="914400"/>
              </a:xfrm>
            </p:grpSpPr>
            <p:pic>
              <p:nvPicPr>
                <p:cNvPr id="352" name="Graphic 351" descr="Man with solid fill">
                  <a:extLst>
                    <a:ext uri="{FF2B5EF4-FFF2-40B4-BE49-F238E27FC236}">
                      <a16:creationId xmlns:a16="http://schemas.microsoft.com/office/drawing/2014/main" id="{B9C01697-45D0-858A-D8D8-DDF3DF6479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53" name="Graphic 352" descr="Man with solid fill">
                  <a:extLst>
                    <a:ext uri="{FF2B5EF4-FFF2-40B4-BE49-F238E27FC236}">
                      <a16:creationId xmlns:a16="http://schemas.microsoft.com/office/drawing/2014/main" id="{21C5898F-5EAF-4BFF-DA7A-1F7A9368F1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54" name="Graphic 353" descr="Man with solid fill">
                  <a:extLst>
                    <a:ext uri="{FF2B5EF4-FFF2-40B4-BE49-F238E27FC236}">
                      <a16:creationId xmlns:a16="http://schemas.microsoft.com/office/drawing/2014/main" id="{3FDF8263-6593-7738-D37D-EEF7433521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55" name="Graphic 354" descr="Man with solid fill">
                  <a:extLst>
                    <a:ext uri="{FF2B5EF4-FFF2-40B4-BE49-F238E27FC236}">
                      <a16:creationId xmlns:a16="http://schemas.microsoft.com/office/drawing/2014/main" id="{5E0200CA-329D-53AD-CEAA-05314C077D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56" name="Graphic 355" descr="Man with solid fill">
                  <a:extLst>
                    <a:ext uri="{FF2B5EF4-FFF2-40B4-BE49-F238E27FC236}">
                      <a16:creationId xmlns:a16="http://schemas.microsoft.com/office/drawing/2014/main" id="{F59B08E1-34F3-0E38-D0B8-FA22D0E14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pic>
            <p:nvPicPr>
              <p:cNvPr id="351" name="Graphic 350" descr="Man with solid fill">
                <a:extLst>
                  <a:ext uri="{FF2B5EF4-FFF2-40B4-BE49-F238E27FC236}">
                    <a16:creationId xmlns:a16="http://schemas.microsoft.com/office/drawing/2014/main" id="{7F3A4685-AA1F-5E1B-E855-7D7844A3FE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3971" y="4693024"/>
                <a:ext cx="914400" cy="914400"/>
              </a:xfrm>
              <a:prstGeom prst="rect">
                <a:avLst/>
              </a:prstGeom>
            </p:spPr>
          </p:pic>
        </p:grpSp>
        <p:grpSp>
          <p:nvGrpSpPr>
            <p:cNvPr id="318" name="Group 317">
              <a:extLst>
                <a:ext uri="{FF2B5EF4-FFF2-40B4-BE49-F238E27FC236}">
                  <a16:creationId xmlns:a16="http://schemas.microsoft.com/office/drawing/2014/main" id="{C06E8B30-DF67-364D-C9DA-2F63EB162B88}"/>
                </a:ext>
              </a:extLst>
            </p:cNvPr>
            <p:cNvGrpSpPr/>
            <p:nvPr/>
          </p:nvGrpSpPr>
          <p:grpSpPr>
            <a:xfrm>
              <a:off x="2294964" y="4845423"/>
              <a:ext cx="3075807" cy="914400"/>
              <a:chOff x="2142564" y="4693024"/>
              <a:chExt cx="3075807" cy="914400"/>
            </a:xfrm>
          </p:grpSpPr>
          <p:grpSp>
            <p:nvGrpSpPr>
              <p:cNvPr id="343" name="Group 342">
                <a:extLst>
                  <a:ext uri="{FF2B5EF4-FFF2-40B4-BE49-F238E27FC236}">
                    <a16:creationId xmlns:a16="http://schemas.microsoft.com/office/drawing/2014/main" id="{014B9258-B572-9BC1-5815-C22B942841C6}"/>
                  </a:ext>
                </a:extLst>
              </p:cNvPr>
              <p:cNvGrpSpPr/>
              <p:nvPr/>
            </p:nvGrpSpPr>
            <p:grpSpPr>
              <a:xfrm>
                <a:off x="2142564" y="4693024"/>
                <a:ext cx="2647514" cy="914400"/>
                <a:chOff x="2142564" y="4693024"/>
                <a:chExt cx="2647514" cy="914400"/>
              </a:xfrm>
            </p:grpSpPr>
            <p:pic>
              <p:nvPicPr>
                <p:cNvPr id="345" name="Graphic 344" descr="Man with solid fill">
                  <a:extLst>
                    <a:ext uri="{FF2B5EF4-FFF2-40B4-BE49-F238E27FC236}">
                      <a16:creationId xmlns:a16="http://schemas.microsoft.com/office/drawing/2014/main" id="{D954B763-FB9B-D271-B367-631B823304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46" name="Graphic 345" descr="Man with solid fill">
                  <a:extLst>
                    <a:ext uri="{FF2B5EF4-FFF2-40B4-BE49-F238E27FC236}">
                      <a16:creationId xmlns:a16="http://schemas.microsoft.com/office/drawing/2014/main" id="{46447A5A-8D4D-4EF9-E34F-5574BB1E50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47" name="Graphic 346" descr="Man with solid fill">
                  <a:extLst>
                    <a:ext uri="{FF2B5EF4-FFF2-40B4-BE49-F238E27FC236}">
                      <a16:creationId xmlns:a16="http://schemas.microsoft.com/office/drawing/2014/main" id="{4E77C0A9-3ECD-C579-715A-0A6B2EB206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48" name="Graphic 347" descr="Man with solid fill">
                  <a:extLst>
                    <a:ext uri="{FF2B5EF4-FFF2-40B4-BE49-F238E27FC236}">
                      <a16:creationId xmlns:a16="http://schemas.microsoft.com/office/drawing/2014/main" id="{6D784564-ED75-37B0-9981-9A12DB602C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49" name="Graphic 348" descr="Man with solid fill">
                  <a:extLst>
                    <a:ext uri="{FF2B5EF4-FFF2-40B4-BE49-F238E27FC236}">
                      <a16:creationId xmlns:a16="http://schemas.microsoft.com/office/drawing/2014/main" id="{7805E811-6DD7-2680-8605-0C59540089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pic>
            <p:nvPicPr>
              <p:cNvPr id="344" name="Graphic 343" descr="Man with solid fill">
                <a:extLst>
                  <a:ext uri="{FF2B5EF4-FFF2-40B4-BE49-F238E27FC236}">
                    <a16:creationId xmlns:a16="http://schemas.microsoft.com/office/drawing/2014/main" id="{0B995C6E-CDD0-A440-EE65-EB51B096FB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3971" y="4693024"/>
                <a:ext cx="914400" cy="914400"/>
              </a:xfrm>
              <a:prstGeom prst="rect">
                <a:avLst/>
              </a:prstGeom>
            </p:spPr>
          </p:pic>
        </p:grpSp>
        <p:grpSp>
          <p:nvGrpSpPr>
            <p:cNvPr id="319" name="Group 318">
              <a:extLst>
                <a:ext uri="{FF2B5EF4-FFF2-40B4-BE49-F238E27FC236}">
                  <a16:creationId xmlns:a16="http://schemas.microsoft.com/office/drawing/2014/main" id="{149DAEA1-E929-E003-C9AC-8D6776EEC82D}"/>
                </a:ext>
              </a:extLst>
            </p:cNvPr>
            <p:cNvGrpSpPr/>
            <p:nvPr/>
          </p:nvGrpSpPr>
          <p:grpSpPr>
            <a:xfrm>
              <a:off x="2294964" y="3016624"/>
              <a:ext cx="3075807" cy="914400"/>
              <a:chOff x="2142564" y="4693024"/>
              <a:chExt cx="3075807" cy="914400"/>
            </a:xfrm>
          </p:grpSpPr>
          <p:grpSp>
            <p:nvGrpSpPr>
              <p:cNvPr id="336" name="Group 335">
                <a:extLst>
                  <a:ext uri="{FF2B5EF4-FFF2-40B4-BE49-F238E27FC236}">
                    <a16:creationId xmlns:a16="http://schemas.microsoft.com/office/drawing/2014/main" id="{11303CA7-47CD-6113-0890-3D0F96ED14F4}"/>
                  </a:ext>
                </a:extLst>
              </p:cNvPr>
              <p:cNvGrpSpPr/>
              <p:nvPr/>
            </p:nvGrpSpPr>
            <p:grpSpPr>
              <a:xfrm>
                <a:off x="2142564" y="4693024"/>
                <a:ext cx="2647514" cy="914400"/>
                <a:chOff x="2142564" y="4693024"/>
                <a:chExt cx="2647514" cy="914400"/>
              </a:xfrm>
            </p:grpSpPr>
            <p:pic>
              <p:nvPicPr>
                <p:cNvPr id="338" name="Graphic 337" descr="Man with solid fill">
                  <a:extLst>
                    <a:ext uri="{FF2B5EF4-FFF2-40B4-BE49-F238E27FC236}">
                      <a16:creationId xmlns:a16="http://schemas.microsoft.com/office/drawing/2014/main" id="{F837AB0A-DACA-79BE-5FB6-E88B4C2620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39" name="Graphic 338" descr="Man with solid fill">
                  <a:extLst>
                    <a:ext uri="{FF2B5EF4-FFF2-40B4-BE49-F238E27FC236}">
                      <a16:creationId xmlns:a16="http://schemas.microsoft.com/office/drawing/2014/main" id="{F4C43A5C-7BFC-1422-CAFF-6AC1AC3C45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40" name="Graphic 339" descr="Man with solid fill">
                  <a:extLst>
                    <a:ext uri="{FF2B5EF4-FFF2-40B4-BE49-F238E27FC236}">
                      <a16:creationId xmlns:a16="http://schemas.microsoft.com/office/drawing/2014/main" id="{27278E09-93E4-6086-BCDB-53F1888DAC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41" name="Graphic 340" descr="Man with solid fill">
                  <a:extLst>
                    <a:ext uri="{FF2B5EF4-FFF2-40B4-BE49-F238E27FC236}">
                      <a16:creationId xmlns:a16="http://schemas.microsoft.com/office/drawing/2014/main" id="{586174CA-4DD7-8414-6F12-8CB1D676F9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42" name="Graphic 341" descr="Man with solid fill">
                  <a:extLst>
                    <a:ext uri="{FF2B5EF4-FFF2-40B4-BE49-F238E27FC236}">
                      <a16:creationId xmlns:a16="http://schemas.microsoft.com/office/drawing/2014/main" id="{A4CB4B51-C20A-D3F2-2408-7C77079C0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pic>
            <p:nvPicPr>
              <p:cNvPr id="337" name="Graphic 336" descr="Man with solid fill">
                <a:extLst>
                  <a:ext uri="{FF2B5EF4-FFF2-40B4-BE49-F238E27FC236}">
                    <a16:creationId xmlns:a16="http://schemas.microsoft.com/office/drawing/2014/main" id="{0D2F9F75-41AF-228F-2CBB-5F16590B18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3971" y="4693024"/>
                <a:ext cx="914400" cy="914400"/>
              </a:xfrm>
              <a:prstGeom prst="rect">
                <a:avLst/>
              </a:prstGeom>
            </p:spPr>
          </p:pic>
        </p:grpSp>
        <p:grpSp>
          <p:nvGrpSpPr>
            <p:cNvPr id="320" name="Group 319">
              <a:extLst>
                <a:ext uri="{FF2B5EF4-FFF2-40B4-BE49-F238E27FC236}">
                  <a16:creationId xmlns:a16="http://schemas.microsoft.com/office/drawing/2014/main" id="{C6EC781C-DA9F-ED7E-D4FA-B90812BC98B8}"/>
                </a:ext>
              </a:extLst>
            </p:cNvPr>
            <p:cNvGrpSpPr/>
            <p:nvPr/>
          </p:nvGrpSpPr>
          <p:grpSpPr>
            <a:xfrm>
              <a:off x="2294964" y="2102224"/>
              <a:ext cx="3075807" cy="914400"/>
              <a:chOff x="2142564" y="4693024"/>
              <a:chExt cx="3075807" cy="914400"/>
            </a:xfrm>
          </p:grpSpPr>
          <p:grpSp>
            <p:nvGrpSpPr>
              <p:cNvPr id="329" name="Group 328">
                <a:extLst>
                  <a:ext uri="{FF2B5EF4-FFF2-40B4-BE49-F238E27FC236}">
                    <a16:creationId xmlns:a16="http://schemas.microsoft.com/office/drawing/2014/main" id="{9A81E281-21E4-CC4F-E11D-2B1B28DC0B3D}"/>
                  </a:ext>
                </a:extLst>
              </p:cNvPr>
              <p:cNvGrpSpPr/>
              <p:nvPr/>
            </p:nvGrpSpPr>
            <p:grpSpPr>
              <a:xfrm>
                <a:off x="2142564" y="4693024"/>
                <a:ext cx="2647514" cy="914400"/>
                <a:chOff x="2142564" y="4693024"/>
                <a:chExt cx="2647514" cy="914400"/>
              </a:xfrm>
            </p:grpSpPr>
            <p:pic>
              <p:nvPicPr>
                <p:cNvPr id="331" name="Graphic 330" descr="Man with solid fill">
                  <a:extLst>
                    <a:ext uri="{FF2B5EF4-FFF2-40B4-BE49-F238E27FC236}">
                      <a16:creationId xmlns:a16="http://schemas.microsoft.com/office/drawing/2014/main" id="{D20989F0-6959-EF79-DC94-85AC22D8CF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32" name="Graphic 331" descr="Man with solid fill">
                  <a:extLst>
                    <a:ext uri="{FF2B5EF4-FFF2-40B4-BE49-F238E27FC236}">
                      <a16:creationId xmlns:a16="http://schemas.microsoft.com/office/drawing/2014/main" id="{F72A6C0C-6AF8-0983-F55E-163D6FB0D1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33" name="Graphic 332" descr="Man with solid fill">
                  <a:extLst>
                    <a:ext uri="{FF2B5EF4-FFF2-40B4-BE49-F238E27FC236}">
                      <a16:creationId xmlns:a16="http://schemas.microsoft.com/office/drawing/2014/main" id="{4B4E54F2-5458-01C4-1906-5B4C9889E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34" name="Graphic 333" descr="Man with solid fill">
                  <a:extLst>
                    <a:ext uri="{FF2B5EF4-FFF2-40B4-BE49-F238E27FC236}">
                      <a16:creationId xmlns:a16="http://schemas.microsoft.com/office/drawing/2014/main" id="{F5F52F7D-6162-0011-35C3-E69AEE8DF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35" name="Graphic 334" descr="Man with solid fill">
                  <a:extLst>
                    <a:ext uri="{FF2B5EF4-FFF2-40B4-BE49-F238E27FC236}">
                      <a16:creationId xmlns:a16="http://schemas.microsoft.com/office/drawing/2014/main" id="{D6C69E1F-FA3E-72B0-BB26-5B3E62AA8C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pic>
            <p:nvPicPr>
              <p:cNvPr id="330" name="Graphic 329" descr="Man with solid fill">
                <a:extLst>
                  <a:ext uri="{FF2B5EF4-FFF2-40B4-BE49-F238E27FC236}">
                    <a16:creationId xmlns:a16="http://schemas.microsoft.com/office/drawing/2014/main" id="{734B3131-9DA2-DCB3-FE12-62CCD3C113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3971" y="4693024"/>
                <a:ext cx="914400" cy="914400"/>
              </a:xfrm>
              <a:prstGeom prst="rect">
                <a:avLst/>
              </a:prstGeom>
            </p:spPr>
          </p:pic>
        </p:grpSp>
        <p:grpSp>
          <p:nvGrpSpPr>
            <p:cNvPr id="321" name="Group 320">
              <a:extLst>
                <a:ext uri="{FF2B5EF4-FFF2-40B4-BE49-F238E27FC236}">
                  <a16:creationId xmlns:a16="http://schemas.microsoft.com/office/drawing/2014/main" id="{8D890636-3249-E72A-543B-499BD2788700}"/>
                </a:ext>
              </a:extLst>
            </p:cNvPr>
            <p:cNvGrpSpPr/>
            <p:nvPr/>
          </p:nvGrpSpPr>
          <p:grpSpPr>
            <a:xfrm>
              <a:off x="2294964" y="1146569"/>
              <a:ext cx="3075808" cy="914400"/>
              <a:chOff x="2142564" y="4693024"/>
              <a:chExt cx="3075808" cy="914400"/>
            </a:xfrm>
          </p:grpSpPr>
          <p:grpSp>
            <p:nvGrpSpPr>
              <p:cNvPr id="322" name="Group 321">
                <a:extLst>
                  <a:ext uri="{FF2B5EF4-FFF2-40B4-BE49-F238E27FC236}">
                    <a16:creationId xmlns:a16="http://schemas.microsoft.com/office/drawing/2014/main" id="{8FC6277A-33F1-27A4-5C32-8D2A9D997B5C}"/>
                  </a:ext>
                </a:extLst>
              </p:cNvPr>
              <p:cNvGrpSpPr/>
              <p:nvPr/>
            </p:nvGrpSpPr>
            <p:grpSpPr>
              <a:xfrm>
                <a:off x="2142564" y="4693024"/>
                <a:ext cx="2647514" cy="914400"/>
                <a:chOff x="2142564" y="4693024"/>
                <a:chExt cx="2647514" cy="914400"/>
              </a:xfrm>
            </p:grpSpPr>
            <p:pic>
              <p:nvPicPr>
                <p:cNvPr id="324" name="Graphic 323" descr="Man with solid fill">
                  <a:extLst>
                    <a:ext uri="{FF2B5EF4-FFF2-40B4-BE49-F238E27FC236}">
                      <a16:creationId xmlns:a16="http://schemas.microsoft.com/office/drawing/2014/main" id="{A3BDA10D-0F56-C28B-25A0-ED1894425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25" name="Graphic 324" descr="Man with solid fill">
                  <a:extLst>
                    <a:ext uri="{FF2B5EF4-FFF2-40B4-BE49-F238E27FC236}">
                      <a16:creationId xmlns:a16="http://schemas.microsoft.com/office/drawing/2014/main" id="{2F48560C-FC82-E214-0C1F-2549FAA4BB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26" name="Graphic 325" descr="Man with solid fill">
                  <a:extLst>
                    <a:ext uri="{FF2B5EF4-FFF2-40B4-BE49-F238E27FC236}">
                      <a16:creationId xmlns:a16="http://schemas.microsoft.com/office/drawing/2014/main" id="{CFB2EE88-E47A-1757-EF2B-E227ADCBD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27" name="Graphic 326" descr="Man with solid fill">
                  <a:extLst>
                    <a:ext uri="{FF2B5EF4-FFF2-40B4-BE49-F238E27FC236}">
                      <a16:creationId xmlns:a16="http://schemas.microsoft.com/office/drawing/2014/main" id="{3BE0A26C-DA26-5FE6-CB0B-43765E3315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28" name="Graphic 327" descr="Man with solid fill">
                  <a:extLst>
                    <a:ext uri="{FF2B5EF4-FFF2-40B4-BE49-F238E27FC236}">
                      <a16:creationId xmlns:a16="http://schemas.microsoft.com/office/drawing/2014/main" id="{D668703A-C844-B3EB-7925-15B8E3397A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pic>
            <p:nvPicPr>
              <p:cNvPr id="323" name="Graphic 322" descr="Man with solid fill">
                <a:extLst>
                  <a:ext uri="{FF2B5EF4-FFF2-40B4-BE49-F238E27FC236}">
                    <a16:creationId xmlns:a16="http://schemas.microsoft.com/office/drawing/2014/main" id="{4BE86D15-E97B-8552-F4ED-E6C8B9A351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3971" y="4693024"/>
                <a:ext cx="914401" cy="914400"/>
              </a:xfrm>
              <a:prstGeom prst="rect">
                <a:avLst/>
              </a:prstGeom>
            </p:spPr>
          </p:pic>
        </p:grpSp>
      </p:grpSp>
      <p:grpSp>
        <p:nvGrpSpPr>
          <p:cNvPr id="359" name="Group 358">
            <a:extLst>
              <a:ext uri="{FF2B5EF4-FFF2-40B4-BE49-F238E27FC236}">
                <a16:creationId xmlns:a16="http://schemas.microsoft.com/office/drawing/2014/main" id="{7F111CFA-5693-407C-D715-1342197F4315}"/>
              </a:ext>
            </a:extLst>
          </p:cNvPr>
          <p:cNvGrpSpPr/>
          <p:nvPr/>
        </p:nvGrpSpPr>
        <p:grpSpPr>
          <a:xfrm>
            <a:off x="4528447" y="2177671"/>
            <a:ext cx="3457250" cy="3841886"/>
            <a:chOff x="4461741" y="1525488"/>
            <a:chExt cx="3449452" cy="3841376"/>
          </a:xfrm>
        </p:grpSpPr>
        <p:grpSp>
          <p:nvGrpSpPr>
            <p:cNvPr id="360" name="Group 359">
              <a:extLst>
                <a:ext uri="{FF2B5EF4-FFF2-40B4-BE49-F238E27FC236}">
                  <a16:creationId xmlns:a16="http://schemas.microsoft.com/office/drawing/2014/main" id="{9DBA90F0-63BF-9E98-491A-8383A20DD7FD}"/>
                </a:ext>
              </a:extLst>
            </p:cNvPr>
            <p:cNvGrpSpPr/>
            <p:nvPr/>
          </p:nvGrpSpPr>
          <p:grpSpPr>
            <a:xfrm>
              <a:off x="4461741" y="3844055"/>
              <a:ext cx="3449452" cy="761405"/>
              <a:chOff x="4354938" y="3826879"/>
              <a:chExt cx="3449452" cy="761405"/>
            </a:xfrm>
            <a:solidFill>
              <a:srgbClr val="0070C0"/>
            </a:solidFill>
          </p:grpSpPr>
          <p:grpSp>
            <p:nvGrpSpPr>
              <p:cNvPr id="404" name="Group 403">
                <a:extLst>
                  <a:ext uri="{FF2B5EF4-FFF2-40B4-BE49-F238E27FC236}">
                    <a16:creationId xmlns:a16="http://schemas.microsoft.com/office/drawing/2014/main" id="{83A8F226-D85D-6CD2-737B-068E5D7AC4FC}"/>
                  </a:ext>
                </a:extLst>
              </p:cNvPr>
              <p:cNvGrpSpPr/>
              <p:nvPr/>
            </p:nvGrpSpPr>
            <p:grpSpPr>
              <a:xfrm>
                <a:off x="5874322" y="3826879"/>
                <a:ext cx="1930068" cy="761405"/>
                <a:chOff x="2142564" y="4693024"/>
                <a:chExt cx="2219221" cy="914400"/>
              </a:xfrm>
              <a:grpFill/>
            </p:grpSpPr>
            <p:pic>
              <p:nvPicPr>
                <p:cNvPr id="410" name="Graphic 409" descr="Man with solid fill">
                  <a:extLst>
                    <a:ext uri="{FF2B5EF4-FFF2-40B4-BE49-F238E27FC236}">
                      <a16:creationId xmlns:a16="http://schemas.microsoft.com/office/drawing/2014/main" id="{60F94A55-6694-798E-FF55-C52FD444D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411" name="Graphic 410" descr="Man with solid fill">
                  <a:extLst>
                    <a:ext uri="{FF2B5EF4-FFF2-40B4-BE49-F238E27FC236}">
                      <a16:creationId xmlns:a16="http://schemas.microsoft.com/office/drawing/2014/main" id="{5B1FB4FA-D2C0-9592-C449-72E86797F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412" name="Graphic 411" descr="Man with solid fill">
                  <a:extLst>
                    <a:ext uri="{FF2B5EF4-FFF2-40B4-BE49-F238E27FC236}">
                      <a16:creationId xmlns:a16="http://schemas.microsoft.com/office/drawing/2014/main" id="{00BBAA60-1D3D-334C-D70B-C81FA3D305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413" name="Graphic 412" descr="Man with solid fill">
                  <a:extLst>
                    <a:ext uri="{FF2B5EF4-FFF2-40B4-BE49-F238E27FC236}">
                      <a16:creationId xmlns:a16="http://schemas.microsoft.com/office/drawing/2014/main" id="{D745CC62-E1CA-03D9-DEFD-A4C047F906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grpSp>
          <p:grpSp>
            <p:nvGrpSpPr>
              <p:cNvPr id="405" name="Group 404">
                <a:extLst>
                  <a:ext uri="{FF2B5EF4-FFF2-40B4-BE49-F238E27FC236}">
                    <a16:creationId xmlns:a16="http://schemas.microsoft.com/office/drawing/2014/main" id="{C8CD257A-9DBA-5B9D-BDA8-A71181CF26A5}"/>
                  </a:ext>
                </a:extLst>
              </p:cNvPr>
              <p:cNvGrpSpPr/>
              <p:nvPr/>
            </p:nvGrpSpPr>
            <p:grpSpPr>
              <a:xfrm>
                <a:off x="4354938" y="3826879"/>
                <a:ext cx="1904928" cy="761405"/>
                <a:chOff x="2599764" y="4693024"/>
                <a:chExt cx="2190314" cy="914400"/>
              </a:xfrm>
              <a:grpFill/>
            </p:grpSpPr>
            <p:pic>
              <p:nvPicPr>
                <p:cNvPr id="406" name="Graphic 405" descr="Man with solid fill">
                  <a:extLst>
                    <a:ext uri="{FF2B5EF4-FFF2-40B4-BE49-F238E27FC236}">
                      <a16:creationId xmlns:a16="http://schemas.microsoft.com/office/drawing/2014/main" id="{DBC498D1-6235-5ACF-82C6-2AE65CD53A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407" name="Graphic 406" descr="Man with solid fill">
                  <a:extLst>
                    <a:ext uri="{FF2B5EF4-FFF2-40B4-BE49-F238E27FC236}">
                      <a16:creationId xmlns:a16="http://schemas.microsoft.com/office/drawing/2014/main" id="{A0F663B1-3D71-DE8F-32BF-D7225C8F6A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408" name="Graphic 407" descr="Man with solid fill">
                  <a:extLst>
                    <a:ext uri="{FF2B5EF4-FFF2-40B4-BE49-F238E27FC236}">
                      <a16:creationId xmlns:a16="http://schemas.microsoft.com/office/drawing/2014/main" id="{4AE11335-B2CA-8541-5B43-59EA83CA72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409" name="Graphic 408" descr="Man with solid fill">
                  <a:extLst>
                    <a:ext uri="{FF2B5EF4-FFF2-40B4-BE49-F238E27FC236}">
                      <a16:creationId xmlns:a16="http://schemas.microsoft.com/office/drawing/2014/main" id="{DB3745DC-F78D-2981-D53F-BC330397B6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grpSp>
        <p:grpSp>
          <p:nvGrpSpPr>
            <p:cNvPr id="361" name="Group 360">
              <a:extLst>
                <a:ext uri="{FF2B5EF4-FFF2-40B4-BE49-F238E27FC236}">
                  <a16:creationId xmlns:a16="http://schemas.microsoft.com/office/drawing/2014/main" id="{839FA88B-6579-58C4-75E2-CA98CD124514}"/>
                </a:ext>
              </a:extLst>
            </p:cNvPr>
            <p:cNvGrpSpPr/>
            <p:nvPr/>
          </p:nvGrpSpPr>
          <p:grpSpPr>
            <a:xfrm>
              <a:off x="4461741" y="4605459"/>
              <a:ext cx="3449452" cy="761405"/>
              <a:chOff x="4354938" y="4588283"/>
              <a:chExt cx="3449452" cy="761405"/>
            </a:xfrm>
            <a:solidFill>
              <a:srgbClr val="0070C0"/>
            </a:solidFill>
          </p:grpSpPr>
          <p:grpSp>
            <p:nvGrpSpPr>
              <p:cNvPr id="394" name="Group 393">
                <a:extLst>
                  <a:ext uri="{FF2B5EF4-FFF2-40B4-BE49-F238E27FC236}">
                    <a16:creationId xmlns:a16="http://schemas.microsoft.com/office/drawing/2014/main" id="{17962F3E-3426-127F-4C53-E453AE7F2092}"/>
                  </a:ext>
                </a:extLst>
              </p:cNvPr>
              <p:cNvGrpSpPr/>
              <p:nvPr/>
            </p:nvGrpSpPr>
            <p:grpSpPr>
              <a:xfrm>
                <a:off x="5874322" y="4588283"/>
                <a:ext cx="1930068" cy="761405"/>
                <a:chOff x="2142564" y="4693024"/>
                <a:chExt cx="2219221" cy="914400"/>
              </a:xfrm>
              <a:grpFill/>
            </p:grpSpPr>
            <p:pic>
              <p:nvPicPr>
                <p:cNvPr id="400" name="Graphic 399" descr="Man with solid fill">
                  <a:extLst>
                    <a:ext uri="{FF2B5EF4-FFF2-40B4-BE49-F238E27FC236}">
                      <a16:creationId xmlns:a16="http://schemas.microsoft.com/office/drawing/2014/main" id="{2FC22823-63A4-19A6-1D73-F256AE2B9B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401" name="Graphic 400" descr="Man with solid fill">
                  <a:extLst>
                    <a:ext uri="{FF2B5EF4-FFF2-40B4-BE49-F238E27FC236}">
                      <a16:creationId xmlns:a16="http://schemas.microsoft.com/office/drawing/2014/main" id="{AF1CD1C2-09A8-D07D-7FBB-45F744817E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402" name="Graphic 401" descr="Man with solid fill">
                  <a:extLst>
                    <a:ext uri="{FF2B5EF4-FFF2-40B4-BE49-F238E27FC236}">
                      <a16:creationId xmlns:a16="http://schemas.microsoft.com/office/drawing/2014/main" id="{E7C2E6E2-734A-EE16-16E5-44B45F2BB4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403" name="Graphic 402" descr="Man with solid fill">
                  <a:extLst>
                    <a:ext uri="{FF2B5EF4-FFF2-40B4-BE49-F238E27FC236}">
                      <a16:creationId xmlns:a16="http://schemas.microsoft.com/office/drawing/2014/main" id="{AE83E9A8-B00C-F1E7-9D75-56E31056AD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grpSp>
          <p:grpSp>
            <p:nvGrpSpPr>
              <p:cNvPr id="395" name="Group 394">
                <a:extLst>
                  <a:ext uri="{FF2B5EF4-FFF2-40B4-BE49-F238E27FC236}">
                    <a16:creationId xmlns:a16="http://schemas.microsoft.com/office/drawing/2014/main" id="{F92E597C-BD7A-D326-111F-AC0A28DE752A}"/>
                  </a:ext>
                </a:extLst>
              </p:cNvPr>
              <p:cNvGrpSpPr/>
              <p:nvPr/>
            </p:nvGrpSpPr>
            <p:grpSpPr>
              <a:xfrm>
                <a:off x="4354938" y="4588283"/>
                <a:ext cx="1904928" cy="761405"/>
                <a:chOff x="2599764" y="4693024"/>
                <a:chExt cx="2190314" cy="914400"/>
              </a:xfrm>
              <a:grpFill/>
            </p:grpSpPr>
            <p:pic>
              <p:nvPicPr>
                <p:cNvPr id="396" name="Graphic 395" descr="Man with solid fill">
                  <a:extLst>
                    <a:ext uri="{FF2B5EF4-FFF2-40B4-BE49-F238E27FC236}">
                      <a16:creationId xmlns:a16="http://schemas.microsoft.com/office/drawing/2014/main" id="{690F7A0A-4E39-2F9A-CE12-CA265B8D52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97" name="Graphic 396" descr="Man with solid fill">
                  <a:extLst>
                    <a:ext uri="{FF2B5EF4-FFF2-40B4-BE49-F238E27FC236}">
                      <a16:creationId xmlns:a16="http://schemas.microsoft.com/office/drawing/2014/main" id="{520BBEB2-E7D6-6660-1887-E2354C68D0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98" name="Graphic 397" descr="Man with solid fill">
                  <a:extLst>
                    <a:ext uri="{FF2B5EF4-FFF2-40B4-BE49-F238E27FC236}">
                      <a16:creationId xmlns:a16="http://schemas.microsoft.com/office/drawing/2014/main" id="{F126CA88-EAF8-5131-99BF-F52EB09298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99" name="Graphic 398" descr="Man with solid fill">
                  <a:extLst>
                    <a:ext uri="{FF2B5EF4-FFF2-40B4-BE49-F238E27FC236}">
                      <a16:creationId xmlns:a16="http://schemas.microsoft.com/office/drawing/2014/main" id="{EB127B03-39B3-C2E6-4A45-02D61FB04A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grpSp>
        <p:grpSp>
          <p:nvGrpSpPr>
            <p:cNvPr id="362" name="Group 361">
              <a:extLst>
                <a:ext uri="{FF2B5EF4-FFF2-40B4-BE49-F238E27FC236}">
                  <a16:creationId xmlns:a16="http://schemas.microsoft.com/office/drawing/2014/main" id="{2AF9E14B-1720-B473-3B6C-0176F5E30A3B}"/>
                </a:ext>
              </a:extLst>
            </p:cNvPr>
            <p:cNvGrpSpPr/>
            <p:nvPr/>
          </p:nvGrpSpPr>
          <p:grpSpPr>
            <a:xfrm>
              <a:off x="4461741" y="3082650"/>
              <a:ext cx="3449452" cy="761405"/>
              <a:chOff x="4354938" y="3065474"/>
              <a:chExt cx="3449452" cy="761405"/>
            </a:xfrm>
            <a:solidFill>
              <a:srgbClr val="0070C0"/>
            </a:solidFill>
          </p:grpSpPr>
          <p:grpSp>
            <p:nvGrpSpPr>
              <p:cNvPr id="384" name="Group 383">
                <a:extLst>
                  <a:ext uri="{FF2B5EF4-FFF2-40B4-BE49-F238E27FC236}">
                    <a16:creationId xmlns:a16="http://schemas.microsoft.com/office/drawing/2014/main" id="{9CA79DF4-5044-50F1-EEBD-5C4371BDAF74}"/>
                  </a:ext>
                </a:extLst>
              </p:cNvPr>
              <p:cNvGrpSpPr/>
              <p:nvPr/>
            </p:nvGrpSpPr>
            <p:grpSpPr>
              <a:xfrm>
                <a:off x="5874322" y="3065474"/>
                <a:ext cx="1930068" cy="761405"/>
                <a:chOff x="2142564" y="4693024"/>
                <a:chExt cx="2219221" cy="914400"/>
              </a:xfrm>
              <a:grpFill/>
            </p:grpSpPr>
            <p:pic>
              <p:nvPicPr>
                <p:cNvPr id="390" name="Graphic 389" descr="Man with solid fill">
                  <a:extLst>
                    <a:ext uri="{FF2B5EF4-FFF2-40B4-BE49-F238E27FC236}">
                      <a16:creationId xmlns:a16="http://schemas.microsoft.com/office/drawing/2014/main" id="{B8800871-FF9D-7A72-15E4-7909A5667B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91" name="Graphic 390" descr="Man with solid fill">
                  <a:extLst>
                    <a:ext uri="{FF2B5EF4-FFF2-40B4-BE49-F238E27FC236}">
                      <a16:creationId xmlns:a16="http://schemas.microsoft.com/office/drawing/2014/main" id="{1D962772-8F84-22C3-1EBC-851152E5BB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92" name="Graphic 391" descr="Man with solid fill">
                  <a:extLst>
                    <a:ext uri="{FF2B5EF4-FFF2-40B4-BE49-F238E27FC236}">
                      <a16:creationId xmlns:a16="http://schemas.microsoft.com/office/drawing/2014/main" id="{1F3E0534-CA91-5805-CE6B-C0265BC4FB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93" name="Graphic 392" descr="Man with solid fill">
                  <a:extLst>
                    <a:ext uri="{FF2B5EF4-FFF2-40B4-BE49-F238E27FC236}">
                      <a16:creationId xmlns:a16="http://schemas.microsoft.com/office/drawing/2014/main" id="{0CFDE899-2B73-7E8F-CAB0-E29DE27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grpSp>
          <p:grpSp>
            <p:nvGrpSpPr>
              <p:cNvPr id="385" name="Group 384">
                <a:extLst>
                  <a:ext uri="{FF2B5EF4-FFF2-40B4-BE49-F238E27FC236}">
                    <a16:creationId xmlns:a16="http://schemas.microsoft.com/office/drawing/2014/main" id="{C14946EB-1E9F-8577-83FA-637899B5CA29}"/>
                  </a:ext>
                </a:extLst>
              </p:cNvPr>
              <p:cNvGrpSpPr/>
              <p:nvPr/>
            </p:nvGrpSpPr>
            <p:grpSpPr>
              <a:xfrm>
                <a:off x="4354938" y="3065474"/>
                <a:ext cx="1904928" cy="761405"/>
                <a:chOff x="2599764" y="4693024"/>
                <a:chExt cx="2190314" cy="914400"/>
              </a:xfrm>
              <a:grpFill/>
            </p:grpSpPr>
            <p:pic>
              <p:nvPicPr>
                <p:cNvPr id="386" name="Graphic 385" descr="Man with solid fill">
                  <a:extLst>
                    <a:ext uri="{FF2B5EF4-FFF2-40B4-BE49-F238E27FC236}">
                      <a16:creationId xmlns:a16="http://schemas.microsoft.com/office/drawing/2014/main" id="{23060CF5-30E1-0533-4201-96F75C8BF7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87" name="Graphic 386" descr="Man with solid fill">
                  <a:extLst>
                    <a:ext uri="{FF2B5EF4-FFF2-40B4-BE49-F238E27FC236}">
                      <a16:creationId xmlns:a16="http://schemas.microsoft.com/office/drawing/2014/main" id="{223990BC-4E29-EF44-535B-764E40F480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88" name="Graphic 387" descr="Man with solid fill">
                  <a:extLst>
                    <a:ext uri="{FF2B5EF4-FFF2-40B4-BE49-F238E27FC236}">
                      <a16:creationId xmlns:a16="http://schemas.microsoft.com/office/drawing/2014/main" id="{8FDE190C-7E8F-3A5B-E77D-FE8799A669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89" name="Graphic 388" descr="Man with solid fill">
                  <a:extLst>
                    <a:ext uri="{FF2B5EF4-FFF2-40B4-BE49-F238E27FC236}">
                      <a16:creationId xmlns:a16="http://schemas.microsoft.com/office/drawing/2014/main" id="{003D2717-166D-4ACD-DBAD-E2E961827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grpSp>
        <p:grpSp>
          <p:nvGrpSpPr>
            <p:cNvPr id="363" name="Group 362">
              <a:extLst>
                <a:ext uri="{FF2B5EF4-FFF2-40B4-BE49-F238E27FC236}">
                  <a16:creationId xmlns:a16="http://schemas.microsoft.com/office/drawing/2014/main" id="{CC27DABA-CA80-CE5D-A246-0409F9F471A9}"/>
                </a:ext>
              </a:extLst>
            </p:cNvPr>
            <p:cNvGrpSpPr/>
            <p:nvPr/>
          </p:nvGrpSpPr>
          <p:grpSpPr>
            <a:xfrm>
              <a:off x="4461741" y="2321245"/>
              <a:ext cx="3449452" cy="761405"/>
              <a:chOff x="4354938" y="2304069"/>
              <a:chExt cx="3449452" cy="761405"/>
            </a:xfrm>
            <a:solidFill>
              <a:srgbClr val="0070C0"/>
            </a:solidFill>
          </p:grpSpPr>
          <p:grpSp>
            <p:nvGrpSpPr>
              <p:cNvPr id="374" name="Group 373">
                <a:extLst>
                  <a:ext uri="{FF2B5EF4-FFF2-40B4-BE49-F238E27FC236}">
                    <a16:creationId xmlns:a16="http://schemas.microsoft.com/office/drawing/2014/main" id="{50D7559C-893D-D420-69C3-79BF7F1C3C23}"/>
                  </a:ext>
                </a:extLst>
              </p:cNvPr>
              <p:cNvGrpSpPr/>
              <p:nvPr/>
            </p:nvGrpSpPr>
            <p:grpSpPr>
              <a:xfrm>
                <a:off x="5874322" y="2304069"/>
                <a:ext cx="1930068" cy="761405"/>
                <a:chOff x="2142564" y="4693024"/>
                <a:chExt cx="2219221" cy="914400"/>
              </a:xfrm>
              <a:grpFill/>
            </p:grpSpPr>
            <p:pic>
              <p:nvPicPr>
                <p:cNvPr id="380" name="Graphic 379" descr="Man with solid fill">
                  <a:extLst>
                    <a:ext uri="{FF2B5EF4-FFF2-40B4-BE49-F238E27FC236}">
                      <a16:creationId xmlns:a16="http://schemas.microsoft.com/office/drawing/2014/main" id="{0ED1B9A4-EECA-045C-3858-66FAD74F7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564" y="4693024"/>
                  <a:ext cx="914400" cy="914400"/>
                </a:xfrm>
                <a:prstGeom prst="rect">
                  <a:avLst/>
                </a:prstGeom>
              </p:spPr>
            </p:pic>
            <p:pic>
              <p:nvPicPr>
                <p:cNvPr id="381" name="Graphic 380" descr="Man with solid fill">
                  <a:extLst>
                    <a:ext uri="{FF2B5EF4-FFF2-40B4-BE49-F238E27FC236}">
                      <a16:creationId xmlns:a16="http://schemas.microsoft.com/office/drawing/2014/main" id="{506E9410-8482-01C6-4C45-ABE33E99D9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82" name="Graphic 381" descr="Man with solid fill">
                  <a:extLst>
                    <a:ext uri="{FF2B5EF4-FFF2-40B4-BE49-F238E27FC236}">
                      <a16:creationId xmlns:a16="http://schemas.microsoft.com/office/drawing/2014/main" id="{44DA5306-C4D0-7808-9393-AD455B0AA0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83" name="Graphic 382" descr="Man with solid fill">
                  <a:extLst>
                    <a:ext uri="{FF2B5EF4-FFF2-40B4-BE49-F238E27FC236}">
                      <a16:creationId xmlns:a16="http://schemas.microsoft.com/office/drawing/2014/main" id="{B7614500-D8EA-E735-BCBA-5CC7DE5043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grpSp>
          <p:grpSp>
            <p:nvGrpSpPr>
              <p:cNvPr id="375" name="Group 374">
                <a:extLst>
                  <a:ext uri="{FF2B5EF4-FFF2-40B4-BE49-F238E27FC236}">
                    <a16:creationId xmlns:a16="http://schemas.microsoft.com/office/drawing/2014/main" id="{BB70794C-0E5C-4E4C-39F0-77F57961FA25}"/>
                  </a:ext>
                </a:extLst>
              </p:cNvPr>
              <p:cNvGrpSpPr/>
              <p:nvPr/>
            </p:nvGrpSpPr>
            <p:grpSpPr>
              <a:xfrm>
                <a:off x="4354938" y="2304069"/>
                <a:ext cx="1904928" cy="761405"/>
                <a:chOff x="2599764" y="4693024"/>
                <a:chExt cx="2190314" cy="914400"/>
              </a:xfrm>
              <a:grpFill/>
            </p:grpSpPr>
            <p:pic>
              <p:nvPicPr>
                <p:cNvPr id="376" name="Graphic 375" descr="Man with solid fill">
                  <a:extLst>
                    <a:ext uri="{FF2B5EF4-FFF2-40B4-BE49-F238E27FC236}">
                      <a16:creationId xmlns:a16="http://schemas.microsoft.com/office/drawing/2014/main" id="{19B31673-59B7-7C78-1062-7CF738B45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77" name="Graphic 376" descr="Man with solid fill">
                  <a:extLst>
                    <a:ext uri="{FF2B5EF4-FFF2-40B4-BE49-F238E27FC236}">
                      <a16:creationId xmlns:a16="http://schemas.microsoft.com/office/drawing/2014/main" id="{06424218-D969-40FC-049C-39CB31985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78" name="Graphic 377" descr="Man with solid fill">
                  <a:extLst>
                    <a:ext uri="{FF2B5EF4-FFF2-40B4-BE49-F238E27FC236}">
                      <a16:creationId xmlns:a16="http://schemas.microsoft.com/office/drawing/2014/main" id="{27B0ACB7-F0FA-CFB1-E670-120CFC7CAC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79" name="Graphic 378" descr="Man with solid fill">
                  <a:extLst>
                    <a:ext uri="{FF2B5EF4-FFF2-40B4-BE49-F238E27FC236}">
                      <a16:creationId xmlns:a16="http://schemas.microsoft.com/office/drawing/2014/main" id="{630E4831-6BA2-D763-30AB-9AAC37CAB6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grpSp>
        <p:grpSp>
          <p:nvGrpSpPr>
            <p:cNvPr id="364" name="Group 363">
              <a:extLst>
                <a:ext uri="{FF2B5EF4-FFF2-40B4-BE49-F238E27FC236}">
                  <a16:creationId xmlns:a16="http://schemas.microsoft.com/office/drawing/2014/main" id="{B5E3F827-0ACC-9AFD-3E42-1601B6D335E6}"/>
                </a:ext>
              </a:extLst>
            </p:cNvPr>
            <p:cNvGrpSpPr/>
            <p:nvPr/>
          </p:nvGrpSpPr>
          <p:grpSpPr>
            <a:xfrm>
              <a:off x="4461741" y="1525488"/>
              <a:ext cx="1904928" cy="761405"/>
              <a:chOff x="2599764" y="4693024"/>
              <a:chExt cx="2190314" cy="914400"/>
            </a:xfrm>
            <a:solidFill>
              <a:srgbClr val="0070C0"/>
            </a:solidFill>
          </p:grpSpPr>
          <p:pic>
            <p:nvPicPr>
              <p:cNvPr id="370" name="Graphic 369" descr="Man with solid fill">
                <a:extLst>
                  <a:ext uri="{FF2B5EF4-FFF2-40B4-BE49-F238E27FC236}">
                    <a16:creationId xmlns:a16="http://schemas.microsoft.com/office/drawing/2014/main" id="{74A2B472-C33A-2F55-E94E-8B521D4EA1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71" name="Graphic 370" descr="Man with solid fill">
                <a:extLst>
                  <a:ext uri="{FF2B5EF4-FFF2-40B4-BE49-F238E27FC236}">
                    <a16:creationId xmlns:a16="http://schemas.microsoft.com/office/drawing/2014/main" id="{F6F49B7C-09D8-A930-48FB-3E5DF2A0D8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72" name="Graphic 371" descr="Man with solid fill">
                <a:extLst>
                  <a:ext uri="{FF2B5EF4-FFF2-40B4-BE49-F238E27FC236}">
                    <a16:creationId xmlns:a16="http://schemas.microsoft.com/office/drawing/2014/main" id="{D6F58FB0-B6B2-B277-8E36-E11B5D8A9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73" name="Graphic 372" descr="Man with solid fill">
                <a:extLst>
                  <a:ext uri="{FF2B5EF4-FFF2-40B4-BE49-F238E27FC236}">
                    <a16:creationId xmlns:a16="http://schemas.microsoft.com/office/drawing/2014/main" id="{892D92EC-A6E1-65E5-861A-7B256265E2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grpSp>
          <p:nvGrpSpPr>
            <p:cNvPr id="365" name="Group 364">
              <a:extLst>
                <a:ext uri="{FF2B5EF4-FFF2-40B4-BE49-F238E27FC236}">
                  <a16:creationId xmlns:a16="http://schemas.microsoft.com/office/drawing/2014/main" id="{B8B22DF9-09B8-564E-6BA2-7FB1AA3F2E10}"/>
                </a:ext>
              </a:extLst>
            </p:cNvPr>
            <p:cNvGrpSpPr/>
            <p:nvPr/>
          </p:nvGrpSpPr>
          <p:grpSpPr>
            <a:xfrm>
              <a:off x="5997603" y="1529020"/>
              <a:ext cx="1904928" cy="761405"/>
              <a:chOff x="2599764" y="4693024"/>
              <a:chExt cx="2190314" cy="914400"/>
            </a:xfrm>
            <a:solidFill>
              <a:srgbClr val="0070C0"/>
            </a:solidFill>
          </p:grpSpPr>
          <p:pic>
            <p:nvPicPr>
              <p:cNvPr id="366" name="Graphic 365" descr="Man with solid fill">
                <a:extLst>
                  <a:ext uri="{FF2B5EF4-FFF2-40B4-BE49-F238E27FC236}">
                    <a16:creationId xmlns:a16="http://schemas.microsoft.com/office/drawing/2014/main" id="{51F2D90E-D0AF-40F9-D5F9-62034740A2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764" y="4693024"/>
                <a:ext cx="914400" cy="914400"/>
              </a:xfrm>
              <a:prstGeom prst="rect">
                <a:avLst/>
              </a:prstGeom>
            </p:spPr>
          </p:pic>
          <p:pic>
            <p:nvPicPr>
              <p:cNvPr id="367" name="Graphic 366" descr="Man with solid fill">
                <a:extLst>
                  <a:ext uri="{FF2B5EF4-FFF2-40B4-BE49-F238E27FC236}">
                    <a16:creationId xmlns:a16="http://schemas.microsoft.com/office/drawing/2014/main" id="{2D03D27F-86E3-8F33-2BDC-4B782EA760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8057" y="4693024"/>
                <a:ext cx="914400" cy="914400"/>
              </a:xfrm>
              <a:prstGeom prst="rect">
                <a:avLst/>
              </a:prstGeom>
            </p:spPr>
          </p:pic>
          <p:pic>
            <p:nvPicPr>
              <p:cNvPr id="368" name="Graphic 367" descr="Man with solid fill">
                <a:extLst>
                  <a:ext uri="{FF2B5EF4-FFF2-40B4-BE49-F238E27FC236}">
                    <a16:creationId xmlns:a16="http://schemas.microsoft.com/office/drawing/2014/main" id="{80E5A89C-6033-849F-D9F4-D5DB044B87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385" y="4693024"/>
                <a:ext cx="914400" cy="914400"/>
              </a:xfrm>
              <a:prstGeom prst="rect">
                <a:avLst/>
              </a:prstGeom>
            </p:spPr>
          </p:pic>
          <p:pic>
            <p:nvPicPr>
              <p:cNvPr id="369" name="Graphic 368" descr="Man with solid fill">
                <a:extLst>
                  <a:ext uri="{FF2B5EF4-FFF2-40B4-BE49-F238E27FC236}">
                    <a16:creationId xmlns:a16="http://schemas.microsoft.com/office/drawing/2014/main" id="{12E430A8-2261-0E07-5882-A1445A9985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5678" y="4693024"/>
                <a:ext cx="914400" cy="914400"/>
              </a:xfrm>
              <a:prstGeom prst="rect">
                <a:avLst/>
              </a:prstGeom>
            </p:spPr>
          </p:pic>
        </p:grpSp>
      </p:grpSp>
    </p:spTree>
    <p:extLst>
      <p:ext uri="{BB962C8B-B14F-4D97-AF65-F5344CB8AC3E}">
        <p14:creationId xmlns:p14="http://schemas.microsoft.com/office/powerpoint/2010/main" val="240751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barn(inVertical)">
                                      <p:cBhvr>
                                        <p:cTn id="11" dur="500"/>
                                        <p:tgtEl>
                                          <p:spTgt spid="1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6"/>
                                        </p:tgtEl>
                                        <p:attrNameLst>
                                          <p:attrName>style.visibility</p:attrName>
                                        </p:attrNameLst>
                                      </p:cBhvr>
                                      <p:to>
                                        <p:strVal val="visible"/>
                                      </p:to>
                                    </p:set>
                                    <p:animEffect transition="in" filter="fade">
                                      <p:cBhvr>
                                        <p:cTn id="16" dur="500"/>
                                        <p:tgtEl>
                                          <p:spTgt spid="3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9"/>
                                        </p:tgtEl>
                                        <p:attrNameLst>
                                          <p:attrName>style.visibility</p:attrName>
                                        </p:attrNameLst>
                                      </p:cBhvr>
                                      <p:to>
                                        <p:strVal val="visible"/>
                                      </p:to>
                                    </p:set>
                                    <p:animEffect transition="in" filter="fade">
                                      <p:cBhvr>
                                        <p:cTn id="21"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6A93F7-19BB-A6B6-63D6-C7290728EA43}"/>
              </a:ext>
            </a:extLst>
          </p:cNvPr>
          <p:cNvGrpSpPr/>
          <p:nvPr/>
        </p:nvGrpSpPr>
        <p:grpSpPr>
          <a:xfrm>
            <a:off x="147142" y="6304842"/>
            <a:ext cx="11839905" cy="914408"/>
            <a:chOff x="147142" y="5738643"/>
            <a:chExt cx="11839905" cy="914408"/>
          </a:xfrm>
        </p:grpSpPr>
        <p:sp>
          <p:nvSpPr>
            <p:cNvPr id="4" name="Rectangle 3">
              <a:extLst>
                <a:ext uri="{FF2B5EF4-FFF2-40B4-BE49-F238E27FC236}">
                  <a16:creationId xmlns:a16="http://schemas.microsoft.com/office/drawing/2014/main" id="{937318E8-9A35-1E71-3F31-8A9216748B44}"/>
                </a:ext>
              </a:extLst>
            </p:cNvPr>
            <p:cNvSpPr/>
            <p:nvPr/>
          </p:nvSpPr>
          <p:spPr>
            <a:xfrm>
              <a:off x="147142" y="5759673"/>
              <a:ext cx="3710151" cy="89337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A89B410-682A-6904-9007-1E24700C22D7}"/>
                </a:ext>
              </a:extLst>
            </p:cNvPr>
            <p:cNvSpPr/>
            <p:nvPr/>
          </p:nvSpPr>
          <p:spPr>
            <a:xfrm>
              <a:off x="4212019" y="5749159"/>
              <a:ext cx="3710151" cy="903892"/>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B1FDAF8-0D29-ADF1-1860-699A4272B2A0}"/>
                </a:ext>
              </a:extLst>
            </p:cNvPr>
            <p:cNvSpPr/>
            <p:nvPr/>
          </p:nvSpPr>
          <p:spPr>
            <a:xfrm>
              <a:off x="8276896" y="5738643"/>
              <a:ext cx="3710151" cy="903893"/>
            </a:xfrm>
            <a:prstGeom prst="rect">
              <a:avLst/>
            </a:prstGeom>
            <a:solidFill>
              <a:srgbClr val="A31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5BBB73A-CABC-2720-A5B7-6F2C9FE22F6A}"/>
              </a:ext>
            </a:extLst>
          </p:cNvPr>
          <p:cNvSpPr/>
          <p:nvPr/>
        </p:nvSpPr>
        <p:spPr>
          <a:xfrm>
            <a:off x="0" y="748570"/>
            <a:ext cx="12191999" cy="2303912"/>
          </a:xfrm>
          <a:prstGeom prst="rect">
            <a:avLst/>
          </a:prstGeom>
          <a:noFill/>
        </p:spPr>
        <p:txBody>
          <a:bodyPr wrap="none" lIns="91440" tIns="45720" rIns="91440" bIns="45720">
            <a:prstTxWarp prst="textButton">
              <a:avLst/>
            </a:prstTxWarp>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Trebuchet MS" panose="020B0703020202090204" pitchFamily="34" charset="0"/>
              </a:rPr>
              <a:t>But what about inequality?</a:t>
            </a:r>
            <a:endParaRPr lang="en-GB" sz="5400" b="1" cap="none" spc="0" dirty="0">
              <a:ln w="22225">
                <a:solidFill>
                  <a:schemeClr val="accent2"/>
                </a:solidFill>
                <a:prstDash val="solid"/>
              </a:ln>
              <a:solidFill>
                <a:schemeClr val="accent2">
                  <a:lumMod val="40000"/>
                  <a:lumOff val="60000"/>
                </a:schemeClr>
              </a:solidFill>
              <a:effectLst/>
            </a:endParaRPr>
          </a:p>
        </p:txBody>
      </p:sp>
      <p:pic>
        <p:nvPicPr>
          <p:cNvPr id="14" name="Picture 13">
            <a:extLst>
              <a:ext uri="{FF2B5EF4-FFF2-40B4-BE49-F238E27FC236}">
                <a16:creationId xmlns:a16="http://schemas.microsoft.com/office/drawing/2014/main" id="{51752CA9-F929-806C-9A81-5388C97D7441}"/>
              </a:ext>
            </a:extLst>
          </p:cNvPr>
          <p:cNvPicPr>
            <a:picLocks noChangeAspect="1"/>
          </p:cNvPicPr>
          <p:nvPr/>
        </p:nvPicPr>
        <p:blipFill>
          <a:blip r:embed="rId3"/>
          <a:stretch>
            <a:fillRect/>
          </a:stretch>
        </p:blipFill>
        <p:spPr>
          <a:xfrm>
            <a:off x="3291234" y="1182061"/>
            <a:ext cx="5609532" cy="50214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1492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dverts, adverts everywhere_ Capturing young people’s voices on junk food marketing">
            <a:hlinkClick r:id="" action="ppaction://media"/>
            <a:extLst>
              <a:ext uri="{FF2B5EF4-FFF2-40B4-BE49-F238E27FC236}">
                <a16:creationId xmlns:a16="http://schemas.microsoft.com/office/drawing/2014/main" id="{8800299F-DABA-C048-543C-1E1FE1D414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271" y="136280"/>
            <a:ext cx="11643457" cy="6592765"/>
          </a:xfrm>
          <a:prstGeom prst="rect">
            <a:avLst/>
          </a:prstGeom>
        </p:spPr>
      </p:pic>
    </p:spTree>
    <p:extLst>
      <p:ext uri="{BB962C8B-B14F-4D97-AF65-F5344CB8AC3E}">
        <p14:creationId xmlns:p14="http://schemas.microsoft.com/office/powerpoint/2010/main" val="40645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6A93F7-19BB-A6B6-63D6-C7290728EA43}"/>
              </a:ext>
            </a:extLst>
          </p:cNvPr>
          <p:cNvGrpSpPr/>
          <p:nvPr/>
        </p:nvGrpSpPr>
        <p:grpSpPr>
          <a:xfrm>
            <a:off x="147142" y="6304842"/>
            <a:ext cx="11839905" cy="914408"/>
            <a:chOff x="147142" y="5738643"/>
            <a:chExt cx="11839905" cy="914408"/>
          </a:xfrm>
        </p:grpSpPr>
        <p:sp>
          <p:nvSpPr>
            <p:cNvPr id="4" name="Rectangle 3">
              <a:extLst>
                <a:ext uri="{FF2B5EF4-FFF2-40B4-BE49-F238E27FC236}">
                  <a16:creationId xmlns:a16="http://schemas.microsoft.com/office/drawing/2014/main" id="{937318E8-9A35-1E71-3F31-8A9216748B44}"/>
                </a:ext>
              </a:extLst>
            </p:cNvPr>
            <p:cNvSpPr/>
            <p:nvPr/>
          </p:nvSpPr>
          <p:spPr>
            <a:xfrm>
              <a:off x="147142" y="5759673"/>
              <a:ext cx="3710151" cy="89337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A89B410-682A-6904-9007-1E24700C22D7}"/>
                </a:ext>
              </a:extLst>
            </p:cNvPr>
            <p:cNvSpPr/>
            <p:nvPr/>
          </p:nvSpPr>
          <p:spPr>
            <a:xfrm>
              <a:off x="4212019" y="5749159"/>
              <a:ext cx="3710151" cy="903892"/>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B1FDAF8-0D29-ADF1-1860-699A4272B2A0}"/>
                </a:ext>
              </a:extLst>
            </p:cNvPr>
            <p:cNvSpPr/>
            <p:nvPr/>
          </p:nvSpPr>
          <p:spPr>
            <a:xfrm>
              <a:off x="8276896" y="5738643"/>
              <a:ext cx="3710151" cy="903893"/>
            </a:xfrm>
            <a:prstGeom prst="rect">
              <a:avLst/>
            </a:prstGeom>
            <a:solidFill>
              <a:srgbClr val="A31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5BBB73A-CABC-2720-A5B7-6F2C9FE22F6A}"/>
              </a:ext>
            </a:extLst>
          </p:cNvPr>
          <p:cNvSpPr/>
          <p:nvPr/>
        </p:nvSpPr>
        <p:spPr>
          <a:xfrm>
            <a:off x="0" y="748570"/>
            <a:ext cx="12191999" cy="2303912"/>
          </a:xfrm>
          <a:prstGeom prst="rect">
            <a:avLst/>
          </a:prstGeom>
          <a:noFill/>
        </p:spPr>
        <p:txBody>
          <a:bodyPr wrap="none" lIns="91440" tIns="45720" rIns="91440" bIns="45720">
            <a:prstTxWarp prst="textButton">
              <a:avLst/>
            </a:prstTxWarp>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Trebuchet MS" panose="020B0703020202090204" pitchFamily="34" charset="0"/>
              </a:rPr>
              <a:t>But what about inequality?</a:t>
            </a:r>
            <a:endParaRPr lang="en-GB" sz="5400" b="1" cap="none" spc="0" dirty="0">
              <a:ln w="22225">
                <a:solidFill>
                  <a:schemeClr val="accent2"/>
                </a:solidFill>
                <a:prstDash val="solid"/>
              </a:ln>
              <a:solidFill>
                <a:schemeClr val="accent2">
                  <a:lumMod val="40000"/>
                  <a:lumOff val="60000"/>
                </a:schemeClr>
              </a:solidFill>
              <a:effectLst/>
            </a:endParaRPr>
          </a:p>
        </p:txBody>
      </p:sp>
      <p:pic>
        <p:nvPicPr>
          <p:cNvPr id="2" name="Picture 1">
            <a:extLst>
              <a:ext uri="{FF2B5EF4-FFF2-40B4-BE49-F238E27FC236}">
                <a16:creationId xmlns:a16="http://schemas.microsoft.com/office/drawing/2014/main" id="{4080C0CA-63D0-0FD4-0943-1B900553B9BA}"/>
              </a:ext>
            </a:extLst>
          </p:cNvPr>
          <p:cNvPicPr>
            <a:picLocks noChangeAspect="1"/>
          </p:cNvPicPr>
          <p:nvPr/>
        </p:nvPicPr>
        <p:blipFill>
          <a:blip r:embed="rId3"/>
          <a:stretch>
            <a:fillRect/>
          </a:stretch>
        </p:blipFill>
        <p:spPr>
          <a:xfrm>
            <a:off x="2906853" y="1157540"/>
            <a:ext cx="6378294" cy="49518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718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6A93F7-19BB-A6B6-63D6-C7290728EA43}"/>
              </a:ext>
            </a:extLst>
          </p:cNvPr>
          <p:cNvGrpSpPr/>
          <p:nvPr/>
        </p:nvGrpSpPr>
        <p:grpSpPr>
          <a:xfrm>
            <a:off x="147142" y="6304842"/>
            <a:ext cx="11839905" cy="914408"/>
            <a:chOff x="147142" y="5738643"/>
            <a:chExt cx="11839905" cy="914408"/>
          </a:xfrm>
        </p:grpSpPr>
        <p:sp>
          <p:nvSpPr>
            <p:cNvPr id="4" name="Rectangle 3">
              <a:extLst>
                <a:ext uri="{FF2B5EF4-FFF2-40B4-BE49-F238E27FC236}">
                  <a16:creationId xmlns:a16="http://schemas.microsoft.com/office/drawing/2014/main" id="{937318E8-9A35-1E71-3F31-8A9216748B44}"/>
                </a:ext>
              </a:extLst>
            </p:cNvPr>
            <p:cNvSpPr/>
            <p:nvPr/>
          </p:nvSpPr>
          <p:spPr>
            <a:xfrm>
              <a:off x="147142" y="5759673"/>
              <a:ext cx="3710151" cy="89337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A89B410-682A-6904-9007-1E24700C22D7}"/>
                </a:ext>
              </a:extLst>
            </p:cNvPr>
            <p:cNvSpPr/>
            <p:nvPr/>
          </p:nvSpPr>
          <p:spPr>
            <a:xfrm>
              <a:off x="4212019" y="5749159"/>
              <a:ext cx="3710151" cy="903892"/>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B1FDAF8-0D29-ADF1-1860-699A4272B2A0}"/>
                </a:ext>
              </a:extLst>
            </p:cNvPr>
            <p:cNvSpPr/>
            <p:nvPr/>
          </p:nvSpPr>
          <p:spPr>
            <a:xfrm>
              <a:off x="8276896" y="5738643"/>
              <a:ext cx="3710151" cy="903893"/>
            </a:xfrm>
            <a:prstGeom prst="rect">
              <a:avLst/>
            </a:prstGeom>
            <a:solidFill>
              <a:srgbClr val="A31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5BBB73A-CABC-2720-A5B7-6F2C9FE22F6A}"/>
              </a:ext>
            </a:extLst>
          </p:cNvPr>
          <p:cNvSpPr/>
          <p:nvPr/>
        </p:nvSpPr>
        <p:spPr>
          <a:xfrm>
            <a:off x="0" y="748570"/>
            <a:ext cx="12191999" cy="2303912"/>
          </a:xfrm>
          <a:prstGeom prst="rect">
            <a:avLst/>
          </a:prstGeom>
          <a:noFill/>
        </p:spPr>
        <p:txBody>
          <a:bodyPr wrap="none" lIns="91440" tIns="45720" rIns="91440" bIns="45720">
            <a:prstTxWarp prst="textButton">
              <a:avLst/>
            </a:prstTxWarp>
            <a:spAutoFit/>
          </a:bodyPr>
          <a:lstStyle/>
          <a:p>
            <a:pPr algn="ctr"/>
            <a:r>
              <a:rPr lang="en-US" sz="4400" b="1" dirty="0">
                <a:ln w="22225">
                  <a:solidFill>
                    <a:schemeClr val="accent2"/>
                  </a:solidFill>
                  <a:prstDash val="solid"/>
                </a:ln>
                <a:solidFill>
                  <a:schemeClr val="accent2">
                    <a:lumMod val="40000"/>
                    <a:lumOff val="60000"/>
                  </a:schemeClr>
                </a:solidFill>
                <a:latin typeface="Trebuchet MS" panose="020B0703020202090204" pitchFamily="34" charset="0"/>
              </a:rPr>
              <a:t>Who can help us make Scotland healthier?</a:t>
            </a:r>
            <a:endParaRPr lang="en-GB" sz="4400" b="1" cap="none" spc="0" dirty="0">
              <a:ln w="22225">
                <a:solidFill>
                  <a:schemeClr val="accent2"/>
                </a:solidFill>
                <a:prstDash val="solid"/>
              </a:ln>
              <a:solidFill>
                <a:schemeClr val="accent2">
                  <a:lumMod val="40000"/>
                  <a:lumOff val="60000"/>
                </a:schemeClr>
              </a:solidFill>
              <a:effectLst/>
            </a:endParaRPr>
          </a:p>
        </p:txBody>
      </p:sp>
      <p:pic>
        <p:nvPicPr>
          <p:cNvPr id="12" name="Picture 11">
            <a:extLst>
              <a:ext uri="{FF2B5EF4-FFF2-40B4-BE49-F238E27FC236}">
                <a16:creationId xmlns:a16="http://schemas.microsoft.com/office/drawing/2014/main" id="{21991685-2EC6-907E-B37E-27E30695A6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3541" y="1139397"/>
            <a:ext cx="6212542" cy="49700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61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6A93F7-19BB-A6B6-63D6-C7290728EA43}"/>
              </a:ext>
            </a:extLst>
          </p:cNvPr>
          <p:cNvGrpSpPr/>
          <p:nvPr/>
        </p:nvGrpSpPr>
        <p:grpSpPr>
          <a:xfrm>
            <a:off x="147142" y="6304842"/>
            <a:ext cx="11839905" cy="914408"/>
            <a:chOff x="147142" y="5738643"/>
            <a:chExt cx="11839905" cy="914408"/>
          </a:xfrm>
        </p:grpSpPr>
        <p:sp>
          <p:nvSpPr>
            <p:cNvPr id="4" name="Rectangle 3">
              <a:extLst>
                <a:ext uri="{FF2B5EF4-FFF2-40B4-BE49-F238E27FC236}">
                  <a16:creationId xmlns:a16="http://schemas.microsoft.com/office/drawing/2014/main" id="{937318E8-9A35-1E71-3F31-8A9216748B44}"/>
                </a:ext>
              </a:extLst>
            </p:cNvPr>
            <p:cNvSpPr/>
            <p:nvPr/>
          </p:nvSpPr>
          <p:spPr>
            <a:xfrm>
              <a:off x="147142" y="5759673"/>
              <a:ext cx="3710151" cy="89337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A89B410-682A-6904-9007-1E24700C22D7}"/>
                </a:ext>
              </a:extLst>
            </p:cNvPr>
            <p:cNvSpPr/>
            <p:nvPr/>
          </p:nvSpPr>
          <p:spPr>
            <a:xfrm>
              <a:off x="4212019" y="5749159"/>
              <a:ext cx="3710151" cy="903892"/>
            </a:xfrm>
            <a:prstGeom prst="rect">
              <a:avLst/>
            </a:prstGeom>
            <a:solidFill>
              <a:srgbClr val="E6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B1FDAF8-0D29-ADF1-1860-699A4272B2A0}"/>
                </a:ext>
              </a:extLst>
            </p:cNvPr>
            <p:cNvSpPr/>
            <p:nvPr/>
          </p:nvSpPr>
          <p:spPr>
            <a:xfrm>
              <a:off x="8276896" y="5738643"/>
              <a:ext cx="3710151" cy="903893"/>
            </a:xfrm>
            <a:prstGeom prst="rect">
              <a:avLst/>
            </a:prstGeom>
            <a:solidFill>
              <a:srgbClr val="A31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B5BBB73A-CABC-2720-A5B7-6F2C9FE22F6A}"/>
              </a:ext>
            </a:extLst>
          </p:cNvPr>
          <p:cNvSpPr/>
          <p:nvPr/>
        </p:nvSpPr>
        <p:spPr>
          <a:xfrm>
            <a:off x="0" y="748570"/>
            <a:ext cx="12191999" cy="2303912"/>
          </a:xfrm>
          <a:prstGeom prst="rect">
            <a:avLst/>
          </a:prstGeom>
          <a:noFill/>
        </p:spPr>
        <p:txBody>
          <a:bodyPr wrap="none" lIns="91440" tIns="45720" rIns="91440" bIns="45720">
            <a:prstTxWarp prst="textButton">
              <a:avLst/>
            </a:prstTxWarp>
            <a:spAutoFit/>
          </a:bodyPr>
          <a:lstStyle/>
          <a:p>
            <a:pPr algn="ctr"/>
            <a:r>
              <a:rPr lang="en-US" sz="4400" b="1" dirty="0">
                <a:ln w="22225">
                  <a:solidFill>
                    <a:schemeClr val="accent2"/>
                  </a:solidFill>
                  <a:prstDash val="solid"/>
                </a:ln>
                <a:solidFill>
                  <a:schemeClr val="accent2">
                    <a:lumMod val="40000"/>
                    <a:lumOff val="60000"/>
                  </a:schemeClr>
                </a:solidFill>
                <a:latin typeface="Trebuchet MS" panose="020B0703020202090204" pitchFamily="34" charset="0"/>
              </a:rPr>
              <a:t>Now we want to hear from you!</a:t>
            </a:r>
            <a:endParaRPr lang="en-GB" sz="4400" b="1" cap="none" spc="0" dirty="0">
              <a:ln w="22225">
                <a:solidFill>
                  <a:schemeClr val="accent2"/>
                </a:solidFill>
                <a:prstDash val="solid"/>
              </a:ln>
              <a:solidFill>
                <a:schemeClr val="accent2">
                  <a:lumMod val="40000"/>
                  <a:lumOff val="60000"/>
                </a:schemeClr>
              </a:solidFill>
              <a:effectLst/>
            </a:endParaRPr>
          </a:p>
        </p:txBody>
      </p:sp>
      <p:pic>
        <p:nvPicPr>
          <p:cNvPr id="3" name="Picture 2" descr="A qr code on a pink background&#10;&#10;Description automatically generated">
            <a:extLst>
              <a:ext uri="{FF2B5EF4-FFF2-40B4-BE49-F238E27FC236}">
                <a16:creationId xmlns:a16="http://schemas.microsoft.com/office/drawing/2014/main" id="{2F11D0EC-149F-F102-3431-F5B54B1FA57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83031" y="1267102"/>
            <a:ext cx="4425933" cy="4323796"/>
          </a:xfrm>
          <a:prstGeom prst="rect">
            <a:avLst/>
          </a:prstGeom>
        </p:spPr>
      </p:pic>
      <p:sp>
        <p:nvSpPr>
          <p:cNvPr id="8" name="TextBox 7">
            <a:extLst>
              <a:ext uri="{FF2B5EF4-FFF2-40B4-BE49-F238E27FC236}">
                <a16:creationId xmlns:a16="http://schemas.microsoft.com/office/drawing/2014/main" id="{ACC0B240-E493-83F8-40A5-FD2C28A77EA9}"/>
              </a:ext>
            </a:extLst>
          </p:cNvPr>
          <p:cNvSpPr txBox="1"/>
          <p:nvPr/>
        </p:nvSpPr>
        <p:spPr>
          <a:xfrm>
            <a:off x="568212" y="5463099"/>
            <a:ext cx="11055573" cy="646331"/>
          </a:xfrm>
          <a:prstGeom prst="rect">
            <a:avLst/>
          </a:prstGeom>
          <a:noFill/>
        </p:spPr>
        <p:txBody>
          <a:bodyPr wrap="square">
            <a:spAutoFit/>
          </a:bodyPr>
          <a:lstStyle/>
          <a:p>
            <a:pPr algn="ctr"/>
            <a:r>
              <a:rPr lang="en-GB" sz="3600" b="1" dirty="0">
                <a:latin typeface="+mj-lt"/>
              </a:rPr>
              <a:t>https://forms.office.com/e/MkxRFMRJ8U</a:t>
            </a:r>
          </a:p>
        </p:txBody>
      </p:sp>
    </p:spTree>
    <p:extLst>
      <p:ext uri="{BB962C8B-B14F-4D97-AF65-F5344CB8AC3E}">
        <p14:creationId xmlns:p14="http://schemas.microsoft.com/office/powerpoint/2010/main" val="2142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0925" y="1828866"/>
            <a:ext cx="9144000" cy="2387600"/>
          </a:xfrm>
        </p:spPr>
        <p:txBody>
          <a:bodyPr>
            <a:noAutofit/>
          </a:bodyPr>
          <a:lstStyle/>
          <a:p>
            <a:pPr algn="l"/>
            <a:r>
              <a:rPr lang="en-GB" sz="5400" b="1" dirty="0">
                <a:solidFill>
                  <a:schemeClr val="bg1"/>
                </a:solidFill>
                <a:latin typeface="+mn-lt"/>
              </a:rPr>
              <a:t>Joy Melville </a:t>
            </a:r>
            <a:br>
              <a:rPr lang="en-GB" sz="5400" b="1" dirty="0">
                <a:solidFill>
                  <a:schemeClr val="bg1"/>
                </a:solidFill>
                <a:latin typeface="+mn-lt"/>
              </a:rPr>
            </a:br>
            <a:r>
              <a:rPr lang="en-GB" sz="4400" b="1" dirty="0">
                <a:solidFill>
                  <a:srgbClr val="002554"/>
                </a:solidFill>
                <a:latin typeface="+mn-lt"/>
              </a:rPr>
              <a:t>Tenant Services Manager</a:t>
            </a:r>
            <a:br>
              <a:rPr lang="en-GB" sz="4400" b="1" dirty="0">
                <a:solidFill>
                  <a:srgbClr val="002554"/>
                </a:solidFill>
                <a:latin typeface="+mn-lt"/>
              </a:rPr>
            </a:br>
            <a:r>
              <a:rPr lang="en-GB" sz="4400" b="1" dirty="0">
                <a:solidFill>
                  <a:srgbClr val="002554"/>
                </a:solidFill>
                <a:latin typeface="+mn-lt"/>
              </a:rPr>
              <a:t>Hillcrest Homes  </a:t>
            </a:r>
          </a:p>
        </p:txBody>
      </p:sp>
      <p:pic>
        <p:nvPicPr>
          <p:cNvPr id="5" name="Picture 4" descr="A person in a black shirt with colorful polka dots&#10;&#10;Description automatically generated">
            <a:extLst>
              <a:ext uri="{FF2B5EF4-FFF2-40B4-BE49-F238E27FC236}">
                <a16:creationId xmlns:a16="http://schemas.microsoft.com/office/drawing/2014/main" id="{FB544F82-E880-9E19-35F2-DFDD264AC3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532" cy="6858000"/>
          </a:xfrm>
          <a:prstGeom prst="rect">
            <a:avLst/>
          </a:prstGeom>
        </p:spPr>
      </p:pic>
    </p:spTree>
    <p:extLst>
      <p:ext uri="{BB962C8B-B14F-4D97-AF65-F5344CB8AC3E}">
        <p14:creationId xmlns:p14="http://schemas.microsoft.com/office/powerpoint/2010/main" val="2906338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2" name="Title 1"/>
          <p:cNvSpPr>
            <a:spLocks noGrp="1"/>
          </p:cNvSpPr>
          <p:nvPr>
            <p:ph type="title"/>
          </p:nvPr>
        </p:nvSpPr>
        <p:spPr>
          <a:xfrm>
            <a:off x="437056" y="368410"/>
            <a:ext cx="10705865" cy="1681523"/>
          </a:xfrm>
        </p:spPr>
        <p:txBody>
          <a:bodyPr>
            <a:noAutofit/>
          </a:bodyPr>
          <a:lstStyle/>
          <a:p>
            <a:r>
              <a:rPr lang="en-GB" sz="5200" kern="100" dirty="0">
                <a:solidFill>
                  <a:srgbClr val="00A9CE"/>
                </a:solidFill>
                <a:effectLst/>
                <a:latin typeface="+mn-lt"/>
                <a:ea typeface="Aptos" panose="020B0004020202020204" pitchFamily="34" charset="0"/>
                <a:cs typeface="Times New Roman" panose="02020603050405020304" pitchFamily="18" charset="0"/>
              </a:rPr>
              <a:t>What are the different types of housing in Scotland?</a:t>
            </a:r>
            <a:endParaRPr lang="en-GB" sz="5200" dirty="0">
              <a:solidFill>
                <a:srgbClr val="00A9CE"/>
              </a:solidFill>
              <a:latin typeface="+mn-lt"/>
            </a:endParaRPr>
          </a:p>
        </p:txBody>
      </p:sp>
      <p:sp>
        <p:nvSpPr>
          <p:cNvPr id="10" name="Content Placeholder 9"/>
          <p:cNvSpPr>
            <a:spLocks noGrp="1"/>
          </p:cNvSpPr>
          <p:nvPr>
            <p:ph idx="1"/>
          </p:nvPr>
        </p:nvSpPr>
        <p:spPr>
          <a:xfrm>
            <a:off x="437056" y="1944481"/>
            <a:ext cx="10515600" cy="4351338"/>
          </a:xfrm>
        </p:spPr>
        <p:txBody>
          <a:bodyPr>
            <a:noAutofit/>
          </a:bodyPr>
          <a:lstStyle/>
          <a:p>
            <a:pPr marL="0" indent="0">
              <a:lnSpc>
                <a:spcPct val="115000"/>
              </a:lnSpc>
              <a:spcAft>
                <a:spcPts val="800"/>
              </a:spcAft>
              <a:buNone/>
            </a:pPr>
            <a:r>
              <a:rPr lang="en-GB" sz="2200" kern="100" dirty="0">
                <a:solidFill>
                  <a:srgbClr val="002554"/>
                </a:solidFill>
                <a:effectLst/>
                <a:ea typeface="Aptos" panose="020B0004020202020204" pitchFamily="34" charset="0"/>
                <a:cs typeface="Times New Roman" panose="02020603050405020304" pitchFamily="18" charset="0"/>
              </a:rPr>
              <a:t>Housing tenure describes the legal status under which people have the right to occupy their accommodation. The most common forms of tenure are:</a:t>
            </a:r>
          </a:p>
          <a:p>
            <a:pPr>
              <a:lnSpc>
                <a:spcPct val="115000"/>
              </a:lnSpc>
              <a:spcAft>
                <a:spcPts val="800"/>
              </a:spcAft>
            </a:pPr>
            <a:r>
              <a:rPr lang="en-GB" sz="2200" kern="100" dirty="0">
                <a:solidFill>
                  <a:srgbClr val="002554"/>
                </a:solidFill>
                <a:effectLst/>
                <a:ea typeface="Aptos" panose="020B0004020202020204" pitchFamily="34" charset="0"/>
                <a:cs typeface="Times New Roman" panose="02020603050405020304" pitchFamily="18" charset="0"/>
              </a:rPr>
              <a:t> </a:t>
            </a:r>
            <a:r>
              <a:rPr lang="en-GB" sz="2200" b="1" kern="100" dirty="0">
                <a:solidFill>
                  <a:srgbClr val="00A9CE"/>
                </a:solidFill>
                <a:effectLst/>
                <a:ea typeface="Aptos" panose="020B0004020202020204" pitchFamily="34" charset="0"/>
                <a:cs typeface="Times New Roman" panose="02020603050405020304" pitchFamily="18" charset="0"/>
              </a:rPr>
              <a:t>Home-ownership</a:t>
            </a:r>
            <a:r>
              <a:rPr lang="en-GB" sz="2200" kern="100" dirty="0">
                <a:solidFill>
                  <a:srgbClr val="002554"/>
                </a:solidFill>
                <a:effectLst/>
                <a:ea typeface="Aptos" panose="020B0004020202020204" pitchFamily="34" charset="0"/>
                <a:cs typeface="Times New Roman" panose="02020603050405020304" pitchFamily="18" charset="0"/>
              </a:rPr>
              <a:t>: this includes homes owned outright and/or mortgaged</a:t>
            </a:r>
          </a:p>
          <a:p>
            <a:pPr>
              <a:lnSpc>
                <a:spcPct val="115000"/>
              </a:lnSpc>
              <a:spcAft>
                <a:spcPts val="800"/>
              </a:spcAft>
            </a:pPr>
            <a:r>
              <a:rPr lang="en-GB" sz="2200" b="1" kern="100" dirty="0">
                <a:solidFill>
                  <a:srgbClr val="002554"/>
                </a:solidFill>
                <a:ea typeface="Aptos" panose="020B0004020202020204" pitchFamily="34" charset="0"/>
                <a:cs typeface="Times New Roman" panose="02020603050405020304" pitchFamily="18" charset="0"/>
              </a:rPr>
              <a:t> </a:t>
            </a:r>
            <a:r>
              <a:rPr lang="en-GB" sz="2200" b="1" kern="100" dirty="0">
                <a:solidFill>
                  <a:srgbClr val="00A9CE"/>
                </a:solidFill>
                <a:ea typeface="Aptos" panose="020B0004020202020204" pitchFamily="34" charset="0"/>
                <a:cs typeface="Times New Roman" panose="02020603050405020304" pitchFamily="18" charset="0"/>
              </a:rPr>
              <a:t>Re</a:t>
            </a:r>
            <a:r>
              <a:rPr lang="en-GB" sz="2200" b="1" kern="100" dirty="0">
                <a:solidFill>
                  <a:srgbClr val="00A9CE"/>
                </a:solidFill>
                <a:effectLst/>
                <a:ea typeface="Aptos" panose="020B0004020202020204" pitchFamily="34" charset="0"/>
                <a:cs typeface="Times New Roman" panose="02020603050405020304" pitchFamily="18" charset="0"/>
              </a:rPr>
              <a:t>nting</a:t>
            </a:r>
            <a:r>
              <a:rPr lang="en-GB" sz="2200" kern="100" dirty="0">
                <a:solidFill>
                  <a:srgbClr val="002554"/>
                </a:solidFill>
                <a:effectLst/>
                <a:ea typeface="Aptos" panose="020B0004020202020204" pitchFamily="34" charset="0"/>
                <a:cs typeface="Times New Roman" panose="02020603050405020304" pitchFamily="18" charset="0"/>
              </a:rPr>
              <a:t>: this includes social rented housing and private rented housing</a:t>
            </a:r>
          </a:p>
          <a:p>
            <a:pPr marL="0" indent="0">
              <a:buNone/>
            </a:pPr>
            <a:endParaRPr lang="en-GB" sz="2200" dirty="0">
              <a:solidFill>
                <a:srgbClr val="002554"/>
              </a:solidFill>
            </a:endParaRPr>
          </a:p>
        </p:txBody>
      </p:sp>
      <p:pic>
        <p:nvPicPr>
          <p:cNvPr id="6" name="Picture 5">
            <a:extLst>
              <a:ext uri="{FF2B5EF4-FFF2-40B4-BE49-F238E27FC236}">
                <a16:creationId xmlns:a16="http://schemas.microsoft.com/office/drawing/2014/main" id="{29C83EDD-D260-B7ED-CF07-E82B6429B0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827" y="4242391"/>
            <a:ext cx="2659133" cy="2513334"/>
          </a:xfrm>
          <a:prstGeom prst="flowChartConnector">
            <a:avLst/>
          </a:prstGeom>
        </p:spPr>
      </p:pic>
      <p:pic>
        <p:nvPicPr>
          <p:cNvPr id="17" name="Picture 16" descr="A building with a corner of the corner&#10;&#10;Description automatically generated with medium confidence">
            <a:extLst>
              <a:ext uri="{FF2B5EF4-FFF2-40B4-BE49-F238E27FC236}">
                <a16:creationId xmlns:a16="http://schemas.microsoft.com/office/drawing/2014/main" id="{C12EC027-966B-5124-EF9F-BA0A11456A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2873" y="4242391"/>
            <a:ext cx="2693127" cy="2513334"/>
          </a:xfrm>
          <a:prstGeom prst="flowChartConnector">
            <a:avLst/>
          </a:prstGeom>
        </p:spPr>
      </p:pic>
      <p:pic>
        <p:nvPicPr>
          <p:cNvPr id="19" name="Picture 18" descr="A building with solar panels&#10;&#10;Description automatically generated">
            <a:extLst>
              <a:ext uri="{FF2B5EF4-FFF2-40B4-BE49-F238E27FC236}">
                <a16:creationId xmlns:a16="http://schemas.microsoft.com/office/drawing/2014/main" id="{268D928D-3E28-9FD5-B5EF-E81DA4220D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2273" y="4242391"/>
            <a:ext cx="2734879" cy="2513334"/>
          </a:xfrm>
          <a:prstGeom prst="flowChartConnector">
            <a:avLst/>
          </a:prstGeom>
        </p:spPr>
      </p:pic>
    </p:spTree>
    <p:extLst>
      <p:ext uri="{BB962C8B-B14F-4D97-AF65-F5344CB8AC3E}">
        <p14:creationId xmlns:p14="http://schemas.microsoft.com/office/powerpoint/2010/main" val="890666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2" name="Title 1"/>
          <p:cNvSpPr>
            <a:spLocks noGrp="1"/>
          </p:cNvSpPr>
          <p:nvPr>
            <p:ph type="title"/>
          </p:nvPr>
        </p:nvSpPr>
        <p:spPr>
          <a:xfrm>
            <a:off x="447423" y="228287"/>
            <a:ext cx="10823082" cy="1681523"/>
          </a:xfrm>
        </p:spPr>
        <p:txBody>
          <a:bodyPr>
            <a:noAutofit/>
          </a:bodyPr>
          <a:lstStyle/>
          <a:p>
            <a:r>
              <a:rPr lang="en-GB" sz="5200" kern="100" dirty="0">
                <a:solidFill>
                  <a:srgbClr val="00A9CE"/>
                </a:solidFill>
                <a:effectLst/>
                <a:latin typeface="+mn-lt"/>
                <a:ea typeface="Aptos" panose="020B0004020202020204" pitchFamily="34" charset="0"/>
                <a:cs typeface="Times New Roman" panose="02020603050405020304" pitchFamily="18" charset="0"/>
              </a:rPr>
              <a:t>What are the different types of rented housing in Scotland?</a:t>
            </a:r>
            <a:endParaRPr lang="en-GB" sz="5200" dirty="0">
              <a:solidFill>
                <a:srgbClr val="00A9CE"/>
              </a:solidFill>
              <a:latin typeface="+mn-lt"/>
            </a:endParaRPr>
          </a:p>
        </p:txBody>
      </p:sp>
      <p:sp>
        <p:nvSpPr>
          <p:cNvPr id="10" name="Content Placeholder 9"/>
          <p:cNvSpPr>
            <a:spLocks noGrp="1"/>
          </p:cNvSpPr>
          <p:nvPr>
            <p:ph idx="1"/>
          </p:nvPr>
        </p:nvSpPr>
        <p:spPr>
          <a:xfrm>
            <a:off x="447423" y="1856645"/>
            <a:ext cx="10515600" cy="4948190"/>
          </a:xfrm>
        </p:spPr>
        <p:txBody>
          <a:bodyPr>
            <a:noAutofit/>
          </a:bodyPr>
          <a:lstStyle/>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Private let – this includes mid-market properties</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Renting from someone who lives in the same property </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Subletting from a tenant</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Social Housing </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Homeless, temporary or supported accommodation</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Accommodation provided by employer </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Mobile home/Park home</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Rented agricultural land </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Property own by the armed forces </a:t>
            </a:r>
          </a:p>
          <a:p>
            <a:pPr lvl="0">
              <a:lnSpc>
                <a:spcPct val="100000"/>
              </a:lnSpc>
              <a:spcAft>
                <a:spcPts val="800"/>
              </a:spcAft>
            </a:pPr>
            <a:r>
              <a:rPr lang="en-GB" sz="2200" kern="100" dirty="0">
                <a:solidFill>
                  <a:srgbClr val="002554"/>
                </a:solidFill>
                <a:effectLst/>
                <a:ea typeface="Aptos" panose="020B0004020202020204" pitchFamily="34" charset="0"/>
                <a:cs typeface="Times New Roman" panose="02020603050405020304" pitchFamily="18" charset="0"/>
              </a:rPr>
              <a:t>Property rented from the crown</a:t>
            </a:r>
          </a:p>
        </p:txBody>
      </p:sp>
    </p:spTree>
    <p:extLst>
      <p:ext uri="{BB962C8B-B14F-4D97-AF65-F5344CB8AC3E}">
        <p14:creationId xmlns:p14="http://schemas.microsoft.com/office/powerpoint/2010/main" val="3750570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07313" y="-161443"/>
            <a:ext cx="3996732" cy="2248162"/>
          </a:xfrm>
          <a:custGeom>
            <a:avLst/>
            <a:gdLst/>
            <a:ahLst/>
            <a:cxnLst/>
            <a:rect l="l" t="t" r="r" b="b"/>
            <a:pathLst>
              <a:path w="5995098" h="3372243">
                <a:moveTo>
                  <a:pt x="0" y="0"/>
                </a:moveTo>
                <a:lnTo>
                  <a:pt x="5995098" y="0"/>
                </a:lnTo>
                <a:lnTo>
                  <a:pt x="5995098" y="3372242"/>
                </a:lnTo>
                <a:lnTo>
                  <a:pt x="0" y="337224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grpSp>
        <p:nvGrpSpPr>
          <p:cNvPr id="3" name="Group 3"/>
          <p:cNvGrpSpPr/>
          <p:nvPr/>
        </p:nvGrpSpPr>
        <p:grpSpPr>
          <a:xfrm>
            <a:off x="1707604" y="3606800"/>
            <a:ext cx="8646978" cy="3105551"/>
            <a:chOff x="0" y="0"/>
            <a:chExt cx="3416090" cy="1226884"/>
          </a:xfrm>
        </p:grpSpPr>
        <p:sp>
          <p:nvSpPr>
            <p:cNvPr id="4" name="Freeform 4"/>
            <p:cNvSpPr/>
            <p:nvPr/>
          </p:nvSpPr>
          <p:spPr>
            <a:xfrm>
              <a:off x="0" y="0"/>
              <a:ext cx="3416090" cy="1226884"/>
            </a:xfrm>
            <a:custGeom>
              <a:avLst/>
              <a:gdLst/>
              <a:ahLst/>
              <a:cxnLst/>
              <a:rect l="l" t="t" r="r" b="b"/>
              <a:pathLst>
                <a:path w="3416090" h="1226884">
                  <a:moveTo>
                    <a:pt x="30441" y="0"/>
                  </a:moveTo>
                  <a:lnTo>
                    <a:pt x="3385649" y="0"/>
                  </a:lnTo>
                  <a:cubicBezTo>
                    <a:pt x="3393723" y="0"/>
                    <a:pt x="3401465" y="3207"/>
                    <a:pt x="3407174" y="8916"/>
                  </a:cubicBezTo>
                  <a:cubicBezTo>
                    <a:pt x="3412883" y="14625"/>
                    <a:pt x="3416090" y="22368"/>
                    <a:pt x="3416090" y="30441"/>
                  </a:cubicBezTo>
                  <a:lnTo>
                    <a:pt x="3416090" y="1196443"/>
                  </a:lnTo>
                  <a:cubicBezTo>
                    <a:pt x="3416090" y="1204517"/>
                    <a:pt x="3412883" y="1212259"/>
                    <a:pt x="3407174" y="1217968"/>
                  </a:cubicBezTo>
                  <a:cubicBezTo>
                    <a:pt x="3401465" y="1223677"/>
                    <a:pt x="3393723" y="1226884"/>
                    <a:pt x="3385649" y="1226884"/>
                  </a:cubicBezTo>
                  <a:lnTo>
                    <a:pt x="30441" y="1226884"/>
                  </a:lnTo>
                  <a:cubicBezTo>
                    <a:pt x="22368" y="1226884"/>
                    <a:pt x="14625" y="1223677"/>
                    <a:pt x="8916" y="1217968"/>
                  </a:cubicBezTo>
                  <a:cubicBezTo>
                    <a:pt x="3207" y="1212259"/>
                    <a:pt x="0" y="1204517"/>
                    <a:pt x="0" y="1196443"/>
                  </a:cubicBezTo>
                  <a:lnTo>
                    <a:pt x="0" y="30441"/>
                  </a:lnTo>
                  <a:cubicBezTo>
                    <a:pt x="0" y="22368"/>
                    <a:pt x="3207" y="14625"/>
                    <a:pt x="8916" y="8916"/>
                  </a:cubicBezTo>
                  <a:cubicBezTo>
                    <a:pt x="14625" y="3207"/>
                    <a:pt x="22368" y="0"/>
                    <a:pt x="30441" y="0"/>
                  </a:cubicBezTo>
                  <a:close/>
                </a:path>
              </a:pathLst>
            </a:custGeom>
            <a:solidFill>
              <a:srgbClr val="94CCE3"/>
            </a:solidFill>
          </p:spPr>
          <p:txBody>
            <a:bodyPr/>
            <a:lstStyle/>
            <a:p>
              <a:endParaRPr lang="en-GB" sz="1200"/>
            </a:p>
          </p:txBody>
        </p:sp>
        <p:sp>
          <p:nvSpPr>
            <p:cNvPr id="5" name="TextBox 5"/>
            <p:cNvSpPr txBox="1"/>
            <p:nvPr/>
          </p:nvSpPr>
          <p:spPr>
            <a:xfrm>
              <a:off x="0" y="-38100"/>
              <a:ext cx="3416090" cy="1264984"/>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rot="-1426662">
            <a:off x="10048897" y="4522417"/>
            <a:ext cx="2036315" cy="1349059"/>
          </a:xfrm>
          <a:custGeom>
            <a:avLst/>
            <a:gdLst/>
            <a:ahLst/>
            <a:cxnLst/>
            <a:rect l="l" t="t" r="r" b="b"/>
            <a:pathLst>
              <a:path w="3054472" h="2023588">
                <a:moveTo>
                  <a:pt x="0" y="0"/>
                </a:moveTo>
                <a:lnTo>
                  <a:pt x="3054472" y="0"/>
                </a:lnTo>
                <a:lnTo>
                  <a:pt x="3054472" y="2023588"/>
                </a:lnTo>
                <a:lnTo>
                  <a:pt x="0" y="202358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7" name="Freeform 7"/>
          <p:cNvSpPr/>
          <p:nvPr/>
        </p:nvSpPr>
        <p:spPr>
          <a:xfrm>
            <a:off x="84999" y="5631228"/>
            <a:ext cx="1201603" cy="1157541"/>
          </a:xfrm>
          <a:custGeom>
            <a:avLst/>
            <a:gdLst/>
            <a:ahLst/>
            <a:cxnLst/>
            <a:rect l="l" t="t" r="r" b="b"/>
            <a:pathLst>
              <a:path w="1802404" h="1736311">
                <a:moveTo>
                  <a:pt x="0" y="0"/>
                </a:moveTo>
                <a:lnTo>
                  <a:pt x="1802404" y="0"/>
                </a:lnTo>
                <a:lnTo>
                  <a:pt x="1802404" y="1736311"/>
                </a:lnTo>
                <a:lnTo>
                  <a:pt x="0" y="173631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8" name="Freeform 8"/>
          <p:cNvSpPr/>
          <p:nvPr/>
        </p:nvSpPr>
        <p:spPr>
          <a:xfrm>
            <a:off x="10505234" y="5311433"/>
            <a:ext cx="1492323" cy="1400918"/>
          </a:xfrm>
          <a:custGeom>
            <a:avLst/>
            <a:gdLst/>
            <a:ahLst/>
            <a:cxnLst/>
            <a:rect l="l" t="t" r="r" b="b"/>
            <a:pathLst>
              <a:path w="2238484" h="2101377">
                <a:moveTo>
                  <a:pt x="0" y="0"/>
                </a:moveTo>
                <a:lnTo>
                  <a:pt x="2238484" y="0"/>
                </a:lnTo>
                <a:lnTo>
                  <a:pt x="2238484" y="2101377"/>
                </a:lnTo>
                <a:lnTo>
                  <a:pt x="0" y="210137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9" name="Freeform 9"/>
          <p:cNvSpPr/>
          <p:nvPr/>
        </p:nvSpPr>
        <p:spPr>
          <a:xfrm>
            <a:off x="-372749" y="5311433"/>
            <a:ext cx="2474985" cy="1606490"/>
          </a:xfrm>
          <a:custGeom>
            <a:avLst/>
            <a:gdLst/>
            <a:ahLst/>
            <a:cxnLst/>
            <a:rect l="l" t="t" r="r" b="b"/>
            <a:pathLst>
              <a:path w="3712477" h="2409735">
                <a:moveTo>
                  <a:pt x="0" y="0"/>
                </a:moveTo>
                <a:lnTo>
                  <a:pt x="3712477" y="0"/>
                </a:lnTo>
                <a:lnTo>
                  <a:pt x="3712477" y="2409735"/>
                </a:lnTo>
                <a:lnTo>
                  <a:pt x="0" y="24097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0" name="TextBox 10"/>
          <p:cNvSpPr txBox="1"/>
          <p:nvPr/>
        </p:nvSpPr>
        <p:spPr>
          <a:xfrm>
            <a:off x="507048" y="106469"/>
            <a:ext cx="5588953" cy="1006238"/>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Dundee Bairns</a:t>
            </a:r>
          </a:p>
        </p:txBody>
      </p:sp>
      <p:sp>
        <p:nvSpPr>
          <p:cNvPr id="11" name="TextBox 11"/>
          <p:cNvSpPr txBox="1"/>
          <p:nvPr/>
        </p:nvSpPr>
        <p:spPr>
          <a:xfrm>
            <a:off x="-381690" y="1265079"/>
            <a:ext cx="5588953"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Our Programmes</a:t>
            </a:r>
          </a:p>
        </p:txBody>
      </p:sp>
      <p:sp>
        <p:nvSpPr>
          <p:cNvPr id="12" name="TextBox 12"/>
          <p:cNvSpPr txBox="1"/>
          <p:nvPr/>
        </p:nvSpPr>
        <p:spPr>
          <a:xfrm>
            <a:off x="252243" y="2035918"/>
            <a:ext cx="10999153" cy="1382301"/>
          </a:xfrm>
          <a:prstGeom prst="rect">
            <a:avLst/>
          </a:prstGeom>
        </p:spPr>
        <p:txBody>
          <a:bodyPr lIns="0" tIns="0" rIns="0" bIns="0" rtlCol="0" anchor="t">
            <a:spAutoFit/>
          </a:bodyPr>
          <a:lstStyle/>
          <a:p>
            <a:pPr marL="573083" lvl="1" indent="-286542">
              <a:lnSpc>
                <a:spcPts val="3716"/>
              </a:lnSpc>
              <a:buFont typeface="Arial"/>
              <a:buChar char="•"/>
            </a:pPr>
            <a:r>
              <a:rPr lang="en-US" sz="2654" b="1">
                <a:solidFill>
                  <a:srgbClr val="000000"/>
                </a:solidFill>
                <a:latin typeface="Canva Sans Bold"/>
                <a:ea typeface="Canva Sans Bold"/>
                <a:cs typeface="Canva Sans Bold"/>
                <a:sym typeface="Canva Sans Bold"/>
              </a:rPr>
              <a:t>Food and Activities - Fun and Food, Tea Clubs, Cooking Clubs</a:t>
            </a:r>
          </a:p>
          <a:p>
            <a:pPr marL="573083" lvl="1" indent="-286542">
              <a:lnSpc>
                <a:spcPts val="3716"/>
              </a:lnSpc>
              <a:buFont typeface="Arial"/>
              <a:buChar char="•"/>
            </a:pPr>
            <a:r>
              <a:rPr lang="en-US" sz="2654" b="1">
                <a:solidFill>
                  <a:srgbClr val="000000"/>
                </a:solidFill>
                <a:latin typeface="Canva Sans Bold"/>
                <a:ea typeface="Canva Sans Bold"/>
                <a:cs typeface="Canva Sans Bold"/>
                <a:sym typeface="Canva Sans Bold"/>
              </a:rPr>
              <a:t>Clothing - Cosy Bairns</a:t>
            </a:r>
          </a:p>
          <a:p>
            <a:pPr marL="573083" lvl="1" indent="-286542">
              <a:lnSpc>
                <a:spcPts val="3716"/>
              </a:lnSpc>
              <a:buFont typeface="Arial"/>
              <a:buChar char="•"/>
            </a:pPr>
            <a:r>
              <a:rPr lang="en-US" sz="2654" b="1">
                <a:solidFill>
                  <a:srgbClr val="000000"/>
                </a:solidFill>
                <a:latin typeface="Canva Sans Bold"/>
                <a:ea typeface="Canva Sans Bold"/>
                <a:cs typeface="Canva Sans Bold"/>
                <a:sym typeface="Canva Sans Bold"/>
              </a:rPr>
              <a:t>Home Essentials - Bairns at Home, Beds for Bairns</a:t>
            </a:r>
          </a:p>
        </p:txBody>
      </p:sp>
      <p:sp>
        <p:nvSpPr>
          <p:cNvPr id="13" name="TextBox 13"/>
          <p:cNvSpPr txBox="1"/>
          <p:nvPr/>
        </p:nvSpPr>
        <p:spPr>
          <a:xfrm>
            <a:off x="1611013" y="3673917"/>
            <a:ext cx="8743569" cy="931409"/>
          </a:xfrm>
          <a:prstGeom prst="rect">
            <a:avLst/>
          </a:prstGeom>
        </p:spPr>
        <p:txBody>
          <a:bodyPr lIns="0" tIns="0" rIns="0" bIns="0" rtlCol="0" anchor="t">
            <a:spAutoFit/>
          </a:bodyPr>
          <a:lstStyle/>
          <a:p>
            <a:pPr algn="ctr">
              <a:lnSpc>
                <a:spcPts val="3772"/>
              </a:lnSpc>
            </a:pPr>
            <a:r>
              <a:rPr lang="en-US" sz="2693" b="1">
                <a:solidFill>
                  <a:srgbClr val="000000"/>
                </a:solidFill>
                <a:latin typeface="Canva Sans Bold"/>
                <a:ea typeface="Canva Sans Bold"/>
                <a:cs typeface="Canva Sans Bold"/>
                <a:sym typeface="Canva Sans Bold"/>
              </a:rPr>
              <a:t>Fun and Food - 500,000+ meals in 7 years, cold packed lunches, delivered alongside activity</a:t>
            </a:r>
          </a:p>
        </p:txBody>
      </p:sp>
      <p:sp>
        <p:nvSpPr>
          <p:cNvPr id="14" name="TextBox 14"/>
          <p:cNvSpPr txBox="1"/>
          <p:nvPr/>
        </p:nvSpPr>
        <p:spPr>
          <a:xfrm>
            <a:off x="2102236" y="4797761"/>
            <a:ext cx="7761123" cy="810350"/>
          </a:xfrm>
          <a:prstGeom prst="rect">
            <a:avLst/>
          </a:prstGeom>
        </p:spPr>
        <p:txBody>
          <a:bodyPr lIns="0" tIns="0" rIns="0" bIns="0" rtlCol="0" anchor="t">
            <a:spAutoFit/>
          </a:bodyPr>
          <a:lstStyle/>
          <a:p>
            <a:pPr algn="ctr">
              <a:lnSpc>
                <a:spcPts val="3348"/>
              </a:lnSpc>
            </a:pPr>
            <a:r>
              <a:rPr lang="en-US" sz="2391" b="1">
                <a:solidFill>
                  <a:srgbClr val="000000"/>
                </a:solidFill>
                <a:latin typeface="Canva Sans Bold"/>
                <a:ea typeface="Canva Sans Bold"/>
                <a:cs typeface="Canva Sans Bold"/>
                <a:sym typeface="Canva Sans Bold"/>
              </a:rPr>
              <a:t>Tea Clubs - Two-Course evening meal delivered over the winter months</a:t>
            </a:r>
          </a:p>
        </p:txBody>
      </p:sp>
      <p:sp>
        <p:nvSpPr>
          <p:cNvPr id="15" name="TextBox 15"/>
          <p:cNvSpPr txBox="1"/>
          <p:nvPr/>
        </p:nvSpPr>
        <p:spPr>
          <a:xfrm>
            <a:off x="2016865" y="5704975"/>
            <a:ext cx="7931864" cy="859146"/>
          </a:xfrm>
          <a:prstGeom prst="rect">
            <a:avLst/>
          </a:prstGeom>
        </p:spPr>
        <p:txBody>
          <a:bodyPr lIns="0" tIns="0" rIns="0" bIns="0" rtlCol="0" anchor="t">
            <a:spAutoFit/>
          </a:bodyPr>
          <a:lstStyle/>
          <a:p>
            <a:pPr algn="ctr">
              <a:lnSpc>
                <a:spcPts val="3534"/>
              </a:lnSpc>
            </a:pPr>
            <a:r>
              <a:rPr lang="en-US" sz="2524" b="1">
                <a:solidFill>
                  <a:srgbClr val="000000"/>
                </a:solidFill>
                <a:latin typeface="Canva Sans Bold"/>
                <a:ea typeface="Canva Sans Bold"/>
                <a:cs typeface="Canva Sans Bold"/>
                <a:sym typeface="Canva Sans Bold"/>
              </a:rPr>
              <a:t>Cooking Clubs - supporting the teaching of vital life skills, cooking healthy meals on a budget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2" name="Title 1"/>
          <p:cNvSpPr>
            <a:spLocks noGrp="1"/>
          </p:cNvSpPr>
          <p:nvPr>
            <p:ph type="title"/>
          </p:nvPr>
        </p:nvSpPr>
        <p:spPr>
          <a:xfrm>
            <a:off x="479322" y="111324"/>
            <a:ext cx="8600878" cy="1681523"/>
          </a:xfrm>
        </p:spPr>
        <p:txBody>
          <a:bodyPr>
            <a:noAutofit/>
          </a:bodyPr>
          <a:lstStyle/>
          <a:p>
            <a:r>
              <a:rPr lang="en-GB" sz="5200" kern="100" dirty="0">
                <a:solidFill>
                  <a:srgbClr val="00A9CE"/>
                </a:solidFill>
                <a:effectLst/>
                <a:latin typeface="+mn-lt"/>
                <a:ea typeface="Aptos" panose="020B0004020202020204" pitchFamily="34" charset="0"/>
                <a:cs typeface="Times New Roman" panose="02020603050405020304" pitchFamily="18" charset="0"/>
              </a:rPr>
              <a:t>Poverty/Poor Housing/Health</a:t>
            </a:r>
            <a:endParaRPr lang="en-GB" sz="5200" dirty="0">
              <a:solidFill>
                <a:srgbClr val="00A9CE"/>
              </a:solidFill>
              <a:latin typeface="+mn-lt"/>
            </a:endParaRPr>
          </a:p>
        </p:txBody>
      </p:sp>
      <p:sp>
        <p:nvSpPr>
          <p:cNvPr id="10" name="Content Placeholder 9"/>
          <p:cNvSpPr>
            <a:spLocks noGrp="1"/>
          </p:cNvSpPr>
          <p:nvPr>
            <p:ph idx="1"/>
          </p:nvPr>
        </p:nvSpPr>
        <p:spPr>
          <a:xfrm>
            <a:off x="479322" y="1463891"/>
            <a:ext cx="10515600" cy="5254961"/>
          </a:xfrm>
        </p:spPr>
        <p:txBody>
          <a:bodyPr>
            <a:noAutofit/>
          </a:bodyPr>
          <a:lstStyle/>
          <a:p>
            <a:pPr marL="0" lvl="0" indent="0">
              <a:lnSpc>
                <a:spcPct val="100000"/>
              </a:lnSpc>
              <a:buNone/>
            </a:pPr>
            <a:r>
              <a:rPr lang="en-GB" sz="2200" kern="100" dirty="0">
                <a:solidFill>
                  <a:srgbClr val="002554"/>
                </a:solidFill>
                <a:effectLst/>
                <a:ea typeface="Aptos" panose="020B0004020202020204" pitchFamily="34" charset="0"/>
                <a:cs typeface="Times New Roman" panose="02020603050405020304" pitchFamily="18" charset="0"/>
              </a:rPr>
              <a:t>The quality of housing has major implications for health. Poor housing is associated with a wide range of health conditions such as respiratory diseases including asthma, cardiovascular diseases, injuries, mental health and infectious diseases including tuberculosis, influenza and diarrhoea.</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Housing is increasingly important to public health due to demographic and climate changes.</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The major health risks associated with poor housing conditions fall into 4 main areas:</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Damp, mould and condensation</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Low temperatures (indoors and outdoors) </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Inadequate living space (over-crowding);</a:t>
            </a:r>
          </a:p>
          <a:p>
            <a:pPr lvl="0">
              <a:lnSpc>
                <a:spcPct val="100000"/>
              </a:lnSpc>
            </a:pPr>
            <a:r>
              <a:rPr lang="en-GB" sz="2200" kern="100" dirty="0">
                <a:solidFill>
                  <a:srgbClr val="002554"/>
                </a:solidFill>
                <a:effectLst/>
                <a:ea typeface="Aptos" panose="020B0004020202020204" pitchFamily="34" charset="0"/>
                <a:cs typeface="Times New Roman" panose="02020603050405020304" pitchFamily="18" charset="0"/>
              </a:rPr>
              <a:t>Injury hazards in the home;</a:t>
            </a:r>
          </a:p>
          <a:p>
            <a:pPr lvl="0">
              <a:lnSpc>
                <a:spcPct val="100000"/>
              </a:lnSpc>
            </a:pPr>
            <a:endParaRPr lang="en-GB" sz="2200" kern="100" dirty="0">
              <a:solidFill>
                <a:srgbClr val="002554"/>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45526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ceiling&#10;&#10;Description automatically generated">
            <a:extLst>
              <a:ext uri="{FF2B5EF4-FFF2-40B4-BE49-F238E27FC236}">
                <a16:creationId xmlns:a16="http://schemas.microsoft.com/office/drawing/2014/main" id="{1F7D76A9-FC66-F391-ACF8-B0D0CE3B6617}"/>
              </a:ext>
            </a:extLst>
          </p:cNvPr>
          <p:cNvPicPr>
            <a:picLocks noChangeAspect="1"/>
          </p:cNvPicPr>
          <p:nvPr/>
        </p:nvPicPr>
        <p:blipFill>
          <a:blip r:embed="rId3" cstate="screen">
            <a:extLst>
              <a:ext uri="{28A0092B-C50C-407E-A947-70E740481C1C}">
                <a14:useLocalDpi xmlns:a14="http://schemas.microsoft.com/office/drawing/2010/main"/>
              </a:ext>
            </a:extLst>
          </a:blip>
          <a:srcRect r="5944"/>
          <a:stretch/>
        </p:blipFill>
        <p:spPr>
          <a:xfrm>
            <a:off x="0" y="0"/>
            <a:ext cx="12191999" cy="6858000"/>
          </a:xfrm>
          <a:prstGeom prst="rect">
            <a:avLst/>
          </a:prstGeom>
        </p:spPr>
      </p:pic>
    </p:spTree>
    <p:extLst>
      <p:ext uri="{BB962C8B-B14F-4D97-AF65-F5344CB8AC3E}">
        <p14:creationId xmlns:p14="http://schemas.microsoft.com/office/powerpoint/2010/main" val="1625257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2" name="Title 1"/>
          <p:cNvSpPr>
            <a:spLocks noGrp="1"/>
          </p:cNvSpPr>
          <p:nvPr>
            <p:ph type="title"/>
          </p:nvPr>
        </p:nvSpPr>
        <p:spPr>
          <a:xfrm>
            <a:off x="521857" y="185757"/>
            <a:ext cx="8600878" cy="1681523"/>
          </a:xfrm>
        </p:spPr>
        <p:txBody>
          <a:bodyPr>
            <a:noAutofit/>
          </a:bodyPr>
          <a:lstStyle/>
          <a:p>
            <a:r>
              <a:rPr lang="en-GB" sz="5200" kern="100" dirty="0">
                <a:solidFill>
                  <a:srgbClr val="00A9CE"/>
                </a:solidFill>
                <a:effectLst/>
                <a:latin typeface="+mn-lt"/>
                <a:ea typeface="Aptos" panose="020B0004020202020204" pitchFamily="34" charset="0"/>
                <a:cs typeface="Times New Roman" panose="02020603050405020304" pitchFamily="18" charset="0"/>
              </a:rPr>
              <a:t>Poverty/Poor Housing/Health</a:t>
            </a:r>
            <a:endParaRPr lang="en-GB" sz="5200" dirty="0">
              <a:solidFill>
                <a:srgbClr val="00A9CE"/>
              </a:solidFill>
              <a:latin typeface="+mn-lt"/>
            </a:endParaRPr>
          </a:p>
        </p:txBody>
      </p:sp>
      <p:sp>
        <p:nvSpPr>
          <p:cNvPr id="10" name="Content Placeholder 9"/>
          <p:cNvSpPr>
            <a:spLocks noGrp="1"/>
          </p:cNvSpPr>
          <p:nvPr>
            <p:ph idx="1"/>
          </p:nvPr>
        </p:nvSpPr>
        <p:spPr>
          <a:xfrm>
            <a:off x="596285" y="1408029"/>
            <a:ext cx="10515600" cy="4948190"/>
          </a:xfrm>
        </p:spPr>
        <p:txBody>
          <a:bodyPr>
            <a:noAutofit/>
          </a:bodyPr>
          <a:lstStyle/>
          <a:p>
            <a:pPr marL="0" lvl="0" indent="0">
              <a:lnSpc>
                <a:spcPct val="100000"/>
              </a:lnSpc>
              <a:buNone/>
            </a:pPr>
            <a:r>
              <a:rPr lang="en-GB" sz="2200" kern="100" dirty="0">
                <a:solidFill>
                  <a:srgbClr val="002554"/>
                </a:solidFill>
                <a:effectLst/>
                <a:ea typeface="Aptos" panose="020B0004020202020204" pitchFamily="34" charset="0"/>
                <a:cs typeface="Times New Roman" panose="02020603050405020304" pitchFamily="18" charset="0"/>
              </a:rPr>
              <a:t>As previously mentioned, poor housing can </a:t>
            </a:r>
            <a:r>
              <a:rPr lang="en-GB" sz="2200" b="1" kern="100" dirty="0">
                <a:solidFill>
                  <a:srgbClr val="002554"/>
                </a:solidFill>
                <a:effectLst/>
                <a:ea typeface="Aptos" panose="020B0004020202020204" pitchFamily="34" charset="0"/>
                <a:cs typeface="Times New Roman" panose="02020603050405020304" pitchFamily="18" charset="0"/>
              </a:rPr>
              <a:t>cause</a:t>
            </a:r>
            <a:r>
              <a:rPr lang="en-GB" sz="2200" kern="100" dirty="0">
                <a:solidFill>
                  <a:srgbClr val="002554"/>
                </a:solidFill>
                <a:effectLst/>
                <a:ea typeface="Aptos" panose="020B0004020202020204" pitchFamily="34" charset="0"/>
                <a:cs typeface="Times New Roman" panose="02020603050405020304" pitchFamily="18" charset="0"/>
              </a:rPr>
              <a:t> or </a:t>
            </a:r>
            <a:r>
              <a:rPr lang="en-GB" sz="2200" b="1" kern="100" dirty="0">
                <a:solidFill>
                  <a:srgbClr val="002554"/>
                </a:solidFill>
                <a:effectLst/>
                <a:ea typeface="Aptos" panose="020B0004020202020204" pitchFamily="34" charset="0"/>
                <a:cs typeface="Times New Roman" panose="02020603050405020304" pitchFamily="18" charset="0"/>
              </a:rPr>
              <a:t>contribute</a:t>
            </a:r>
            <a:r>
              <a:rPr lang="en-GB" sz="2200" kern="100" dirty="0">
                <a:solidFill>
                  <a:srgbClr val="002554"/>
                </a:solidFill>
                <a:effectLst/>
                <a:ea typeface="Aptos" panose="020B0004020202020204" pitchFamily="34" charset="0"/>
                <a:cs typeface="Times New Roman" panose="02020603050405020304" pitchFamily="18" charset="0"/>
              </a:rPr>
              <a:t> to damp, mould and condensation in the home.</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The picture you have just seen is from the home where two-year-old Awaab Ishak died recently from a respiratory condition caused by exposure to mould in his home in Rochdale.</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His family had complained about the issues to their landlord for a long time and no action</a:t>
            </a: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was taken to help resolve the situation.</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All landlords (private and social) have a responsibility to make sure homes are safe and</a:t>
            </a: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in good repair. </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It is the landlord's responsibility to fix a mould problem.</a:t>
            </a:r>
          </a:p>
        </p:txBody>
      </p:sp>
    </p:spTree>
    <p:extLst>
      <p:ext uri="{BB962C8B-B14F-4D97-AF65-F5344CB8AC3E}">
        <p14:creationId xmlns:p14="http://schemas.microsoft.com/office/powerpoint/2010/main" val="3155117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2" name="Title 1"/>
          <p:cNvSpPr>
            <a:spLocks noGrp="1"/>
          </p:cNvSpPr>
          <p:nvPr>
            <p:ph type="title"/>
          </p:nvPr>
        </p:nvSpPr>
        <p:spPr>
          <a:xfrm>
            <a:off x="596285" y="-10249"/>
            <a:ext cx="8600878" cy="1681523"/>
          </a:xfrm>
        </p:spPr>
        <p:txBody>
          <a:bodyPr>
            <a:noAutofit/>
          </a:bodyPr>
          <a:lstStyle/>
          <a:p>
            <a:r>
              <a:rPr lang="en-GB" sz="5200" kern="100" dirty="0">
                <a:solidFill>
                  <a:srgbClr val="00A9CE"/>
                </a:solidFill>
                <a:effectLst/>
                <a:latin typeface="+mn-lt"/>
                <a:ea typeface="Aptos" panose="020B0004020202020204" pitchFamily="34" charset="0"/>
                <a:cs typeface="Times New Roman" panose="02020603050405020304" pitchFamily="18" charset="0"/>
              </a:rPr>
              <a:t>Poverty/Poor Housing/Health</a:t>
            </a:r>
            <a:endParaRPr lang="en-GB" sz="5200" dirty="0">
              <a:solidFill>
                <a:srgbClr val="00A9CE"/>
              </a:solidFill>
              <a:latin typeface="+mn-lt"/>
            </a:endParaRPr>
          </a:p>
        </p:txBody>
      </p:sp>
      <p:sp>
        <p:nvSpPr>
          <p:cNvPr id="10" name="Content Placeholder 9"/>
          <p:cNvSpPr>
            <a:spLocks noGrp="1"/>
          </p:cNvSpPr>
          <p:nvPr>
            <p:ph idx="1"/>
          </p:nvPr>
        </p:nvSpPr>
        <p:spPr>
          <a:xfrm>
            <a:off x="596285" y="1379563"/>
            <a:ext cx="10515600" cy="4948190"/>
          </a:xfrm>
        </p:spPr>
        <p:txBody>
          <a:bodyPr>
            <a:noAutofit/>
          </a:bodyPr>
          <a:lstStyle/>
          <a:p>
            <a:pPr marL="0" lvl="0" indent="0">
              <a:lnSpc>
                <a:spcPct val="100000"/>
              </a:lnSpc>
              <a:buNone/>
            </a:pPr>
            <a:r>
              <a:rPr lang="en-GB" sz="2200" kern="100" dirty="0">
                <a:solidFill>
                  <a:srgbClr val="002554"/>
                </a:solidFill>
                <a:effectLst/>
                <a:ea typeface="Aptos" panose="020B0004020202020204" pitchFamily="34" charset="0"/>
                <a:cs typeface="Times New Roman" panose="02020603050405020304" pitchFamily="18" charset="0"/>
              </a:rPr>
              <a:t>What can </a:t>
            </a:r>
            <a:r>
              <a:rPr lang="en-GB" sz="2200" b="1" kern="100" dirty="0">
                <a:solidFill>
                  <a:srgbClr val="002554"/>
                </a:solidFill>
                <a:effectLst/>
                <a:ea typeface="Aptos" panose="020B0004020202020204" pitchFamily="34" charset="0"/>
                <a:cs typeface="Times New Roman" panose="02020603050405020304" pitchFamily="18" charset="0"/>
              </a:rPr>
              <a:t>cause</a:t>
            </a:r>
            <a:r>
              <a:rPr lang="en-GB" sz="2200" kern="100" dirty="0">
                <a:solidFill>
                  <a:srgbClr val="002554"/>
                </a:solidFill>
                <a:effectLst/>
                <a:ea typeface="Aptos" panose="020B0004020202020204" pitchFamily="34" charset="0"/>
                <a:cs typeface="Times New Roman" panose="02020603050405020304" pitchFamily="18" charset="0"/>
              </a:rPr>
              <a:t> or </a:t>
            </a:r>
            <a:r>
              <a:rPr lang="en-GB" sz="2200" b="1" kern="100" dirty="0">
                <a:solidFill>
                  <a:srgbClr val="002554"/>
                </a:solidFill>
                <a:effectLst/>
                <a:ea typeface="Aptos" panose="020B0004020202020204" pitchFamily="34" charset="0"/>
                <a:cs typeface="Times New Roman" panose="02020603050405020304" pitchFamily="18" charset="0"/>
              </a:rPr>
              <a:t>contribute</a:t>
            </a:r>
            <a:r>
              <a:rPr lang="en-GB" sz="2200" kern="100" dirty="0">
                <a:solidFill>
                  <a:srgbClr val="002554"/>
                </a:solidFill>
                <a:effectLst/>
                <a:ea typeface="Aptos" panose="020B0004020202020204" pitchFamily="34" charset="0"/>
                <a:cs typeface="Times New Roman" panose="02020603050405020304" pitchFamily="18" charset="0"/>
              </a:rPr>
              <a:t> to damp, mould and condensation in the home:</a:t>
            </a: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Low quality housing that is poorly insulated, drafty or has insufficient or faulty heating </a:t>
            </a:r>
            <a:endParaRPr lang="en-GB" sz="2200" kern="100" dirty="0">
              <a:solidFill>
                <a:srgbClr val="002554"/>
              </a:solidFill>
              <a:effectLst/>
              <a:ea typeface="Aptos" panose="020B0004020202020204" pitchFamily="34" charset="0"/>
              <a:cs typeface="Times New Roman" panose="02020603050405020304" pitchFamily="18" charset="0"/>
            </a:endParaRP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Low income meaning residents can’t afford to heat their homes</a:t>
            </a: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Lack of ventilation (if a property is already cold residents reluctant to open windows)</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Not taking away from the terrible health issues caused by poor housing, there are some measures that can be taken to help reduce or help to prevent the possibility of damp, mould and condensation in the home.</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At Hillcrest, we have created a short video to advise our tenants of how they can do this:</a:t>
            </a:r>
          </a:p>
        </p:txBody>
      </p:sp>
    </p:spTree>
    <p:extLst>
      <p:ext uri="{BB962C8B-B14F-4D97-AF65-F5344CB8AC3E}">
        <p14:creationId xmlns:p14="http://schemas.microsoft.com/office/powerpoint/2010/main" val="2035050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Prevent Condensation in your Home">
            <a:hlinkClick r:id="" action="ppaction://media"/>
            <a:extLst>
              <a:ext uri="{FF2B5EF4-FFF2-40B4-BE49-F238E27FC236}">
                <a16:creationId xmlns:a16="http://schemas.microsoft.com/office/drawing/2014/main" id="{41B705B0-5754-1C44-9BA7-0E7E3B74ADF9}"/>
              </a:ext>
            </a:extLst>
          </p:cNvPr>
          <p:cNvPicPr>
            <a:picLocks noRot="1" noChangeAspect="1"/>
          </p:cNvPicPr>
          <p:nvPr>
            <a:videoFile r:link="rId1"/>
          </p:nvPr>
        </p:nvPicPr>
        <p:blipFill>
          <a:blip r:embed="rId3"/>
          <a:stretch>
            <a:fillRect/>
          </a:stretch>
        </p:blipFill>
        <p:spPr>
          <a:xfrm>
            <a:off x="0" y="0"/>
            <a:ext cx="12192000" cy="6883095"/>
          </a:xfrm>
          <a:prstGeom prst="rect">
            <a:avLst/>
          </a:prstGeom>
        </p:spPr>
      </p:pic>
    </p:spTree>
    <p:extLst>
      <p:ext uri="{BB962C8B-B14F-4D97-AF65-F5344CB8AC3E}">
        <p14:creationId xmlns:p14="http://schemas.microsoft.com/office/powerpoint/2010/main" val="102674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2" name="Title 1"/>
          <p:cNvSpPr>
            <a:spLocks noGrp="1"/>
          </p:cNvSpPr>
          <p:nvPr>
            <p:ph type="title"/>
          </p:nvPr>
        </p:nvSpPr>
        <p:spPr>
          <a:xfrm>
            <a:off x="596285" y="228287"/>
            <a:ext cx="10897510" cy="1681523"/>
          </a:xfrm>
        </p:spPr>
        <p:txBody>
          <a:bodyPr>
            <a:noAutofit/>
          </a:bodyPr>
          <a:lstStyle/>
          <a:p>
            <a:r>
              <a:rPr lang="en-GB" sz="5200" dirty="0">
                <a:solidFill>
                  <a:srgbClr val="00A9CE"/>
                </a:solidFill>
                <a:latin typeface="+mn-lt"/>
              </a:rPr>
              <a:t>Social Inequality in Communities</a:t>
            </a:r>
          </a:p>
        </p:txBody>
      </p:sp>
      <p:sp>
        <p:nvSpPr>
          <p:cNvPr id="10" name="Content Placeholder 9"/>
          <p:cNvSpPr>
            <a:spLocks noGrp="1"/>
          </p:cNvSpPr>
          <p:nvPr>
            <p:ph idx="1"/>
          </p:nvPr>
        </p:nvSpPr>
        <p:spPr>
          <a:xfrm>
            <a:off x="596285" y="1681523"/>
            <a:ext cx="10515600" cy="4948190"/>
          </a:xfrm>
        </p:spPr>
        <p:txBody>
          <a:bodyPr>
            <a:noAutofit/>
          </a:bodyPr>
          <a:lstStyle/>
          <a:p>
            <a:pPr marL="0" lvl="0" indent="0">
              <a:lnSpc>
                <a:spcPct val="100000"/>
              </a:lnSpc>
              <a:buNone/>
            </a:pPr>
            <a:r>
              <a:rPr lang="en-GB" sz="2200" kern="100" dirty="0">
                <a:solidFill>
                  <a:srgbClr val="002554"/>
                </a:solidFill>
                <a:effectLst/>
                <a:ea typeface="Aptos" panose="020B0004020202020204" pitchFamily="34" charset="0"/>
                <a:cs typeface="Times New Roman" panose="02020603050405020304" pitchFamily="18" charset="0"/>
              </a:rPr>
              <a:t>Social inequality is the condition of unequal access to the benefits and rights of society.</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We have touched on a few of the issues that link poor housing and poor health.</a:t>
            </a:r>
            <a:br>
              <a:rPr lang="en-GB" sz="2200" kern="100" dirty="0">
                <a:solidFill>
                  <a:srgbClr val="002554"/>
                </a:solidFill>
                <a:effectLst/>
                <a:ea typeface="Aptos" panose="020B0004020202020204" pitchFamily="34" charset="0"/>
                <a:cs typeface="Times New Roman" panose="02020603050405020304" pitchFamily="18" charset="0"/>
              </a:rPr>
            </a:br>
            <a:br>
              <a:rPr lang="en-GB" sz="2200" kern="100" dirty="0">
                <a:solidFill>
                  <a:srgbClr val="002554"/>
                </a:solidFill>
                <a:effectLst/>
                <a:ea typeface="Aptos" panose="020B0004020202020204" pitchFamily="34" charset="0"/>
                <a:cs typeface="Times New Roman" panose="02020603050405020304" pitchFamily="18" charset="0"/>
              </a:rPr>
            </a:br>
            <a:r>
              <a:rPr lang="en-GB" sz="2200" kern="100" dirty="0">
                <a:solidFill>
                  <a:srgbClr val="002554"/>
                </a:solidFill>
                <a:effectLst/>
                <a:ea typeface="Aptos" panose="020B0004020202020204" pitchFamily="34" charset="0"/>
                <a:cs typeface="Times New Roman" panose="02020603050405020304" pitchFamily="18" charset="0"/>
              </a:rPr>
              <a:t>People living in poverty are more likely to be in poor housing as they have less choice over where they live:</a:t>
            </a: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Inability to access a mortgage due to low income</a:t>
            </a: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Inability to pay higher private rent (including security deposit)</a:t>
            </a: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Lack of affordable housing in the area</a:t>
            </a:r>
          </a:p>
          <a:p>
            <a:pPr lvl="0">
              <a:lnSpc>
                <a:spcPct val="100000"/>
              </a:lnSpc>
            </a:pPr>
            <a:r>
              <a:rPr lang="en-GB" sz="2200" kern="100" dirty="0">
                <a:solidFill>
                  <a:srgbClr val="002554"/>
                </a:solidFill>
                <a:ea typeface="Aptos" panose="020B0004020202020204" pitchFamily="34" charset="0"/>
                <a:cs typeface="Times New Roman" panose="02020603050405020304" pitchFamily="18" charset="0"/>
              </a:rPr>
              <a:t>Low priority if in an existing tenancy as classed as “adequately housed” </a:t>
            </a:r>
          </a:p>
        </p:txBody>
      </p:sp>
    </p:spTree>
    <p:extLst>
      <p:ext uri="{BB962C8B-B14F-4D97-AF65-F5344CB8AC3E}">
        <p14:creationId xmlns:p14="http://schemas.microsoft.com/office/powerpoint/2010/main" val="2555388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54362" y="3058948"/>
            <a:ext cx="2537637" cy="3799051"/>
            <a:chOff x="9285454" y="2506662"/>
            <a:chExt cx="2906546" cy="4351338"/>
          </a:xfrm>
        </p:grpSpPr>
        <p:pic>
          <p:nvPicPr>
            <p:cNvPr id="8"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5454" y="2506662"/>
              <a:ext cx="2906546" cy="4351338"/>
            </a:xfrm>
            <a:prstGeom prst="rect">
              <a:avLst/>
            </a:prstGeom>
          </p:spPr>
        </p:pic>
        <p:pic>
          <p:nvPicPr>
            <p:cNvPr id="7" name="Content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1258" y="5602995"/>
              <a:ext cx="1210150" cy="833038"/>
            </a:xfrm>
            <a:prstGeom prst="rect">
              <a:avLst/>
            </a:prstGeom>
          </p:spPr>
        </p:pic>
      </p:grpSp>
      <p:sp>
        <p:nvSpPr>
          <p:cNvPr id="10" name="Content Placeholder 9"/>
          <p:cNvSpPr>
            <a:spLocks noGrp="1"/>
          </p:cNvSpPr>
          <p:nvPr>
            <p:ph idx="1"/>
          </p:nvPr>
        </p:nvSpPr>
        <p:spPr>
          <a:xfrm>
            <a:off x="483704" y="1177746"/>
            <a:ext cx="10515600" cy="5311843"/>
          </a:xfrm>
        </p:spPr>
        <p:txBody>
          <a:bodyPr>
            <a:noAutofit/>
          </a:bodyPr>
          <a:lstStyle/>
          <a:p>
            <a:pPr marL="0" lvl="0" indent="0">
              <a:lnSpc>
                <a:spcPct val="100000"/>
              </a:lnSpc>
              <a:buNone/>
            </a:pPr>
            <a:r>
              <a:rPr lang="en-GB" sz="2500" b="1" kern="100" dirty="0">
                <a:solidFill>
                  <a:srgbClr val="002554"/>
                </a:solidFill>
                <a:effectLst/>
                <a:ea typeface="Aptos" panose="020B0004020202020204" pitchFamily="34" charset="0"/>
                <a:cs typeface="Times New Roman" panose="02020603050405020304" pitchFamily="18" charset="0"/>
              </a:rPr>
              <a:t>Is there any good news?</a:t>
            </a:r>
          </a:p>
          <a:p>
            <a:pPr marL="0" lvl="0" indent="0">
              <a:lnSpc>
                <a:spcPct val="100000"/>
              </a:lnSpc>
              <a:buNone/>
            </a:pPr>
            <a:r>
              <a:rPr lang="en-GB" sz="2100" kern="100" dirty="0">
                <a:solidFill>
                  <a:srgbClr val="002554"/>
                </a:solidFill>
                <a:effectLst/>
                <a:ea typeface="Aptos" panose="020B0004020202020204" pitchFamily="34" charset="0"/>
                <a:cs typeface="Times New Roman" panose="02020603050405020304" pitchFamily="18" charset="0"/>
              </a:rPr>
              <a:t>In recent years both the UK and Scottish Government have had a focus on providing more social affordable housing which is heavily regulated around quality standards.</a:t>
            </a:r>
            <a:br>
              <a:rPr lang="en-GB" sz="2100" kern="100" dirty="0">
                <a:solidFill>
                  <a:srgbClr val="002554"/>
                </a:solidFill>
                <a:effectLst/>
                <a:ea typeface="Aptos" panose="020B0004020202020204" pitchFamily="34" charset="0"/>
                <a:cs typeface="Times New Roman" panose="02020603050405020304" pitchFamily="18" charset="0"/>
              </a:rPr>
            </a:br>
            <a:br>
              <a:rPr lang="en-GB" sz="2100" kern="100" dirty="0">
                <a:solidFill>
                  <a:srgbClr val="002554"/>
                </a:solidFill>
                <a:effectLst/>
                <a:ea typeface="Aptos" panose="020B0004020202020204" pitchFamily="34" charset="0"/>
                <a:cs typeface="Times New Roman" panose="02020603050405020304" pitchFamily="18" charset="0"/>
              </a:rPr>
            </a:br>
            <a:r>
              <a:rPr lang="en-GB" sz="2100" kern="100" dirty="0">
                <a:solidFill>
                  <a:srgbClr val="002554"/>
                </a:solidFill>
                <a:effectLst/>
                <a:ea typeface="Aptos" panose="020B0004020202020204" pitchFamily="34" charset="0"/>
                <a:cs typeface="Times New Roman" panose="02020603050405020304" pitchFamily="18" charset="0"/>
              </a:rPr>
              <a:t>Unfortunately, due to budget cuts in both governments these budgets have unfortunately been reduced. </a:t>
            </a:r>
            <a:br>
              <a:rPr lang="en-GB" sz="2100" kern="100" dirty="0">
                <a:solidFill>
                  <a:srgbClr val="002554"/>
                </a:solidFill>
                <a:effectLst/>
                <a:ea typeface="Aptos" panose="020B0004020202020204" pitchFamily="34" charset="0"/>
                <a:cs typeface="Times New Roman" panose="02020603050405020304" pitchFamily="18" charset="0"/>
              </a:rPr>
            </a:br>
            <a:br>
              <a:rPr lang="en-GB" sz="2100" kern="100" dirty="0">
                <a:solidFill>
                  <a:srgbClr val="002554"/>
                </a:solidFill>
                <a:effectLst/>
                <a:ea typeface="Aptos" panose="020B0004020202020204" pitchFamily="34" charset="0"/>
                <a:cs typeface="Times New Roman" panose="02020603050405020304" pitchFamily="18" charset="0"/>
              </a:rPr>
            </a:br>
            <a:r>
              <a:rPr lang="en-GB" sz="2100" kern="100" dirty="0">
                <a:solidFill>
                  <a:srgbClr val="002554"/>
                </a:solidFill>
                <a:effectLst/>
                <a:ea typeface="Aptos" panose="020B0004020202020204" pitchFamily="34" charset="0"/>
                <a:cs typeface="Times New Roman" panose="02020603050405020304" pitchFamily="18" charset="0"/>
              </a:rPr>
              <a:t>The Housing (Scotland) Bill is a Scottish Government Bill introduced in the Parliament on 26 March 2024. </a:t>
            </a:r>
            <a:br>
              <a:rPr lang="en-GB" sz="2100" kern="100" dirty="0">
                <a:solidFill>
                  <a:srgbClr val="002554"/>
                </a:solidFill>
                <a:effectLst/>
                <a:ea typeface="Aptos" panose="020B0004020202020204" pitchFamily="34" charset="0"/>
                <a:cs typeface="Times New Roman" panose="02020603050405020304" pitchFamily="18" charset="0"/>
              </a:rPr>
            </a:br>
            <a:br>
              <a:rPr lang="en-GB" sz="2100" kern="100" dirty="0">
                <a:solidFill>
                  <a:srgbClr val="002554"/>
                </a:solidFill>
                <a:effectLst/>
                <a:ea typeface="Aptos" panose="020B0004020202020204" pitchFamily="34" charset="0"/>
                <a:cs typeface="Times New Roman" panose="02020603050405020304" pitchFamily="18" charset="0"/>
              </a:rPr>
            </a:br>
            <a:r>
              <a:rPr lang="en-GB" sz="2100" kern="100" dirty="0">
                <a:solidFill>
                  <a:srgbClr val="002554"/>
                </a:solidFill>
                <a:effectLst/>
                <a:ea typeface="Aptos" panose="020B0004020202020204" pitchFamily="34" charset="0"/>
                <a:cs typeface="Times New Roman" panose="02020603050405020304" pitchFamily="18" charset="0"/>
              </a:rPr>
              <a:t>The Bill deals mainly with rented, particularly private rented, accommodation and homelessness prevention.</a:t>
            </a:r>
            <a:br>
              <a:rPr lang="en-GB" sz="2100" kern="100" dirty="0">
                <a:solidFill>
                  <a:srgbClr val="002554"/>
                </a:solidFill>
                <a:effectLst/>
                <a:ea typeface="Aptos" panose="020B0004020202020204" pitchFamily="34" charset="0"/>
                <a:cs typeface="Times New Roman" panose="02020603050405020304" pitchFamily="18" charset="0"/>
              </a:rPr>
            </a:br>
            <a:br>
              <a:rPr lang="en-GB" sz="2100" kern="100" dirty="0">
                <a:solidFill>
                  <a:srgbClr val="002554"/>
                </a:solidFill>
                <a:effectLst/>
                <a:ea typeface="Aptos" panose="020B0004020202020204" pitchFamily="34" charset="0"/>
                <a:cs typeface="Times New Roman" panose="02020603050405020304" pitchFamily="18" charset="0"/>
              </a:rPr>
            </a:br>
            <a:r>
              <a:rPr lang="en-GB" sz="2100" kern="100" dirty="0">
                <a:solidFill>
                  <a:srgbClr val="002554"/>
                </a:solidFill>
                <a:effectLst/>
                <a:ea typeface="Aptos" panose="020B0004020202020204" pitchFamily="34" charset="0"/>
                <a:cs typeface="Times New Roman" panose="02020603050405020304" pitchFamily="18" charset="0"/>
              </a:rPr>
              <a:t>The Scottish Government states that the package of reforms, "will help ensure </a:t>
            </a:r>
            <a:br>
              <a:rPr lang="en-GB" sz="2100" kern="100" dirty="0">
                <a:solidFill>
                  <a:srgbClr val="002554"/>
                </a:solidFill>
                <a:effectLst/>
                <a:ea typeface="Aptos" panose="020B0004020202020204" pitchFamily="34" charset="0"/>
                <a:cs typeface="Times New Roman" panose="02020603050405020304" pitchFamily="18" charset="0"/>
              </a:rPr>
            </a:br>
            <a:r>
              <a:rPr lang="en-GB" sz="2100" kern="100" dirty="0">
                <a:solidFill>
                  <a:srgbClr val="002554"/>
                </a:solidFill>
                <a:effectLst/>
                <a:ea typeface="Aptos" panose="020B0004020202020204" pitchFamily="34" charset="0"/>
                <a:cs typeface="Times New Roman" panose="02020603050405020304" pitchFamily="18" charset="0"/>
              </a:rPr>
              <a:t>people have a safe, secure, and affordable place to live…while contributing </a:t>
            </a:r>
            <a:br>
              <a:rPr lang="en-GB" sz="2100" kern="100" dirty="0">
                <a:solidFill>
                  <a:srgbClr val="002554"/>
                </a:solidFill>
                <a:effectLst/>
                <a:ea typeface="Aptos" panose="020B0004020202020204" pitchFamily="34" charset="0"/>
                <a:cs typeface="Times New Roman" panose="02020603050405020304" pitchFamily="18" charset="0"/>
              </a:rPr>
            </a:br>
            <a:r>
              <a:rPr lang="en-GB" sz="2100" kern="100" dirty="0">
                <a:solidFill>
                  <a:srgbClr val="002554"/>
                </a:solidFill>
                <a:effectLst/>
                <a:ea typeface="Aptos" panose="020B0004020202020204" pitchFamily="34" charset="0"/>
                <a:cs typeface="Times New Roman" panose="02020603050405020304" pitchFamily="18" charset="0"/>
              </a:rPr>
              <a:t>to the ambition to end homelessness in Scotland."</a:t>
            </a:r>
          </a:p>
        </p:txBody>
      </p:sp>
      <p:sp>
        <p:nvSpPr>
          <p:cNvPr id="6" name="Title 1">
            <a:extLst>
              <a:ext uri="{FF2B5EF4-FFF2-40B4-BE49-F238E27FC236}">
                <a16:creationId xmlns:a16="http://schemas.microsoft.com/office/drawing/2014/main" id="{FE895DDC-9477-A161-BD77-EBA21D07B4E6}"/>
              </a:ext>
            </a:extLst>
          </p:cNvPr>
          <p:cNvSpPr>
            <a:spLocks noGrp="1"/>
          </p:cNvSpPr>
          <p:nvPr>
            <p:ph type="title"/>
          </p:nvPr>
        </p:nvSpPr>
        <p:spPr>
          <a:xfrm>
            <a:off x="483704" y="25757"/>
            <a:ext cx="10897510" cy="1681523"/>
          </a:xfrm>
        </p:spPr>
        <p:txBody>
          <a:bodyPr>
            <a:noAutofit/>
          </a:bodyPr>
          <a:lstStyle/>
          <a:p>
            <a:r>
              <a:rPr lang="en-GB" sz="5200" dirty="0">
                <a:solidFill>
                  <a:srgbClr val="00A9CE"/>
                </a:solidFill>
                <a:latin typeface="+mn-lt"/>
              </a:rPr>
              <a:t>Social Inequality in Communities</a:t>
            </a:r>
          </a:p>
        </p:txBody>
      </p:sp>
    </p:spTree>
    <p:extLst>
      <p:ext uri="{BB962C8B-B14F-4D97-AF65-F5344CB8AC3E}">
        <p14:creationId xmlns:p14="http://schemas.microsoft.com/office/powerpoint/2010/main" val="130724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everal people working in a room&#10;&#10;Description automatically generated">
            <a:extLst>
              <a:ext uri="{FF2B5EF4-FFF2-40B4-BE49-F238E27FC236}">
                <a16:creationId xmlns:a16="http://schemas.microsoft.com/office/drawing/2014/main" id="{DFCA35AC-BF89-5D94-95AA-74F13B84278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E900DB5-9525-E3EF-B3B4-817D03B47484}"/>
              </a:ext>
            </a:extLst>
          </p:cNvPr>
          <p:cNvSpPr txBox="1">
            <a:spLocks/>
          </p:cNvSpPr>
          <p:nvPr/>
        </p:nvSpPr>
        <p:spPr>
          <a:xfrm>
            <a:off x="1646580" y="247879"/>
            <a:ext cx="10241713" cy="2674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dirty="0">
                <a:solidFill>
                  <a:schemeClr val="bg1"/>
                </a:solidFill>
                <a:latin typeface="+mn-lt"/>
              </a:rPr>
              <a:t>Thank you!</a:t>
            </a:r>
            <a:endParaRPr lang="en-GB" sz="7000" b="1" dirty="0">
              <a:solidFill>
                <a:srgbClr val="002554"/>
              </a:solidFill>
              <a:latin typeface="+mn-lt"/>
            </a:endParaRPr>
          </a:p>
        </p:txBody>
      </p:sp>
    </p:spTree>
    <p:extLst>
      <p:ext uri="{BB962C8B-B14F-4D97-AF65-F5344CB8AC3E}">
        <p14:creationId xmlns:p14="http://schemas.microsoft.com/office/powerpoint/2010/main" val="174883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064078" y="1613354"/>
            <a:ext cx="10240736" cy="2479675"/>
          </a:xfrm>
        </p:spPr>
        <p:txBody>
          <a:bodyPr rtlCol="0"/>
          <a:lstStyle/>
          <a:p>
            <a:pPr algn="ctr"/>
            <a:r>
              <a:rPr lang="en-US" sz="4600" b="1" dirty="0">
                <a:solidFill>
                  <a:schemeClr val="accent1">
                    <a:lumMod val="75000"/>
                  </a:schemeClr>
                </a:solidFill>
                <a:effectLst/>
                <a:latin typeface="Arial" panose="020B0604020202020204" pitchFamily="34" charset="0"/>
              </a:rPr>
              <a:t>The Impact of Drug </a:t>
            </a:r>
            <a:r>
              <a:rPr lang="en-US" sz="4600" dirty="0">
                <a:solidFill>
                  <a:schemeClr val="accent1">
                    <a:lumMod val="75000"/>
                  </a:schemeClr>
                </a:solidFill>
                <a:latin typeface="Arial" panose="020B0604020202020204" pitchFamily="34" charset="0"/>
              </a:rPr>
              <a:t>U</a:t>
            </a:r>
            <a:r>
              <a:rPr lang="en-US" sz="4600" b="1" dirty="0">
                <a:solidFill>
                  <a:schemeClr val="accent1">
                    <a:lumMod val="75000"/>
                  </a:schemeClr>
                </a:solidFill>
                <a:effectLst/>
                <a:latin typeface="Arial" panose="020B0604020202020204" pitchFamily="34" charset="0"/>
              </a:rPr>
              <a:t>se </a:t>
            </a:r>
            <a:br>
              <a:rPr lang="en-US" sz="4600" b="1" dirty="0">
                <a:solidFill>
                  <a:schemeClr val="accent1">
                    <a:lumMod val="75000"/>
                  </a:schemeClr>
                </a:solidFill>
                <a:effectLst/>
                <a:latin typeface="Arial" panose="020B0604020202020204" pitchFamily="34" charset="0"/>
              </a:rPr>
            </a:br>
            <a:r>
              <a:rPr lang="en-US" sz="4600" b="1" dirty="0">
                <a:solidFill>
                  <a:schemeClr val="accent1">
                    <a:lumMod val="75000"/>
                  </a:schemeClr>
                </a:solidFill>
                <a:effectLst/>
                <a:latin typeface="Arial" panose="020B0604020202020204" pitchFamily="34" charset="0"/>
              </a:rPr>
              <a:t>on </a:t>
            </a:r>
            <a:br>
              <a:rPr lang="en-US" sz="4600" b="1" dirty="0">
                <a:solidFill>
                  <a:schemeClr val="accent1">
                    <a:lumMod val="75000"/>
                  </a:schemeClr>
                </a:solidFill>
                <a:effectLst/>
                <a:latin typeface="Arial" panose="020B0604020202020204" pitchFamily="34" charset="0"/>
              </a:rPr>
            </a:br>
            <a:r>
              <a:rPr lang="en-US" sz="4600" b="1" dirty="0">
                <a:solidFill>
                  <a:schemeClr val="accent1">
                    <a:lumMod val="75000"/>
                  </a:schemeClr>
                </a:solidFill>
                <a:effectLst/>
                <a:latin typeface="Arial" panose="020B0604020202020204" pitchFamily="34" charset="0"/>
              </a:rPr>
              <a:t>Health </a:t>
            </a:r>
            <a:r>
              <a:rPr lang="en-US" sz="4600" dirty="0">
                <a:solidFill>
                  <a:schemeClr val="accent1">
                    <a:lumMod val="75000"/>
                  </a:schemeClr>
                </a:solidFill>
                <a:latin typeface="Arial" panose="020B0604020202020204" pitchFamily="34" charset="0"/>
              </a:rPr>
              <a:t>I</a:t>
            </a:r>
            <a:r>
              <a:rPr lang="en-US" sz="4600" b="1" dirty="0">
                <a:solidFill>
                  <a:schemeClr val="accent1">
                    <a:lumMod val="75000"/>
                  </a:schemeClr>
                </a:solidFill>
                <a:effectLst/>
                <a:latin typeface="Arial" panose="020B0604020202020204" pitchFamily="34" charset="0"/>
              </a:rPr>
              <a:t>nequalities</a:t>
            </a:r>
            <a:endParaRPr lang="en-US" sz="4600" dirty="0">
              <a:solidFill>
                <a:schemeClr val="accent1">
                  <a:lumMod val="75000"/>
                </a:schemeClr>
              </a:solidFill>
              <a:effectLst/>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3486149" y="5289323"/>
            <a:ext cx="9500507" cy="806675"/>
          </a:xfrm>
        </p:spPr>
        <p:txBody>
          <a:bodyPr rtlCol="0">
            <a:normAutofit fontScale="92500" lnSpcReduction="10000"/>
          </a:bodyPr>
          <a:lstStyle/>
          <a:p>
            <a:pPr rtl="0"/>
            <a:r>
              <a:rPr lang="en-GB" sz="2400" dirty="0">
                <a:solidFill>
                  <a:srgbClr val="001C46"/>
                </a:solidFill>
              </a:rPr>
              <a:t>Bobbi Murray &amp; Sam Garty-Sinclair</a:t>
            </a:r>
          </a:p>
          <a:p>
            <a:pPr rtl="0"/>
            <a:r>
              <a:rPr lang="en-GB" sz="2400" dirty="0">
                <a:solidFill>
                  <a:srgbClr val="001C46"/>
                </a:solidFill>
              </a:rPr>
              <a:t>Positive Steps Outreach Team</a:t>
            </a:r>
          </a:p>
        </p:txBody>
      </p:sp>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906233" y="0"/>
            <a:ext cx="9779183" cy="1325563"/>
          </a:xfrm>
        </p:spPr>
        <p:txBody>
          <a:bodyPr rtlCol="0"/>
          <a:lstStyle/>
          <a:p>
            <a:pPr rtl="0">
              <a:lnSpc>
                <a:spcPct val="100000"/>
              </a:lnSpc>
            </a:pPr>
            <a:r>
              <a:rPr lang="en-GB" dirty="0">
                <a:solidFill>
                  <a:schemeClr val="accent1">
                    <a:lumMod val="50000"/>
                  </a:schemeClr>
                </a:solidFill>
              </a:rPr>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906233" y="1141975"/>
            <a:ext cx="9779182" cy="4574050"/>
          </a:xfrm>
        </p:spPr>
        <p:txBody>
          <a:bodyPr vert="horz" lIns="91440" tIns="45720" rIns="91440" bIns="45720" rtlCol="0" anchor="t">
            <a:noAutofit/>
          </a:bodyPr>
          <a:lstStyle/>
          <a:p>
            <a:pPr marL="457200" indent="-457200">
              <a:lnSpc>
                <a:spcPct val="150000"/>
              </a:lnSpc>
              <a:buFont typeface="Arial" panose="020B0604020202020204" pitchFamily="34" charset="0"/>
              <a:buChar char="•"/>
            </a:pPr>
            <a:r>
              <a:rPr lang="en-US" sz="2600" b="1" dirty="0">
                <a:solidFill>
                  <a:schemeClr val="accent1">
                    <a:lumMod val="50000"/>
                  </a:schemeClr>
                </a:solidFill>
                <a:effectLst/>
              </a:rPr>
              <a:t>Mental Health Consequences of Drug </a:t>
            </a:r>
            <a:r>
              <a:rPr lang="en-US" sz="2600" b="1" dirty="0">
                <a:solidFill>
                  <a:schemeClr val="accent1">
                    <a:lumMod val="50000"/>
                  </a:schemeClr>
                </a:solidFill>
              </a:rPr>
              <a:t>U</a:t>
            </a:r>
            <a:r>
              <a:rPr lang="en-US" sz="2600" b="1" dirty="0">
                <a:solidFill>
                  <a:schemeClr val="accent1">
                    <a:lumMod val="50000"/>
                  </a:schemeClr>
                </a:solidFill>
                <a:effectLst/>
              </a:rPr>
              <a:t>se</a:t>
            </a:r>
            <a:endParaRPr lang="en-US" sz="2600" b="1" dirty="0">
              <a:solidFill>
                <a:schemeClr val="accent1">
                  <a:lumMod val="50000"/>
                </a:schemeClr>
              </a:solidFill>
            </a:endParaRPr>
          </a:p>
          <a:p>
            <a:pPr marL="457200" indent="-457200">
              <a:lnSpc>
                <a:spcPct val="150000"/>
              </a:lnSpc>
              <a:buFont typeface="Arial" panose="020B0604020202020204" pitchFamily="34" charset="0"/>
              <a:buChar char="•"/>
            </a:pPr>
            <a:r>
              <a:rPr lang="en-GB" sz="2600" b="1" dirty="0">
                <a:solidFill>
                  <a:schemeClr val="accent1">
                    <a:lumMod val="50000"/>
                  </a:schemeClr>
                </a:solidFill>
                <a:effectLst/>
              </a:rPr>
              <a:t>Impact of Drug Use on Physical Health</a:t>
            </a:r>
            <a:endParaRPr lang="en-GB" sz="2600" b="1" dirty="0">
              <a:solidFill>
                <a:schemeClr val="accent1">
                  <a:lumMod val="50000"/>
                </a:schemeClr>
              </a:solidFill>
            </a:endParaRPr>
          </a:p>
          <a:p>
            <a:pPr marL="457200" indent="-457200">
              <a:lnSpc>
                <a:spcPct val="150000"/>
              </a:lnSpc>
              <a:buFont typeface="Arial" panose="020B0604020202020204" pitchFamily="34" charset="0"/>
              <a:buChar char="•"/>
            </a:pPr>
            <a:r>
              <a:rPr lang="en-US" sz="2600" b="1" dirty="0">
                <a:solidFill>
                  <a:schemeClr val="accent1">
                    <a:lumMod val="50000"/>
                  </a:schemeClr>
                </a:solidFill>
                <a:effectLst/>
              </a:rPr>
              <a:t>Impact of Drug </a:t>
            </a:r>
            <a:r>
              <a:rPr lang="en-US" sz="2600" b="1" dirty="0">
                <a:solidFill>
                  <a:schemeClr val="accent1">
                    <a:lumMod val="50000"/>
                  </a:schemeClr>
                </a:solidFill>
              </a:rPr>
              <a:t>U</a:t>
            </a:r>
            <a:r>
              <a:rPr lang="en-US" sz="2600" b="1" dirty="0">
                <a:solidFill>
                  <a:schemeClr val="accent1">
                    <a:lumMod val="50000"/>
                  </a:schemeClr>
                </a:solidFill>
                <a:effectLst/>
              </a:rPr>
              <a:t>se on Social Well-being</a:t>
            </a:r>
            <a:endParaRPr lang="en-US" sz="2600" b="1" dirty="0">
              <a:solidFill>
                <a:schemeClr val="accent1">
                  <a:lumMod val="50000"/>
                </a:schemeClr>
              </a:solidFill>
            </a:endParaRPr>
          </a:p>
          <a:p>
            <a:pPr marL="457200" indent="-457200">
              <a:lnSpc>
                <a:spcPct val="150000"/>
              </a:lnSpc>
              <a:buFont typeface="Arial" panose="020B0604020202020204" pitchFamily="34" charset="0"/>
              <a:buChar char="•"/>
            </a:pPr>
            <a:r>
              <a:rPr lang="en-US" sz="2600" b="1" dirty="0">
                <a:solidFill>
                  <a:schemeClr val="accent1">
                    <a:lumMod val="50000"/>
                  </a:schemeClr>
                </a:solidFill>
                <a:effectLst/>
              </a:rPr>
              <a:t>Social and Economical Factors Contributing to Drug </a:t>
            </a:r>
            <a:r>
              <a:rPr lang="en-US" sz="2600" b="1" dirty="0">
                <a:solidFill>
                  <a:schemeClr val="accent1">
                    <a:lumMod val="50000"/>
                  </a:schemeClr>
                </a:solidFill>
              </a:rPr>
              <a:t>U</a:t>
            </a:r>
            <a:r>
              <a:rPr lang="en-US" sz="2600" b="1" dirty="0">
                <a:solidFill>
                  <a:schemeClr val="accent1">
                    <a:lumMod val="50000"/>
                  </a:schemeClr>
                </a:solidFill>
                <a:effectLst/>
              </a:rPr>
              <a:t>se</a:t>
            </a:r>
          </a:p>
          <a:p>
            <a:pPr marL="457200" indent="-457200">
              <a:lnSpc>
                <a:spcPct val="150000"/>
              </a:lnSpc>
              <a:buFont typeface="Arial" panose="020B0604020202020204" pitchFamily="34" charset="0"/>
              <a:buChar char="•"/>
            </a:pPr>
            <a:r>
              <a:rPr lang="en-US" sz="2600" b="1" dirty="0">
                <a:solidFill>
                  <a:schemeClr val="accent1">
                    <a:lumMod val="50000"/>
                  </a:schemeClr>
                </a:solidFill>
              </a:rPr>
              <a:t>The role of Positive Steps</a:t>
            </a:r>
          </a:p>
          <a:p>
            <a:pPr marL="457200" indent="-457200">
              <a:lnSpc>
                <a:spcPct val="150000"/>
              </a:lnSpc>
              <a:buFont typeface="Arial" panose="020B0604020202020204" pitchFamily="34" charset="0"/>
              <a:buChar char="•"/>
            </a:pPr>
            <a:r>
              <a:rPr lang="en-US" sz="2600" b="1" dirty="0">
                <a:solidFill>
                  <a:schemeClr val="accent1">
                    <a:lumMod val="50000"/>
                  </a:schemeClr>
                </a:solidFill>
              </a:rPr>
              <a:t>Lived experience</a:t>
            </a:r>
          </a:p>
          <a:p>
            <a:pPr rtl="0">
              <a:lnSpc>
                <a:spcPct val="100000"/>
              </a:lnSpc>
            </a:pPr>
            <a:endParaRPr lang="en-GB" b="1" dirty="0">
              <a:solidFill>
                <a:schemeClr val="accent1">
                  <a:lumMod val="50000"/>
                </a:schemeClr>
              </a:solidFill>
            </a:endParaRP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rtl="0">
              <a:defRPr lang="en-GB"/>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94A09A9-5501-47C1-A89A-A340965A2BE2}" type="slidenum">
              <a:rPr lang="en-GB" smtClean="0"/>
              <a:pPr rtl="0"/>
              <a:t>69</a:t>
            </a:fld>
            <a:endParaRPr lang="en-GB"/>
          </a:p>
        </p:txBody>
      </p:sp>
    </p:spTree>
    <p:extLst>
      <p:ext uri="{BB962C8B-B14F-4D97-AF65-F5344CB8AC3E}">
        <p14:creationId xmlns:p14="http://schemas.microsoft.com/office/powerpoint/2010/main" val="13256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96034" y="4700106"/>
            <a:ext cx="6242948" cy="2146013"/>
          </a:xfrm>
          <a:custGeom>
            <a:avLst/>
            <a:gdLst/>
            <a:ahLst/>
            <a:cxnLst/>
            <a:rect l="l" t="t" r="r" b="b"/>
            <a:pathLst>
              <a:path w="9364422" h="3219020">
                <a:moveTo>
                  <a:pt x="0" y="0"/>
                </a:moveTo>
                <a:lnTo>
                  <a:pt x="9364422" y="0"/>
                </a:lnTo>
                <a:lnTo>
                  <a:pt x="9364422" y="3219020"/>
                </a:lnTo>
                <a:lnTo>
                  <a:pt x="0" y="321902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3" name="Freeform 3"/>
          <p:cNvSpPr/>
          <p:nvPr/>
        </p:nvSpPr>
        <p:spPr>
          <a:xfrm>
            <a:off x="4208269" y="5569051"/>
            <a:ext cx="1255516" cy="872583"/>
          </a:xfrm>
          <a:custGeom>
            <a:avLst/>
            <a:gdLst/>
            <a:ahLst/>
            <a:cxnLst/>
            <a:rect l="l" t="t" r="r" b="b"/>
            <a:pathLst>
              <a:path w="1883274" h="1308875">
                <a:moveTo>
                  <a:pt x="0" y="0"/>
                </a:moveTo>
                <a:lnTo>
                  <a:pt x="1883274" y="0"/>
                </a:lnTo>
                <a:lnTo>
                  <a:pt x="1883274" y="1308875"/>
                </a:lnTo>
                <a:lnTo>
                  <a:pt x="0" y="1308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4" name="TextBox 4"/>
          <p:cNvSpPr txBox="1"/>
          <p:nvPr/>
        </p:nvSpPr>
        <p:spPr>
          <a:xfrm>
            <a:off x="1794586" y="106469"/>
            <a:ext cx="8202897" cy="983090"/>
          </a:xfrm>
          <a:prstGeom prst="rect">
            <a:avLst/>
          </a:prstGeom>
        </p:spPr>
        <p:txBody>
          <a:bodyPr lIns="0" tIns="0" rIns="0" bIns="0" rtlCol="0" anchor="t">
            <a:spAutoFit/>
          </a:bodyPr>
          <a:lstStyle/>
          <a:p>
            <a:pPr algn="ctr">
              <a:lnSpc>
                <a:spcPts val="8400"/>
              </a:lnSpc>
            </a:pPr>
            <a:r>
              <a:rPr lang="en-US" sz="6000" b="1">
                <a:solidFill>
                  <a:srgbClr val="000000"/>
                </a:solidFill>
                <a:latin typeface="Canva Sans Bold"/>
                <a:ea typeface="Canva Sans Bold"/>
                <a:cs typeface="Canva Sans Bold"/>
                <a:sym typeface="Canva Sans Bold"/>
              </a:rPr>
              <a:t>Nutrition &amp; Poverty </a:t>
            </a:r>
          </a:p>
        </p:txBody>
      </p:sp>
      <p:sp>
        <p:nvSpPr>
          <p:cNvPr id="5" name="TextBox 5"/>
          <p:cNvSpPr txBox="1"/>
          <p:nvPr/>
        </p:nvSpPr>
        <p:spPr>
          <a:xfrm>
            <a:off x="1" y="1640745"/>
            <a:ext cx="10092471" cy="1152110"/>
          </a:xfrm>
          <a:prstGeom prst="rect">
            <a:avLst/>
          </a:prstGeom>
        </p:spPr>
        <p:txBody>
          <a:bodyPr lIns="0" tIns="0" rIns="0" bIns="0" rtlCol="0" anchor="t">
            <a:spAutoFit/>
          </a:bodyPr>
          <a:lstStyle/>
          <a:p>
            <a:pPr marL="719703" lvl="1" indent="-359851">
              <a:lnSpc>
                <a:spcPts val="4667"/>
              </a:lnSpc>
              <a:buFont typeface="Arial"/>
              <a:buChar char="•"/>
            </a:pPr>
            <a:r>
              <a:rPr lang="en-US" sz="3334" b="1">
                <a:solidFill>
                  <a:srgbClr val="000000"/>
                </a:solidFill>
                <a:latin typeface="Canva Sans Bold"/>
                <a:ea typeface="Canva Sans Bold"/>
                <a:cs typeface="Canva Sans Bold"/>
                <a:sym typeface="Canva Sans Bold"/>
              </a:rPr>
              <a:t>Are very interlinked, they create a cycle which  is very challenging to break </a:t>
            </a:r>
          </a:p>
        </p:txBody>
      </p:sp>
      <p:sp>
        <p:nvSpPr>
          <p:cNvPr id="6" name="TextBox 6"/>
          <p:cNvSpPr txBox="1"/>
          <p:nvPr/>
        </p:nvSpPr>
        <p:spPr>
          <a:xfrm>
            <a:off x="0" y="2927678"/>
            <a:ext cx="9008544" cy="1792029"/>
          </a:xfrm>
          <a:prstGeom prst="rect">
            <a:avLst/>
          </a:prstGeom>
        </p:spPr>
        <p:txBody>
          <a:bodyPr lIns="0" tIns="0" rIns="0" bIns="0" rtlCol="0" anchor="t">
            <a:spAutoFit/>
          </a:bodyPr>
          <a:lstStyle/>
          <a:p>
            <a:pPr marL="734097" lvl="1" indent="-367048" algn="just">
              <a:lnSpc>
                <a:spcPts val="4760"/>
              </a:lnSpc>
              <a:buFont typeface="Arial"/>
              <a:buChar char="•"/>
            </a:pPr>
            <a:r>
              <a:rPr lang="en-US" sz="3400" b="1">
                <a:solidFill>
                  <a:srgbClr val="000000"/>
                </a:solidFill>
                <a:latin typeface="Canva Sans Bold"/>
                <a:ea typeface="Canva Sans Bold"/>
                <a:cs typeface="Canva Sans Bold"/>
                <a:sym typeface="Canva Sans Bold"/>
              </a:rPr>
              <a:t>Nutrition is a Fundamental </a:t>
            </a:r>
          </a:p>
          <a:p>
            <a:pPr marL="734097" lvl="1" indent="-367048" algn="just">
              <a:lnSpc>
                <a:spcPts val="4760"/>
              </a:lnSpc>
              <a:buFont typeface="Arial"/>
              <a:buChar char="•"/>
            </a:pPr>
            <a:r>
              <a:rPr lang="en-US" sz="3400" b="1">
                <a:solidFill>
                  <a:srgbClr val="000000"/>
                </a:solidFill>
                <a:latin typeface="Canva Sans Bold"/>
                <a:ea typeface="Canva Sans Bold"/>
                <a:cs typeface="Canva Sans Bold"/>
                <a:sym typeface="Canva Sans Bold"/>
              </a:rPr>
              <a:t>Helps to reduce the risks of health related conditions and diseases, </a:t>
            </a:r>
          </a:p>
        </p:txBody>
      </p:sp>
      <p:sp>
        <p:nvSpPr>
          <p:cNvPr id="7" name="TextBox 7"/>
          <p:cNvSpPr txBox="1"/>
          <p:nvPr/>
        </p:nvSpPr>
        <p:spPr>
          <a:xfrm>
            <a:off x="-10029" y="4841568"/>
            <a:ext cx="4846057" cy="1792029"/>
          </a:xfrm>
          <a:prstGeom prst="rect">
            <a:avLst/>
          </a:prstGeom>
        </p:spPr>
        <p:txBody>
          <a:bodyPr lIns="0" tIns="0" rIns="0" bIns="0" rtlCol="0" anchor="t">
            <a:spAutoFit/>
          </a:bodyPr>
          <a:lstStyle/>
          <a:p>
            <a:pPr marL="734097" lvl="1" indent="-367048">
              <a:lnSpc>
                <a:spcPts val="4760"/>
              </a:lnSpc>
              <a:buFont typeface="Arial"/>
              <a:buChar char="•"/>
            </a:pPr>
            <a:r>
              <a:rPr lang="en-US" sz="3400" b="1">
                <a:solidFill>
                  <a:srgbClr val="000000"/>
                </a:solidFill>
                <a:latin typeface="Canva Sans Bold"/>
                <a:ea typeface="Canva Sans Bold"/>
                <a:cs typeface="Canva Sans Bold"/>
                <a:sym typeface="Canva Sans Bold"/>
              </a:rPr>
              <a:t>There needs to be a reduction in health inequalities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591422" y="764568"/>
            <a:ext cx="9779183" cy="1325563"/>
          </a:xfrm>
        </p:spPr>
        <p:txBody>
          <a:bodyPr rtlCol="0"/>
          <a:lstStyle/>
          <a:p>
            <a:r>
              <a:rPr lang="en-US" sz="3800" b="1" dirty="0">
                <a:solidFill>
                  <a:schemeClr val="accent2">
                    <a:lumMod val="10000"/>
                  </a:schemeClr>
                </a:solidFill>
                <a:effectLst/>
              </a:rPr>
              <a:t>Mental Health Consequences of Drug Use</a:t>
            </a:r>
            <a:br>
              <a:rPr lang="en-US" sz="3800" dirty="0">
                <a:solidFill>
                  <a:schemeClr val="accent2">
                    <a:lumMod val="10000"/>
                  </a:schemeClr>
                </a:solidFill>
              </a:rPr>
            </a:br>
            <a:endParaRPr lang="en-US" sz="3800" dirty="0">
              <a:solidFill>
                <a:schemeClr val="accent2">
                  <a:lumMod val="10000"/>
                </a:schemeClr>
              </a:solidFill>
            </a:endParaRP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285749" y="2283054"/>
            <a:ext cx="11354871" cy="666976"/>
          </a:xfrm>
        </p:spPr>
        <p:txBody>
          <a:bodyPr vert="horz" lIns="91440" tIns="45720" rIns="91440" bIns="45720" rtlCol="0" anchor="t">
            <a:normAutofit fontScale="25000" lnSpcReduction="20000"/>
          </a:bodyPr>
          <a:lstStyle/>
          <a:p>
            <a:r>
              <a:rPr lang="en-US" sz="8600" b="1" dirty="0">
                <a:effectLst/>
                <a:latin typeface="+mj-lt"/>
              </a:rPr>
              <a:t>Drug </a:t>
            </a:r>
            <a:r>
              <a:rPr lang="en-US" sz="8600" b="1" dirty="0">
                <a:latin typeface="+mj-lt"/>
              </a:rPr>
              <a:t>U</a:t>
            </a:r>
            <a:r>
              <a:rPr lang="en-US" sz="8600" b="1" dirty="0">
                <a:effectLst/>
                <a:latin typeface="+mj-lt"/>
              </a:rPr>
              <a:t>se can lead to mental health disorders </a:t>
            </a:r>
            <a:r>
              <a:rPr lang="en-US" sz="8600" b="1" dirty="0">
                <a:latin typeface="+mj-lt"/>
              </a:rPr>
              <a:t>for example </a:t>
            </a:r>
            <a:r>
              <a:rPr lang="en-US" sz="8600" b="1" dirty="0">
                <a:effectLst/>
                <a:latin typeface="+mj-lt"/>
              </a:rPr>
              <a:t>anxiety, depression, and psychosis, worsen existing </a:t>
            </a:r>
            <a:r>
              <a:rPr lang="en-US" sz="8600" b="1" dirty="0">
                <a:latin typeface="+mj-lt"/>
              </a:rPr>
              <a:t>mental health conditions</a:t>
            </a:r>
            <a:r>
              <a:rPr lang="en-US" sz="8600" b="1" dirty="0">
                <a:effectLst/>
                <a:latin typeface="+mj-lt"/>
              </a:rPr>
              <a:t>.</a:t>
            </a:r>
            <a:endParaRPr lang="en-US" sz="8600" b="1" dirty="0">
              <a:latin typeface="+mj-lt"/>
            </a:endParaRPr>
          </a:p>
          <a:p>
            <a:endParaRPr lang="en-US" b="1" dirty="0">
              <a:latin typeface="+mj-lt"/>
            </a:endParaRP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rtlCol="0"/>
          <a:lstStyle/>
          <a:p>
            <a:pPr rtl="0"/>
            <a:fld id="{294A09A9-5501-47C1-A89A-A340965A2BE2}" type="slidenum">
              <a:rPr lang="en-GB" smtClean="0"/>
              <a:pPr rtl="0"/>
              <a:t>70</a:t>
            </a:fld>
            <a:endParaRPr lang="en-GB"/>
          </a:p>
        </p:txBody>
      </p:sp>
      <p:sp>
        <p:nvSpPr>
          <p:cNvPr id="12" name="TextBox 11">
            <a:extLst>
              <a:ext uri="{FF2B5EF4-FFF2-40B4-BE49-F238E27FC236}">
                <a16:creationId xmlns:a16="http://schemas.microsoft.com/office/drawing/2014/main" id="{9DA67F79-1F53-C8D4-689A-2689378BDE3A}"/>
              </a:ext>
            </a:extLst>
          </p:cNvPr>
          <p:cNvSpPr txBox="1"/>
          <p:nvPr/>
        </p:nvSpPr>
        <p:spPr>
          <a:xfrm>
            <a:off x="285749" y="3589831"/>
            <a:ext cx="6106884" cy="769441"/>
          </a:xfrm>
          <a:prstGeom prst="rect">
            <a:avLst/>
          </a:prstGeom>
          <a:noFill/>
        </p:spPr>
        <p:txBody>
          <a:bodyPr wrap="square">
            <a:spAutoFit/>
          </a:bodyPr>
          <a:lstStyle/>
          <a:p>
            <a:r>
              <a:rPr lang="en-US" sz="2200" b="1" dirty="0">
                <a:solidFill>
                  <a:schemeClr val="accent1">
                    <a:lumMod val="40000"/>
                    <a:lumOff val="60000"/>
                  </a:schemeClr>
                </a:solidFill>
                <a:effectLst/>
                <a:latin typeface="+mj-lt"/>
              </a:rPr>
              <a:t>Barriers to accessing mental health </a:t>
            </a:r>
          </a:p>
          <a:p>
            <a:r>
              <a:rPr lang="en-US" sz="2200" b="1" dirty="0">
                <a:solidFill>
                  <a:schemeClr val="accent1">
                    <a:lumMod val="40000"/>
                    <a:lumOff val="60000"/>
                  </a:schemeClr>
                </a:solidFill>
                <a:effectLst/>
                <a:latin typeface="+mj-lt"/>
              </a:rPr>
              <a:t>support</a:t>
            </a:r>
            <a:endParaRPr lang="en-US" sz="2200" dirty="0">
              <a:solidFill>
                <a:schemeClr val="accent1">
                  <a:lumMod val="40000"/>
                  <a:lumOff val="60000"/>
                </a:schemeClr>
              </a:solidFill>
              <a:latin typeface="+mj-lt"/>
            </a:endParaRPr>
          </a:p>
        </p:txBody>
      </p:sp>
      <p:sp>
        <p:nvSpPr>
          <p:cNvPr id="14" name="TextBox 13">
            <a:extLst>
              <a:ext uri="{FF2B5EF4-FFF2-40B4-BE49-F238E27FC236}">
                <a16:creationId xmlns:a16="http://schemas.microsoft.com/office/drawing/2014/main" id="{54447F4A-362C-D68A-812B-37F2FD6410A3}"/>
              </a:ext>
            </a:extLst>
          </p:cNvPr>
          <p:cNvSpPr txBox="1"/>
          <p:nvPr/>
        </p:nvSpPr>
        <p:spPr>
          <a:xfrm>
            <a:off x="6321875" y="3647123"/>
            <a:ext cx="6106884" cy="430887"/>
          </a:xfrm>
          <a:prstGeom prst="rect">
            <a:avLst/>
          </a:prstGeom>
          <a:noFill/>
        </p:spPr>
        <p:txBody>
          <a:bodyPr wrap="square">
            <a:spAutoFit/>
          </a:bodyPr>
          <a:lstStyle/>
          <a:p>
            <a:r>
              <a:rPr lang="en-GB" sz="2200" b="1" dirty="0">
                <a:solidFill>
                  <a:schemeClr val="accent1">
                    <a:lumMod val="40000"/>
                    <a:lumOff val="60000"/>
                  </a:schemeClr>
                </a:solidFill>
                <a:effectLst/>
                <a:latin typeface="+mj-lt"/>
              </a:rPr>
              <a:t>Addressing mental health imbalances</a:t>
            </a:r>
            <a:endParaRPr lang="en-GB" sz="2200" dirty="0">
              <a:solidFill>
                <a:schemeClr val="accent1">
                  <a:lumMod val="40000"/>
                  <a:lumOff val="60000"/>
                </a:schemeClr>
              </a:solidFill>
              <a:latin typeface="+mj-lt"/>
            </a:endParaRPr>
          </a:p>
        </p:txBody>
      </p:sp>
      <p:sp>
        <p:nvSpPr>
          <p:cNvPr id="16" name="TextBox 15">
            <a:extLst>
              <a:ext uri="{FF2B5EF4-FFF2-40B4-BE49-F238E27FC236}">
                <a16:creationId xmlns:a16="http://schemas.microsoft.com/office/drawing/2014/main" id="{7111F47C-AFBF-8F06-C475-7F5E6782A03E}"/>
              </a:ext>
            </a:extLst>
          </p:cNvPr>
          <p:cNvSpPr txBox="1"/>
          <p:nvPr/>
        </p:nvSpPr>
        <p:spPr>
          <a:xfrm>
            <a:off x="285749" y="4594700"/>
            <a:ext cx="5584377" cy="1200329"/>
          </a:xfrm>
          <a:prstGeom prst="rect">
            <a:avLst/>
          </a:prstGeom>
          <a:noFill/>
        </p:spPr>
        <p:txBody>
          <a:bodyPr wrap="square">
            <a:spAutoFit/>
          </a:bodyPr>
          <a:lstStyle/>
          <a:p>
            <a:r>
              <a:rPr lang="en-US" dirty="0">
                <a:solidFill>
                  <a:schemeClr val="accent1">
                    <a:lumMod val="40000"/>
                    <a:lumOff val="60000"/>
                  </a:schemeClr>
                </a:solidFill>
                <a:effectLst/>
                <a:latin typeface="Arial" panose="020B0604020202020204" pitchFamily="34" charset="0"/>
              </a:rPr>
              <a:t>Individuals facing health inequalities may encounter barriers in accessing mental health support, increasing the impact of drug </a:t>
            </a:r>
            <a:r>
              <a:rPr lang="en-US" dirty="0">
                <a:solidFill>
                  <a:schemeClr val="accent1">
                    <a:lumMod val="40000"/>
                    <a:lumOff val="60000"/>
                  </a:schemeClr>
                </a:solidFill>
                <a:latin typeface="Arial" panose="020B0604020202020204" pitchFamily="34" charset="0"/>
              </a:rPr>
              <a:t>u</a:t>
            </a:r>
            <a:r>
              <a:rPr lang="en-US" dirty="0">
                <a:solidFill>
                  <a:schemeClr val="accent1">
                    <a:lumMod val="40000"/>
                    <a:lumOff val="60000"/>
                  </a:schemeClr>
                </a:solidFill>
                <a:effectLst/>
                <a:latin typeface="Arial" panose="020B0604020202020204" pitchFamily="34" charset="0"/>
              </a:rPr>
              <a:t>se on mental well-being.</a:t>
            </a:r>
            <a:endParaRPr lang="en-US" dirty="0">
              <a:solidFill>
                <a:schemeClr val="accent1">
                  <a:lumMod val="40000"/>
                  <a:lumOff val="60000"/>
                </a:schemeClr>
              </a:solidFill>
            </a:endParaRPr>
          </a:p>
        </p:txBody>
      </p:sp>
      <p:sp>
        <p:nvSpPr>
          <p:cNvPr id="18" name="TextBox 17">
            <a:extLst>
              <a:ext uri="{FF2B5EF4-FFF2-40B4-BE49-F238E27FC236}">
                <a16:creationId xmlns:a16="http://schemas.microsoft.com/office/drawing/2014/main" id="{F7EBB7C6-EA8B-E51A-F316-CA1B8B0B2DCF}"/>
              </a:ext>
            </a:extLst>
          </p:cNvPr>
          <p:cNvSpPr txBox="1"/>
          <p:nvPr/>
        </p:nvSpPr>
        <p:spPr>
          <a:xfrm>
            <a:off x="6321875" y="4552195"/>
            <a:ext cx="4923068" cy="923330"/>
          </a:xfrm>
          <a:prstGeom prst="rect">
            <a:avLst/>
          </a:prstGeom>
          <a:noFill/>
        </p:spPr>
        <p:txBody>
          <a:bodyPr wrap="square">
            <a:spAutoFit/>
          </a:bodyPr>
          <a:lstStyle/>
          <a:p>
            <a:r>
              <a:rPr lang="en-US" dirty="0">
                <a:solidFill>
                  <a:schemeClr val="accent1">
                    <a:lumMod val="40000"/>
                    <a:lumOff val="60000"/>
                  </a:schemeClr>
                </a:solidFill>
                <a:effectLst/>
                <a:latin typeface="Arial" panose="020B0604020202020204" pitchFamily="34" charset="0"/>
              </a:rPr>
              <a:t>Efforts to address mental health imbalances related to drug </a:t>
            </a:r>
            <a:r>
              <a:rPr lang="en-US" dirty="0">
                <a:solidFill>
                  <a:schemeClr val="accent1">
                    <a:lumMod val="40000"/>
                    <a:lumOff val="60000"/>
                  </a:schemeClr>
                </a:solidFill>
                <a:latin typeface="Arial" panose="020B0604020202020204" pitchFamily="34" charset="0"/>
              </a:rPr>
              <a:t>u</a:t>
            </a:r>
            <a:r>
              <a:rPr lang="en-US" dirty="0">
                <a:solidFill>
                  <a:schemeClr val="accent1">
                    <a:lumMod val="40000"/>
                    <a:lumOff val="60000"/>
                  </a:schemeClr>
                </a:solidFill>
                <a:effectLst/>
                <a:latin typeface="Arial" panose="020B0604020202020204" pitchFamily="34" charset="0"/>
              </a:rPr>
              <a:t>se can help reduce health inequalities and improve overall well-being.</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1639799154"/>
      </p:ext>
    </p:extLst>
  </p:cSld>
  <p:clrMapOvr>
    <a:masterClrMapping/>
  </p:clrMapOvr>
  <p:transition spd="slow">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980534" y="285976"/>
            <a:ext cx="9779183" cy="1325563"/>
          </a:xfrm>
        </p:spPr>
        <p:txBody>
          <a:bodyPr rtlCol="0"/>
          <a:lstStyle/>
          <a:p>
            <a:r>
              <a:rPr lang="en-US" sz="3800" b="1" dirty="0">
                <a:solidFill>
                  <a:schemeClr val="accent2">
                    <a:lumMod val="10000"/>
                  </a:schemeClr>
                </a:solidFill>
                <a:effectLst/>
              </a:rPr>
              <a:t>Impact of Drug </a:t>
            </a:r>
            <a:r>
              <a:rPr lang="en-US" sz="3800" dirty="0">
                <a:solidFill>
                  <a:schemeClr val="accent2">
                    <a:lumMod val="10000"/>
                  </a:schemeClr>
                </a:solidFill>
              </a:rPr>
              <a:t>U</a:t>
            </a:r>
            <a:r>
              <a:rPr lang="en-US" sz="3800" b="1" dirty="0">
                <a:solidFill>
                  <a:schemeClr val="accent2">
                    <a:lumMod val="10000"/>
                  </a:schemeClr>
                </a:solidFill>
                <a:effectLst/>
              </a:rPr>
              <a:t>se on Physical Health</a:t>
            </a:r>
            <a:endParaRPr lang="en-US" sz="3800" dirty="0">
              <a:solidFill>
                <a:schemeClr val="accent2">
                  <a:lumMod val="10000"/>
                </a:schemeClr>
              </a:solidFill>
            </a:endParaRP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388763" y="5013655"/>
            <a:ext cx="10962723" cy="1404565"/>
          </a:xfrm>
        </p:spPr>
        <p:txBody>
          <a:bodyPr vert="horz" lIns="91440" tIns="45720" rIns="91440" bIns="45720" rtlCol="0" anchor="t">
            <a:normAutofit/>
          </a:bodyPr>
          <a:lstStyle/>
          <a:p>
            <a:r>
              <a:rPr lang="en-US" sz="2200" b="1" dirty="0">
                <a:effectLst/>
                <a:latin typeface="+mj-lt"/>
              </a:rPr>
              <a:t>Promoting easier access to healthcare services</a:t>
            </a:r>
          </a:p>
          <a:p>
            <a:r>
              <a:rPr lang="en-US" sz="2000" dirty="0">
                <a:effectLst/>
              </a:rPr>
              <a:t>Efforts to promote easier access to healthcare services can lessen the impact of drug </a:t>
            </a:r>
            <a:r>
              <a:rPr lang="en-US" sz="2000" dirty="0"/>
              <a:t>u</a:t>
            </a:r>
            <a:r>
              <a:rPr lang="en-US" sz="2000" dirty="0">
                <a:effectLst/>
              </a:rPr>
              <a:t>se on physical health and reduce disparities in health outcomes.</a:t>
            </a:r>
            <a:endParaRPr lang="en-US" sz="2000" dirty="0"/>
          </a:p>
          <a:p>
            <a:endParaRPr lang="en-US" sz="2200" b="1" dirty="0">
              <a:effectLst/>
              <a:latin typeface="+mj-lt"/>
            </a:endParaRPr>
          </a:p>
          <a:p>
            <a:endParaRPr lang="en-US" sz="2200" b="1" dirty="0">
              <a:latin typeface="+mj-lt"/>
            </a:endParaRP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rtlCol="0"/>
          <a:lstStyle/>
          <a:p>
            <a:pPr rtl="0"/>
            <a:fld id="{294A09A9-5501-47C1-A89A-A340965A2BE2}" type="slidenum">
              <a:rPr lang="en-GB" smtClean="0"/>
              <a:pPr rtl="0"/>
              <a:t>71</a:t>
            </a:fld>
            <a:endParaRPr lang="en-GB"/>
          </a:p>
        </p:txBody>
      </p:sp>
      <p:sp>
        <p:nvSpPr>
          <p:cNvPr id="12" name="TextBox 11">
            <a:extLst>
              <a:ext uri="{FF2B5EF4-FFF2-40B4-BE49-F238E27FC236}">
                <a16:creationId xmlns:a16="http://schemas.microsoft.com/office/drawing/2014/main" id="{9DA67F79-1F53-C8D4-689A-2689378BDE3A}"/>
              </a:ext>
            </a:extLst>
          </p:cNvPr>
          <p:cNvSpPr txBox="1"/>
          <p:nvPr/>
        </p:nvSpPr>
        <p:spPr>
          <a:xfrm>
            <a:off x="381000" y="2597021"/>
            <a:ext cx="5597984" cy="830997"/>
          </a:xfrm>
          <a:prstGeom prst="rect">
            <a:avLst/>
          </a:prstGeom>
          <a:noFill/>
        </p:spPr>
        <p:txBody>
          <a:bodyPr wrap="square">
            <a:spAutoFit/>
          </a:bodyPr>
          <a:lstStyle/>
          <a:p>
            <a:r>
              <a:rPr lang="en-US" sz="2400" b="1" dirty="0">
                <a:solidFill>
                  <a:schemeClr val="accent1">
                    <a:lumMod val="40000"/>
                    <a:lumOff val="60000"/>
                  </a:schemeClr>
                </a:solidFill>
                <a:effectLst/>
                <a:latin typeface="+mj-lt"/>
              </a:rPr>
              <a:t>Physical health complications from drug misuse</a:t>
            </a:r>
            <a:endParaRPr lang="en-US" sz="2400" dirty="0">
              <a:solidFill>
                <a:schemeClr val="accent1">
                  <a:lumMod val="40000"/>
                  <a:lumOff val="60000"/>
                </a:schemeClr>
              </a:solidFill>
              <a:latin typeface="+mj-lt"/>
            </a:endParaRPr>
          </a:p>
        </p:txBody>
      </p:sp>
      <p:sp>
        <p:nvSpPr>
          <p:cNvPr id="14" name="TextBox 13">
            <a:extLst>
              <a:ext uri="{FF2B5EF4-FFF2-40B4-BE49-F238E27FC236}">
                <a16:creationId xmlns:a16="http://schemas.microsoft.com/office/drawing/2014/main" id="{54447F4A-362C-D68A-812B-37F2FD6410A3}"/>
              </a:ext>
            </a:extLst>
          </p:cNvPr>
          <p:cNvSpPr txBox="1"/>
          <p:nvPr/>
        </p:nvSpPr>
        <p:spPr>
          <a:xfrm>
            <a:off x="6213017" y="2624072"/>
            <a:ext cx="5978983" cy="830997"/>
          </a:xfrm>
          <a:prstGeom prst="rect">
            <a:avLst/>
          </a:prstGeom>
          <a:noFill/>
        </p:spPr>
        <p:txBody>
          <a:bodyPr wrap="square">
            <a:spAutoFit/>
          </a:bodyPr>
          <a:lstStyle/>
          <a:p>
            <a:r>
              <a:rPr lang="en-US" sz="2400" b="1" dirty="0">
                <a:solidFill>
                  <a:schemeClr val="accent1">
                    <a:lumMod val="40000"/>
                    <a:lumOff val="60000"/>
                  </a:schemeClr>
                </a:solidFill>
                <a:effectLst/>
                <a:latin typeface="+mj-lt"/>
              </a:rPr>
              <a:t>Social factors and physical health outcomes</a:t>
            </a:r>
            <a:endParaRPr lang="en-US" sz="2400" dirty="0">
              <a:solidFill>
                <a:schemeClr val="accent1">
                  <a:lumMod val="40000"/>
                  <a:lumOff val="60000"/>
                </a:schemeClr>
              </a:solidFill>
              <a:latin typeface="+mj-lt"/>
            </a:endParaRPr>
          </a:p>
        </p:txBody>
      </p:sp>
      <p:sp>
        <p:nvSpPr>
          <p:cNvPr id="16" name="TextBox 15">
            <a:extLst>
              <a:ext uri="{FF2B5EF4-FFF2-40B4-BE49-F238E27FC236}">
                <a16:creationId xmlns:a16="http://schemas.microsoft.com/office/drawing/2014/main" id="{7111F47C-AFBF-8F06-C475-7F5E6782A03E}"/>
              </a:ext>
            </a:extLst>
          </p:cNvPr>
          <p:cNvSpPr txBox="1"/>
          <p:nvPr/>
        </p:nvSpPr>
        <p:spPr>
          <a:xfrm>
            <a:off x="381000" y="3589894"/>
            <a:ext cx="5214257" cy="1477328"/>
          </a:xfrm>
          <a:prstGeom prst="rect">
            <a:avLst/>
          </a:prstGeom>
          <a:noFill/>
        </p:spPr>
        <p:txBody>
          <a:bodyPr wrap="square">
            <a:spAutoFit/>
          </a:bodyPr>
          <a:lstStyle/>
          <a:p>
            <a:r>
              <a:rPr lang="en-US" dirty="0">
                <a:solidFill>
                  <a:schemeClr val="accent1">
                    <a:lumMod val="40000"/>
                    <a:lumOff val="60000"/>
                  </a:schemeClr>
                </a:solidFill>
                <a:effectLst/>
              </a:rPr>
              <a:t>The long-term consequences of drug use include chronic health issues, increased mortality rates and a burden on healthcare systems.  </a:t>
            </a:r>
            <a:r>
              <a:rPr lang="en-US" dirty="0">
                <a:solidFill>
                  <a:schemeClr val="accent1">
                    <a:lumMod val="40000"/>
                    <a:lumOff val="60000"/>
                  </a:schemeClr>
                </a:solidFill>
              </a:rPr>
              <a:t>These effects disproportionately impact marginalised communities, increasing health inequalities.</a:t>
            </a:r>
          </a:p>
        </p:txBody>
      </p:sp>
      <p:sp>
        <p:nvSpPr>
          <p:cNvPr id="18" name="TextBox 17">
            <a:extLst>
              <a:ext uri="{FF2B5EF4-FFF2-40B4-BE49-F238E27FC236}">
                <a16:creationId xmlns:a16="http://schemas.microsoft.com/office/drawing/2014/main" id="{F7EBB7C6-EA8B-E51A-F316-CA1B8B0B2DCF}"/>
              </a:ext>
            </a:extLst>
          </p:cNvPr>
          <p:cNvSpPr txBox="1"/>
          <p:nvPr/>
        </p:nvSpPr>
        <p:spPr>
          <a:xfrm>
            <a:off x="6213017" y="3510071"/>
            <a:ext cx="4923068" cy="1200329"/>
          </a:xfrm>
          <a:prstGeom prst="rect">
            <a:avLst/>
          </a:prstGeom>
          <a:noFill/>
        </p:spPr>
        <p:txBody>
          <a:bodyPr wrap="square">
            <a:spAutoFit/>
          </a:bodyPr>
          <a:lstStyle/>
          <a:p>
            <a:r>
              <a:rPr lang="en-US" dirty="0">
                <a:solidFill>
                  <a:schemeClr val="accent1">
                    <a:lumMod val="40000"/>
                    <a:lumOff val="60000"/>
                  </a:schemeClr>
                </a:solidFill>
                <a:effectLst/>
              </a:rPr>
              <a:t>Social factors, such as stigma, play a significant role in determining the impact of drug </a:t>
            </a:r>
            <a:r>
              <a:rPr lang="en-US" dirty="0">
                <a:solidFill>
                  <a:schemeClr val="accent1">
                    <a:lumMod val="40000"/>
                    <a:lumOff val="60000"/>
                  </a:schemeClr>
                </a:solidFill>
              </a:rPr>
              <a:t>u</a:t>
            </a:r>
            <a:r>
              <a:rPr lang="en-US" dirty="0">
                <a:solidFill>
                  <a:schemeClr val="accent1">
                    <a:lumMod val="40000"/>
                    <a:lumOff val="60000"/>
                  </a:schemeClr>
                </a:solidFill>
                <a:effectLst/>
              </a:rPr>
              <a:t>se on physical health outcomes, increasing existing health inequalities.</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361076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BA13-90D8-F965-DC18-C9AC10C40380}"/>
              </a:ext>
            </a:extLst>
          </p:cNvPr>
          <p:cNvSpPr>
            <a:spLocks noGrp="1"/>
          </p:cNvSpPr>
          <p:nvPr>
            <p:ph type="title"/>
          </p:nvPr>
        </p:nvSpPr>
        <p:spPr/>
        <p:txBody>
          <a:bodyPr/>
          <a:lstStyle/>
          <a:p>
            <a:r>
              <a:rPr lang="en-US" sz="3800" b="1" dirty="0">
                <a:solidFill>
                  <a:schemeClr val="accent2">
                    <a:lumMod val="10000"/>
                  </a:schemeClr>
                </a:solidFill>
                <a:effectLst/>
              </a:rPr>
              <a:t>Impact of Drug </a:t>
            </a:r>
            <a:r>
              <a:rPr lang="en-US" sz="3800" dirty="0">
                <a:solidFill>
                  <a:schemeClr val="accent2">
                    <a:lumMod val="10000"/>
                  </a:schemeClr>
                </a:solidFill>
              </a:rPr>
              <a:t>U</a:t>
            </a:r>
            <a:r>
              <a:rPr lang="en-US" sz="3800" b="1" dirty="0">
                <a:solidFill>
                  <a:schemeClr val="accent2">
                    <a:lumMod val="10000"/>
                  </a:schemeClr>
                </a:solidFill>
                <a:effectLst/>
              </a:rPr>
              <a:t>se on Social Well-being</a:t>
            </a:r>
            <a:br>
              <a:rPr lang="en-US" sz="3800" dirty="0">
                <a:solidFill>
                  <a:schemeClr val="accent2">
                    <a:lumMod val="10000"/>
                  </a:schemeClr>
                </a:solidFill>
                <a:effectLst/>
              </a:rPr>
            </a:br>
            <a:endParaRPr lang="en-GB" sz="3800" dirty="0"/>
          </a:p>
        </p:txBody>
      </p:sp>
      <p:sp>
        <p:nvSpPr>
          <p:cNvPr id="5" name="Content Placeholder 4">
            <a:extLst>
              <a:ext uri="{FF2B5EF4-FFF2-40B4-BE49-F238E27FC236}">
                <a16:creationId xmlns:a16="http://schemas.microsoft.com/office/drawing/2014/main" id="{A56EFCCC-7CEE-D613-67EC-E805B421A585}"/>
              </a:ext>
            </a:extLst>
          </p:cNvPr>
          <p:cNvSpPr>
            <a:spLocks noGrp="1"/>
          </p:cNvSpPr>
          <p:nvPr>
            <p:ph idx="11"/>
          </p:nvPr>
        </p:nvSpPr>
        <p:spPr/>
        <p:txBody>
          <a:bodyPr/>
          <a:lstStyle/>
          <a:p>
            <a:pPr algn="ctr"/>
            <a:r>
              <a:rPr lang="en-US" sz="2000" b="1" dirty="0">
                <a:solidFill>
                  <a:srgbClr val="000000"/>
                </a:solidFill>
                <a:effectLst/>
              </a:rPr>
              <a:t>Social consequences of drug </a:t>
            </a:r>
            <a:r>
              <a:rPr lang="en-US" sz="2000" dirty="0">
                <a:solidFill>
                  <a:srgbClr val="000000"/>
                </a:solidFill>
              </a:rPr>
              <a:t>u</a:t>
            </a:r>
            <a:r>
              <a:rPr lang="en-US" sz="2000" b="1" dirty="0">
                <a:solidFill>
                  <a:srgbClr val="000000"/>
                </a:solidFill>
                <a:effectLst/>
              </a:rPr>
              <a:t>se</a:t>
            </a:r>
            <a:endParaRPr lang="en-US" sz="2000" dirty="0"/>
          </a:p>
          <a:p>
            <a:pPr algn="ctr"/>
            <a:endParaRPr lang="en-GB" sz="2000" dirty="0"/>
          </a:p>
        </p:txBody>
      </p:sp>
      <p:sp>
        <p:nvSpPr>
          <p:cNvPr id="6" name="Content Placeholder 5">
            <a:extLst>
              <a:ext uri="{FF2B5EF4-FFF2-40B4-BE49-F238E27FC236}">
                <a16:creationId xmlns:a16="http://schemas.microsoft.com/office/drawing/2014/main" id="{91B06D8B-E702-51EF-DB0B-3FA232115A10}"/>
              </a:ext>
            </a:extLst>
          </p:cNvPr>
          <p:cNvSpPr>
            <a:spLocks noGrp="1"/>
          </p:cNvSpPr>
          <p:nvPr>
            <p:ph idx="12"/>
          </p:nvPr>
        </p:nvSpPr>
        <p:spPr/>
        <p:txBody>
          <a:bodyPr/>
          <a:lstStyle/>
          <a:p>
            <a:pPr algn="ctr"/>
            <a:r>
              <a:rPr lang="en-US" sz="2000" b="1" dirty="0">
                <a:solidFill>
                  <a:srgbClr val="000000"/>
                </a:solidFill>
                <a:effectLst/>
              </a:rPr>
              <a:t>Community interventions and social support</a:t>
            </a:r>
            <a:endParaRPr lang="en-US" sz="2000" dirty="0"/>
          </a:p>
          <a:p>
            <a:pPr algn="ctr"/>
            <a:endParaRPr lang="en-GB" sz="2000" dirty="0"/>
          </a:p>
        </p:txBody>
      </p:sp>
      <p:sp>
        <p:nvSpPr>
          <p:cNvPr id="8" name="Content Placeholder 7">
            <a:extLst>
              <a:ext uri="{FF2B5EF4-FFF2-40B4-BE49-F238E27FC236}">
                <a16:creationId xmlns:a16="http://schemas.microsoft.com/office/drawing/2014/main" id="{68CE3730-C2CD-6ACC-E4C8-5E62449688CC}"/>
              </a:ext>
            </a:extLst>
          </p:cNvPr>
          <p:cNvSpPr>
            <a:spLocks noGrp="1"/>
          </p:cNvSpPr>
          <p:nvPr>
            <p:ph idx="14"/>
          </p:nvPr>
        </p:nvSpPr>
        <p:spPr/>
        <p:txBody>
          <a:bodyPr/>
          <a:lstStyle/>
          <a:p>
            <a:pPr algn="ctr"/>
            <a:r>
              <a:rPr lang="en-GB" sz="2000" b="1" dirty="0">
                <a:solidFill>
                  <a:srgbClr val="000000"/>
                </a:solidFill>
                <a:effectLst/>
              </a:rPr>
              <a:t>Empowering marginalised communities</a:t>
            </a:r>
            <a:endParaRPr lang="en-GB" sz="2000" dirty="0"/>
          </a:p>
          <a:p>
            <a:pPr algn="ctr"/>
            <a:endParaRPr lang="en-GB" sz="2000" dirty="0"/>
          </a:p>
        </p:txBody>
      </p:sp>
      <p:sp>
        <p:nvSpPr>
          <p:cNvPr id="9" name="Slide Number Placeholder 8">
            <a:extLst>
              <a:ext uri="{FF2B5EF4-FFF2-40B4-BE49-F238E27FC236}">
                <a16:creationId xmlns:a16="http://schemas.microsoft.com/office/drawing/2014/main" id="{48E413C1-3CC1-693C-10A9-AA293082B232}"/>
              </a:ext>
            </a:extLst>
          </p:cNvPr>
          <p:cNvSpPr>
            <a:spLocks noGrp="1"/>
          </p:cNvSpPr>
          <p:nvPr>
            <p:ph type="sldNum" sz="quarter" idx="4"/>
          </p:nvPr>
        </p:nvSpPr>
        <p:spPr/>
        <p:txBody>
          <a:bodyPr/>
          <a:lstStyle/>
          <a:p>
            <a:pPr rtl="0"/>
            <a:fld id="{294A09A9-5501-47C1-A89A-A340965A2BE2}" type="slidenum">
              <a:rPr lang="en-GB" noProof="0" smtClean="0"/>
              <a:pPr rtl="0"/>
              <a:t>72</a:t>
            </a:fld>
            <a:endParaRPr lang="en-GB" noProof="0"/>
          </a:p>
        </p:txBody>
      </p:sp>
      <p:sp>
        <p:nvSpPr>
          <p:cNvPr id="14" name="Rectangle: Rounded Corners 13">
            <a:extLst>
              <a:ext uri="{FF2B5EF4-FFF2-40B4-BE49-F238E27FC236}">
                <a16:creationId xmlns:a16="http://schemas.microsoft.com/office/drawing/2014/main" id="{F5662246-5086-6EC7-AFDC-A38CF58B7CA5}"/>
              </a:ext>
            </a:extLst>
          </p:cNvPr>
          <p:cNvSpPr/>
          <p:nvPr/>
        </p:nvSpPr>
        <p:spPr>
          <a:xfrm>
            <a:off x="1167490" y="2917371"/>
            <a:ext cx="3173278" cy="2068286"/>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dirty="0">
              <a:solidFill>
                <a:srgbClr val="000000"/>
              </a:solidFill>
              <a:effectLst/>
            </a:endParaRPr>
          </a:p>
          <a:p>
            <a:r>
              <a:rPr lang="en-US" dirty="0">
                <a:solidFill>
                  <a:srgbClr val="000000"/>
                </a:solidFill>
              </a:rPr>
              <a:t>The stigma of d</a:t>
            </a:r>
            <a:r>
              <a:rPr lang="en-US" dirty="0">
                <a:solidFill>
                  <a:srgbClr val="000000"/>
                </a:solidFill>
                <a:effectLst/>
              </a:rPr>
              <a:t>rug </a:t>
            </a:r>
            <a:r>
              <a:rPr lang="en-US" dirty="0">
                <a:solidFill>
                  <a:srgbClr val="000000"/>
                </a:solidFill>
              </a:rPr>
              <a:t>use</a:t>
            </a:r>
            <a:r>
              <a:rPr lang="en-US" dirty="0">
                <a:solidFill>
                  <a:srgbClr val="000000"/>
                </a:solidFill>
                <a:effectLst/>
              </a:rPr>
              <a:t> can lead to social consequences such as unemployment, homelessness and social isolation, imprisonment contributing to health inequalities.</a:t>
            </a:r>
            <a:endParaRPr lang="en-US" dirty="0"/>
          </a:p>
          <a:p>
            <a:endParaRPr lang="en-GB" dirty="0"/>
          </a:p>
        </p:txBody>
      </p:sp>
      <p:sp>
        <p:nvSpPr>
          <p:cNvPr id="16" name="Rectangle: Rounded Corners 15">
            <a:extLst>
              <a:ext uri="{FF2B5EF4-FFF2-40B4-BE49-F238E27FC236}">
                <a16:creationId xmlns:a16="http://schemas.microsoft.com/office/drawing/2014/main" id="{8BF5568B-DBB0-D354-ACE0-26B895EAE5B4}"/>
              </a:ext>
            </a:extLst>
          </p:cNvPr>
          <p:cNvSpPr/>
          <p:nvPr/>
        </p:nvSpPr>
        <p:spPr>
          <a:xfrm>
            <a:off x="4729195" y="2917371"/>
            <a:ext cx="3127871" cy="216625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endParaRPr lang="en-GB" dirty="0"/>
          </a:p>
          <a:p>
            <a:r>
              <a:rPr lang="en-US" dirty="0">
                <a:solidFill>
                  <a:srgbClr val="000000"/>
                </a:solidFill>
                <a:effectLst/>
              </a:rPr>
              <a:t>Community interventions and social support systems play a crucial role in addressing the social impact of drug </a:t>
            </a:r>
            <a:r>
              <a:rPr lang="en-US" dirty="0">
                <a:solidFill>
                  <a:srgbClr val="000000"/>
                </a:solidFill>
              </a:rPr>
              <a:t>u</a:t>
            </a:r>
            <a:r>
              <a:rPr lang="en-US" dirty="0">
                <a:solidFill>
                  <a:srgbClr val="000000"/>
                </a:solidFill>
                <a:effectLst/>
              </a:rPr>
              <a:t>se and reducing health inequalities.</a:t>
            </a:r>
            <a:endParaRPr lang="en-US" dirty="0"/>
          </a:p>
          <a:p>
            <a:endParaRPr lang="en-GB" dirty="0"/>
          </a:p>
        </p:txBody>
      </p:sp>
      <p:sp>
        <p:nvSpPr>
          <p:cNvPr id="18" name="Rectangle: Rounded Corners 17">
            <a:extLst>
              <a:ext uri="{FF2B5EF4-FFF2-40B4-BE49-F238E27FC236}">
                <a16:creationId xmlns:a16="http://schemas.microsoft.com/office/drawing/2014/main" id="{2E9F78ED-68E7-3972-C597-73842372E384}"/>
              </a:ext>
            </a:extLst>
          </p:cNvPr>
          <p:cNvSpPr/>
          <p:nvPr/>
        </p:nvSpPr>
        <p:spPr>
          <a:xfrm>
            <a:off x="8245490" y="2917372"/>
            <a:ext cx="3127871" cy="216625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endParaRPr lang="en-GB" dirty="0"/>
          </a:p>
          <a:p>
            <a:r>
              <a:rPr lang="en-US" dirty="0">
                <a:solidFill>
                  <a:srgbClr val="000000"/>
                </a:solidFill>
                <a:effectLst/>
              </a:rPr>
              <a:t>Empowering marginalised communities through targeted interventions can mitigate the social impact of drug </a:t>
            </a:r>
            <a:r>
              <a:rPr lang="en-US" dirty="0">
                <a:solidFill>
                  <a:srgbClr val="000000"/>
                </a:solidFill>
              </a:rPr>
              <a:t>u</a:t>
            </a:r>
            <a:r>
              <a:rPr lang="en-US" dirty="0">
                <a:solidFill>
                  <a:srgbClr val="000000"/>
                </a:solidFill>
                <a:effectLst/>
              </a:rPr>
              <a:t>se and promote health equity.</a:t>
            </a:r>
            <a:endParaRPr lang="en-US" dirty="0"/>
          </a:p>
          <a:p>
            <a:endParaRPr lang="en-GB" dirty="0"/>
          </a:p>
        </p:txBody>
      </p:sp>
    </p:spTree>
    <p:extLst>
      <p:ext uri="{BB962C8B-B14F-4D97-AF65-F5344CB8AC3E}">
        <p14:creationId xmlns:p14="http://schemas.microsoft.com/office/powerpoint/2010/main" val="3471216439"/>
      </p:ext>
    </p:extLst>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8327-8CEB-B1D3-D220-7A6CFC80B289}"/>
              </a:ext>
            </a:extLst>
          </p:cNvPr>
          <p:cNvSpPr>
            <a:spLocks noGrp="1"/>
          </p:cNvSpPr>
          <p:nvPr>
            <p:ph type="ctrTitle"/>
          </p:nvPr>
        </p:nvSpPr>
        <p:spPr>
          <a:xfrm>
            <a:off x="1033081" y="295275"/>
            <a:ext cx="10125838" cy="1702850"/>
          </a:xfrm>
        </p:spPr>
        <p:txBody>
          <a:bodyPr>
            <a:normAutofit/>
          </a:bodyPr>
          <a:lstStyle/>
          <a:p>
            <a:r>
              <a:rPr lang="en-GB" dirty="0"/>
              <a:t>The Role of Positive Steps</a:t>
            </a:r>
          </a:p>
        </p:txBody>
      </p:sp>
      <p:sp>
        <p:nvSpPr>
          <p:cNvPr id="3" name="Subtitle 2">
            <a:extLst>
              <a:ext uri="{FF2B5EF4-FFF2-40B4-BE49-F238E27FC236}">
                <a16:creationId xmlns:a16="http://schemas.microsoft.com/office/drawing/2014/main" id="{F8C82B7D-637E-3619-41D4-C32FE1EE2188}"/>
              </a:ext>
            </a:extLst>
          </p:cNvPr>
          <p:cNvSpPr>
            <a:spLocks noGrp="1"/>
          </p:cNvSpPr>
          <p:nvPr>
            <p:ph type="subTitle" idx="1"/>
          </p:nvPr>
        </p:nvSpPr>
        <p:spPr>
          <a:xfrm>
            <a:off x="148319" y="2466975"/>
            <a:ext cx="11964912" cy="4095750"/>
          </a:xfrm>
        </p:spPr>
        <p:txBody>
          <a:bodyPr/>
          <a:lstStyle/>
          <a:p>
            <a:r>
              <a:rPr lang="en-GB" dirty="0"/>
              <a:t>Positive Steps work with local and national organisations to improve health and social welfare.  Our programmes address health issues linked to poverty, substance use and homelessness, through education, training and support.</a:t>
            </a:r>
          </a:p>
        </p:txBody>
      </p:sp>
      <p:pic>
        <p:nvPicPr>
          <p:cNvPr id="2050" name="Picture 2" descr="Positive Steps Partnership - Social and Sustainable Capital">
            <a:extLst>
              <a:ext uri="{FF2B5EF4-FFF2-40B4-BE49-F238E27FC236}">
                <a16:creationId xmlns:a16="http://schemas.microsoft.com/office/drawing/2014/main" id="{63EE1319-07D6-2EE8-8EAF-78CE5E3E71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869" y="2745325"/>
            <a:ext cx="73152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8244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2E49-64AA-2AAC-2319-1F305F3DFA7B}"/>
              </a:ext>
            </a:extLst>
          </p:cNvPr>
          <p:cNvSpPr>
            <a:spLocks noGrp="1"/>
          </p:cNvSpPr>
          <p:nvPr>
            <p:ph type="title"/>
          </p:nvPr>
        </p:nvSpPr>
        <p:spPr>
          <a:xfrm>
            <a:off x="712330" y="-65191"/>
            <a:ext cx="8401624" cy="1325563"/>
          </a:xfrm>
        </p:spPr>
        <p:txBody>
          <a:bodyPr/>
          <a:lstStyle/>
          <a:p>
            <a:pPr algn="ctr"/>
            <a:r>
              <a:rPr lang="en-GB" dirty="0">
                <a:solidFill>
                  <a:srgbClr val="002060"/>
                </a:solidFill>
              </a:rPr>
              <a:t>Positive Steps</a:t>
            </a:r>
          </a:p>
        </p:txBody>
      </p:sp>
      <p:sp>
        <p:nvSpPr>
          <p:cNvPr id="4" name="Text Placeholder 3">
            <a:extLst>
              <a:ext uri="{FF2B5EF4-FFF2-40B4-BE49-F238E27FC236}">
                <a16:creationId xmlns:a16="http://schemas.microsoft.com/office/drawing/2014/main" id="{5D411C0E-2C87-0CC4-5E0B-AC87E3F22D21}"/>
              </a:ext>
            </a:extLst>
          </p:cNvPr>
          <p:cNvSpPr>
            <a:spLocks noGrp="1"/>
          </p:cNvSpPr>
          <p:nvPr>
            <p:ph type="body" sz="quarter" idx="17"/>
          </p:nvPr>
        </p:nvSpPr>
        <p:spPr>
          <a:xfrm>
            <a:off x="1850619" y="2128925"/>
            <a:ext cx="2281237" cy="347662"/>
          </a:xfrm>
        </p:spPr>
        <p:txBody>
          <a:bodyPr/>
          <a:lstStyle/>
          <a:p>
            <a:pPr algn="ctr"/>
            <a:r>
              <a:rPr lang="en-GB" dirty="0">
                <a:solidFill>
                  <a:schemeClr val="accent1">
                    <a:lumMod val="75000"/>
                  </a:schemeClr>
                </a:solidFill>
              </a:rPr>
              <a:t>Non-Fatal Overdose Pathway (NFOD)</a:t>
            </a:r>
          </a:p>
        </p:txBody>
      </p:sp>
      <p:sp>
        <p:nvSpPr>
          <p:cNvPr id="5" name="Text Placeholder 4">
            <a:extLst>
              <a:ext uri="{FF2B5EF4-FFF2-40B4-BE49-F238E27FC236}">
                <a16:creationId xmlns:a16="http://schemas.microsoft.com/office/drawing/2014/main" id="{89D27493-F1B6-31FF-FBFC-C5E3B3B0BC8C}"/>
              </a:ext>
            </a:extLst>
          </p:cNvPr>
          <p:cNvSpPr>
            <a:spLocks noGrp="1"/>
          </p:cNvSpPr>
          <p:nvPr>
            <p:ph type="body" sz="quarter" idx="18"/>
          </p:nvPr>
        </p:nvSpPr>
        <p:spPr>
          <a:xfrm>
            <a:off x="6634844" y="1895822"/>
            <a:ext cx="2281237" cy="347662"/>
          </a:xfrm>
        </p:spPr>
        <p:txBody>
          <a:bodyPr/>
          <a:lstStyle/>
          <a:p>
            <a:pPr algn="ctr"/>
            <a:r>
              <a:rPr lang="en-GB" sz="1800" b="1" dirty="0">
                <a:solidFill>
                  <a:schemeClr val="accent1">
                    <a:lumMod val="75000"/>
                  </a:schemeClr>
                </a:solidFill>
              </a:rPr>
              <a:t>Crisis Response Outreach Service (CROS)</a:t>
            </a:r>
          </a:p>
          <a:p>
            <a:endParaRPr lang="en-GB" sz="1200" dirty="0">
              <a:solidFill>
                <a:srgbClr val="002060"/>
              </a:solidFill>
            </a:endParaRPr>
          </a:p>
        </p:txBody>
      </p:sp>
      <p:sp>
        <p:nvSpPr>
          <p:cNvPr id="7" name="Text Placeholder 6">
            <a:extLst>
              <a:ext uri="{FF2B5EF4-FFF2-40B4-BE49-F238E27FC236}">
                <a16:creationId xmlns:a16="http://schemas.microsoft.com/office/drawing/2014/main" id="{38022313-5180-FB38-21DE-D030B3E4CF33}"/>
              </a:ext>
            </a:extLst>
          </p:cNvPr>
          <p:cNvSpPr>
            <a:spLocks noGrp="1"/>
          </p:cNvSpPr>
          <p:nvPr>
            <p:ph type="body" sz="quarter" idx="19"/>
          </p:nvPr>
        </p:nvSpPr>
        <p:spPr>
          <a:xfrm>
            <a:off x="908463" y="2951408"/>
            <a:ext cx="2281237" cy="347662"/>
          </a:xfrm>
        </p:spPr>
        <p:txBody>
          <a:bodyPr/>
          <a:lstStyle/>
          <a:p>
            <a:pPr algn="ctr"/>
            <a:r>
              <a:rPr lang="en-GB" dirty="0">
                <a:solidFill>
                  <a:schemeClr val="accent1">
                    <a:lumMod val="75000"/>
                  </a:schemeClr>
                </a:solidFill>
              </a:rPr>
              <a:t>Chance to Thrive</a:t>
            </a:r>
          </a:p>
        </p:txBody>
      </p:sp>
      <p:sp>
        <p:nvSpPr>
          <p:cNvPr id="8" name="Text Placeholder 7">
            <a:extLst>
              <a:ext uri="{FF2B5EF4-FFF2-40B4-BE49-F238E27FC236}">
                <a16:creationId xmlns:a16="http://schemas.microsoft.com/office/drawing/2014/main" id="{729C4917-6A8C-AF56-4FD5-AC398B8E5264}"/>
              </a:ext>
            </a:extLst>
          </p:cNvPr>
          <p:cNvSpPr>
            <a:spLocks noGrp="1"/>
          </p:cNvSpPr>
          <p:nvPr>
            <p:ph type="body" sz="quarter" idx="20"/>
          </p:nvPr>
        </p:nvSpPr>
        <p:spPr>
          <a:xfrm>
            <a:off x="5325064" y="3039738"/>
            <a:ext cx="2281237" cy="347662"/>
          </a:xfrm>
        </p:spPr>
        <p:txBody>
          <a:bodyPr/>
          <a:lstStyle/>
          <a:p>
            <a:r>
              <a:rPr lang="en-GB" sz="1800" b="1" dirty="0">
                <a:solidFill>
                  <a:schemeClr val="accent1">
                    <a:lumMod val="75000"/>
                  </a:schemeClr>
                </a:solidFill>
              </a:rPr>
              <a:t>Supported Accommodation</a:t>
            </a:r>
          </a:p>
          <a:p>
            <a:endParaRPr lang="en-GB" sz="1200" dirty="0">
              <a:solidFill>
                <a:srgbClr val="002060"/>
              </a:solidFill>
            </a:endParaRPr>
          </a:p>
        </p:txBody>
      </p:sp>
      <p:sp>
        <p:nvSpPr>
          <p:cNvPr id="10" name="Text Placeholder 9">
            <a:extLst>
              <a:ext uri="{FF2B5EF4-FFF2-40B4-BE49-F238E27FC236}">
                <a16:creationId xmlns:a16="http://schemas.microsoft.com/office/drawing/2014/main" id="{0779FFE8-8F64-8E11-5188-3BECEC20F95D}"/>
              </a:ext>
            </a:extLst>
          </p:cNvPr>
          <p:cNvSpPr>
            <a:spLocks noGrp="1"/>
          </p:cNvSpPr>
          <p:nvPr>
            <p:ph type="body" sz="quarter" idx="21"/>
          </p:nvPr>
        </p:nvSpPr>
        <p:spPr>
          <a:xfrm>
            <a:off x="2289714" y="4070847"/>
            <a:ext cx="2281237" cy="347662"/>
          </a:xfrm>
        </p:spPr>
        <p:txBody>
          <a:bodyPr/>
          <a:lstStyle/>
          <a:p>
            <a:pPr algn="ctr"/>
            <a:r>
              <a:rPr lang="en-GB" dirty="0">
                <a:solidFill>
                  <a:schemeClr val="accent1">
                    <a:lumMod val="75000"/>
                  </a:schemeClr>
                </a:solidFill>
              </a:rPr>
              <a:t>Cuckooing &amp; Trauma Service (COS)</a:t>
            </a:r>
          </a:p>
        </p:txBody>
      </p:sp>
      <p:sp>
        <p:nvSpPr>
          <p:cNvPr id="11" name="Text Placeholder 10">
            <a:extLst>
              <a:ext uri="{FF2B5EF4-FFF2-40B4-BE49-F238E27FC236}">
                <a16:creationId xmlns:a16="http://schemas.microsoft.com/office/drawing/2014/main" id="{0B7C0FB9-30DD-844F-B05B-3F65BCD364FC}"/>
              </a:ext>
            </a:extLst>
          </p:cNvPr>
          <p:cNvSpPr>
            <a:spLocks noGrp="1"/>
          </p:cNvSpPr>
          <p:nvPr>
            <p:ph type="body" sz="quarter" idx="22"/>
          </p:nvPr>
        </p:nvSpPr>
        <p:spPr>
          <a:xfrm>
            <a:off x="7218592" y="3952255"/>
            <a:ext cx="2281237" cy="347662"/>
          </a:xfrm>
        </p:spPr>
        <p:txBody>
          <a:bodyPr/>
          <a:lstStyle/>
          <a:p>
            <a:r>
              <a:rPr lang="en-GB" sz="1800" b="1" dirty="0">
                <a:solidFill>
                  <a:schemeClr val="accent1">
                    <a:lumMod val="75000"/>
                  </a:schemeClr>
                </a:solidFill>
              </a:rPr>
              <a:t>Custody Arrest Referral Service (CARS)</a:t>
            </a:r>
          </a:p>
          <a:p>
            <a:endParaRPr lang="en-GB" sz="1200" dirty="0">
              <a:solidFill>
                <a:srgbClr val="002060"/>
              </a:solidFill>
            </a:endParaRPr>
          </a:p>
        </p:txBody>
      </p:sp>
      <p:sp>
        <p:nvSpPr>
          <p:cNvPr id="13" name="Text Placeholder 12">
            <a:extLst>
              <a:ext uri="{FF2B5EF4-FFF2-40B4-BE49-F238E27FC236}">
                <a16:creationId xmlns:a16="http://schemas.microsoft.com/office/drawing/2014/main" id="{A0992981-BEB8-784D-4EB4-4F6CBB861EDA}"/>
              </a:ext>
            </a:extLst>
          </p:cNvPr>
          <p:cNvSpPr>
            <a:spLocks noGrp="1"/>
          </p:cNvSpPr>
          <p:nvPr>
            <p:ph type="body" sz="quarter" idx="23"/>
          </p:nvPr>
        </p:nvSpPr>
        <p:spPr>
          <a:xfrm>
            <a:off x="908463" y="5199407"/>
            <a:ext cx="2281237" cy="347662"/>
          </a:xfrm>
        </p:spPr>
        <p:txBody>
          <a:bodyPr/>
          <a:lstStyle/>
          <a:p>
            <a:pPr algn="ctr"/>
            <a:r>
              <a:rPr lang="en-GB" dirty="0">
                <a:solidFill>
                  <a:schemeClr val="accent1">
                    <a:lumMod val="75000"/>
                  </a:schemeClr>
                </a:solidFill>
              </a:rPr>
              <a:t>Housing Support</a:t>
            </a:r>
          </a:p>
          <a:p>
            <a:pPr algn="ctr"/>
            <a:endParaRPr lang="en-GB" dirty="0">
              <a:solidFill>
                <a:schemeClr val="accent1">
                  <a:lumMod val="75000"/>
                </a:schemeClr>
              </a:solidFill>
            </a:endParaRPr>
          </a:p>
        </p:txBody>
      </p:sp>
      <p:sp>
        <p:nvSpPr>
          <p:cNvPr id="14" name="Text Placeholder 13">
            <a:extLst>
              <a:ext uri="{FF2B5EF4-FFF2-40B4-BE49-F238E27FC236}">
                <a16:creationId xmlns:a16="http://schemas.microsoft.com/office/drawing/2014/main" id="{BCB36E42-5F37-421F-383C-02F6AED95734}"/>
              </a:ext>
            </a:extLst>
          </p:cNvPr>
          <p:cNvSpPr>
            <a:spLocks noGrp="1"/>
          </p:cNvSpPr>
          <p:nvPr>
            <p:ph type="body" sz="quarter" idx="24"/>
          </p:nvPr>
        </p:nvSpPr>
        <p:spPr>
          <a:xfrm>
            <a:off x="5645907" y="5025576"/>
            <a:ext cx="2281237" cy="347662"/>
          </a:xfrm>
        </p:spPr>
        <p:txBody>
          <a:bodyPr/>
          <a:lstStyle/>
          <a:p>
            <a:r>
              <a:rPr lang="en-GB" sz="1800" b="1" dirty="0">
                <a:solidFill>
                  <a:schemeClr val="accent1">
                    <a:lumMod val="75000"/>
                  </a:schemeClr>
                </a:solidFill>
              </a:rPr>
              <a:t>Positive Pathways</a:t>
            </a:r>
          </a:p>
          <a:p>
            <a:endParaRPr lang="en-GB" sz="1200" dirty="0">
              <a:solidFill>
                <a:srgbClr val="002060"/>
              </a:solidFill>
            </a:endParaRPr>
          </a:p>
        </p:txBody>
      </p:sp>
      <p:sp>
        <p:nvSpPr>
          <p:cNvPr id="15" name="Slide Number Placeholder 14">
            <a:extLst>
              <a:ext uri="{FF2B5EF4-FFF2-40B4-BE49-F238E27FC236}">
                <a16:creationId xmlns:a16="http://schemas.microsoft.com/office/drawing/2014/main" id="{B5ECE58A-F94A-90A3-BBA0-51CCBE3076DC}"/>
              </a:ext>
            </a:extLst>
          </p:cNvPr>
          <p:cNvSpPr>
            <a:spLocks noGrp="1"/>
          </p:cNvSpPr>
          <p:nvPr>
            <p:ph type="sldNum" sz="quarter" idx="12"/>
          </p:nvPr>
        </p:nvSpPr>
        <p:spPr/>
        <p:txBody>
          <a:bodyPr/>
          <a:lstStyle/>
          <a:p>
            <a:pPr rtl="0"/>
            <a:fld id="{294A09A9-5501-47C1-A89A-A340965A2BE2}" type="slidenum">
              <a:rPr lang="en-GB" noProof="0" smtClean="0"/>
              <a:pPr rtl="0"/>
              <a:t>74</a:t>
            </a:fld>
            <a:endParaRPr lang="en-GB" noProof="0"/>
          </a:p>
        </p:txBody>
      </p:sp>
      <p:sp>
        <p:nvSpPr>
          <p:cNvPr id="17" name="Text Placeholder 4">
            <a:extLst>
              <a:ext uri="{FF2B5EF4-FFF2-40B4-BE49-F238E27FC236}">
                <a16:creationId xmlns:a16="http://schemas.microsoft.com/office/drawing/2014/main" id="{EF05E035-57A6-83E1-DEC0-756513F1F1FA}"/>
              </a:ext>
            </a:extLst>
          </p:cNvPr>
          <p:cNvSpPr txBox="1">
            <a:spLocks/>
          </p:cNvSpPr>
          <p:nvPr/>
        </p:nvSpPr>
        <p:spPr>
          <a:xfrm>
            <a:off x="3528093" y="3629638"/>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p>
        </p:txBody>
      </p:sp>
      <p:sp>
        <p:nvSpPr>
          <p:cNvPr id="9" name="Text Placeholder 3">
            <a:extLst>
              <a:ext uri="{FF2B5EF4-FFF2-40B4-BE49-F238E27FC236}">
                <a16:creationId xmlns:a16="http://schemas.microsoft.com/office/drawing/2014/main" id="{16D8A45B-AA45-2004-BB0A-6545E6F2E8B3}"/>
              </a:ext>
            </a:extLst>
          </p:cNvPr>
          <p:cNvSpPr txBox="1">
            <a:spLocks/>
          </p:cNvSpPr>
          <p:nvPr/>
        </p:nvSpPr>
        <p:spPr>
          <a:xfrm>
            <a:off x="1149096" y="5686669"/>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dirty="0">
              <a:solidFill>
                <a:schemeClr val="accent1">
                  <a:lumMod val="75000"/>
                </a:schemeClr>
              </a:solidFill>
            </a:endParaRPr>
          </a:p>
        </p:txBody>
      </p:sp>
      <p:sp>
        <p:nvSpPr>
          <p:cNvPr id="12" name="Text Placeholder 6">
            <a:extLst>
              <a:ext uri="{FF2B5EF4-FFF2-40B4-BE49-F238E27FC236}">
                <a16:creationId xmlns:a16="http://schemas.microsoft.com/office/drawing/2014/main" id="{DB659302-E5D6-CFA3-40E3-CA2C559208BE}"/>
              </a:ext>
            </a:extLst>
          </p:cNvPr>
          <p:cNvSpPr txBox="1">
            <a:spLocks/>
          </p:cNvSpPr>
          <p:nvPr/>
        </p:nvSpPr>
        <p:spPr>
          <a:xfrm>
            <a:off x="1850620" y="4110350"/>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accent1">
                  <a:lumMod val="75000"/>
                </a:schemeClr>
              </a:solidFill>
            </a:endParaRPr>
          </a:p>
        </p:txBody>
      </p:sp>
    </p:spTree>
    <p:extLst>
      <p:ext uri="{BB962C8B-B14F-4D97-AF65-F5344CB8AC3E}">
        <p14:creationId xmlns:p14="http://schemas.microsoft.com/office/powerpoint/2010/main" val="393061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p:cTn id="3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p:cTn id="39"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p:cTn id="4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 calcmode="lin" valueType="num">
                                      <p:cBhvr>
                                        <p:cTn id="5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58" dur="1000"/>
                                        <p:tgtEl>
                                          <p:spTgt spid="1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 calcmode="lin" valueType="num">
                                      <p:cBhvr>
                                        <p:cTn id="63"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64"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65"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66" dur="10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nodePh="1">
                                  <p:stCondLst>
                                    <p:cond delay="0"/>
                                  </p:stCondLst>
                                  <p:endCondLst>
                                    <p:cond evt="begin" delay="0">
                                      <p:tn val="69"/>
                                    </p:cond>
                                  </p:endCondLst>
                                  <p:childTnLst>
                                    <p:set>
                                      <p:cBhvr>
                                        <p:cTn id="70" dur="1" fill="hold">
                                          <p:stCondLst>
                                            <p:cond delay="0"/>
                                          </p:stCondLst>
                                        </p:cTn>
                                        <p:tgtEl>
                                          <p:spTgt spid="17">
                                            <p:txEl>
                                              <p:pRg st="0" end="0"/>
                                            </p:txEl>
                                          </p:spTgt>
                                        </p:tgtEl>
                                        <p:attrNameLst>
                                          <p:attrName>style.visibility</p:attrName>
                                        </p:attrNameLst>
                                      </p:cBhvr>
                                      <p:to>
                                        <p:strVal val="visible"/>
                                      </p:to>
                                    </p:set>
                                    <p:anim calcmode="lin" valueType="num">
                                      <p:cBhvr>
                                        <p:cTn id="71"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72"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73"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74" dur="1000"/>
                                        <p:tgtEl>
                                          <p:spTgt spid="17">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nodePh="1">
                                  <p:stCondLst>
                                    <p:cond delay="0"/>
                                  </p:stCondLst>
                                  <p:endCondLst>
                                    <p:cond evt="begin" delay="0">
                                      <p:tn val="77"/>
                                    </p:cond>
                                  </p:endCondLst>
                                  <p:childTnLst>
                                    <p:set>
                                      <p:cBhvr>
                                        <p:cTn id="7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nodePh="1">
                                  <p:stCondLst>
                                    <p:cond delay="0"/>
                                  </p:stCondLst>
                                  <p:endCondLst>
                                    <p:cond evt="begin" delay="0">
                                      <p:tn val="81"/>
                                    </p:cond>
                                  </p:endCondLst>
                                  <p:childTnLst>
                                    <p:set>
                                      <p:cBhvr>
                                        <p:cTn id="82" dur="1" fill="hold">
                                          <p:stCondLst>
                                            <p:cond delay="0"/>
                                          </p:stCondLst>
                                        </p:cTn>
                                        <p:tgtEl>
                                          <p:spTgt spid="12">
                                            <p:txEl>
                                              <p:pRg st="0" end="0"/>
                                            </p:txEl>
                                          </p:spTgt>
                                        </p:tgtEl>
                                        <p:attrNameLst>
                                          <p:attrName>style.visibility</p:attrName>
                                        </p:attrNameLst>
                                      </p:cBhvr>
                                      <p:to>
                                        <p:strVal val="visible"/>
                                      </p:to>
                                    </p:set>
                                    <p:anim calcmode="lin" valueType="num">
                                      <p:cBhvr>
                                        <p:cTn id="8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4"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85"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86"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build="p"/>
      <p:bldP spid="8" grpId="0" build="p"/>
      <p:bldP spid="10" grpId="0" build="p"/>
      <p:bldP spid="11" grpId="0" build="p"/>
      <p:bldP spid="13" grpId="0" build="p"/>
      <p:bldP spid="14" grpId="0" build="p"/>
      <p:bldP spid="17" grpId="0" build="p"/>
      <p:bldP spid="9" grpId="0" build="p"/>
      <p:bldP spid="1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65A7-995A-9F45-891C-82D9B9D40801}"/>
              </a:ext>
            </a:extLst>
          </p:cNvPr>
          <p:cNvSpPr>
            <a:spLocks noGrp="1"/>
          </p:cNvSpPr>
          <p:nvPr>
            <p:ph type="title"/>
          </p:nvPr>
        </p:nvSpPr>
        <p:spPr>
          <a:xfrm>
            <a:off x="1819748" y="1533466"/>
            <a:ext cx="8482292" cy="3245317"/>
          </a:xfrm>
        </p:spPr>
        <p:txBody>
          <a:bodyPr rtlCol="0">
            <a:normAutofit fontScale="90000"/>
          </a:bodyPr>
          <a:lstStyle/>
          <a:p>
            <a:pPr rtl="0"/>
            <a:r>
              <a:rPr lang="en-GB" sz="2400" dirty="0"/>
              <a:t>“Being a drug addict is one of the loneliest lives imaginable.  Because of my heroin addiction all my decent friends gave me a wide berth and if I’m honest I don’t blame them, between them and my family I now live an isolated life.  I’m in recovery now and because of that I’ve had to isolate myself, the reasons being there is too many people out there eager to rope you back into drugs not because their your friends it's because they want your money.  I wish I could turn back the time because I would do a lot of things different”.  </a:t>
            </a:r>
          </a:p>
        </p:txBody>
      </p:sp>
      <p:sp>
        <p:nvSpPr>
          <p:cNvPr id="13" name="Text Placeholder 5">
            <a:extLst>
              <a:ext uri="{FF2B5EF4-FFF2-40B4-BE49-F238E27FC236}">
                <a16:creationId xmlns:a16="http://schemas.microsoft.com/office/drawing/2014/main" id="{6118A1B7-08BA-6B43-BBA8-952377DF944D}"/>
              </a:ext>
            </a:extLst>
          </p:cNvPr>
          <p:cNvSpPr>
            <a:spLocks noGrp="1"/>
          </p:cNvSpPr>
          <p:nvPr>
            <p:ph type="body" sz="quarter" idx="13"/>
          </p:nvPr>
        </p:nvSpPr>
        <p:spPr>
          <a:xfrm>
            <a:off x="525663" y="1242545"/>
            <a:ext cx="1364297" cy="1094521"/>
          </a:xfrm>
        </p:spPr>
        <p:txBody>
          <a:bodyPr rtlCol="0"/>
          <a:lstStyle/>
          <a:p>
            <a:pPr rtl="0"/>
            <a:r>
              <a:rPr lang="en-GB" dirty="0"/>
              <a:t>“”</a:t>
            </a:r>
          </a:p>
        </p:txBody>
      </p:sp>
      <p:sp>
        <p:nvSpPr>
          <p:cNvPr id="7" name="Text Placeholder 6">
            <a:extLst>
              <a:ext uri="{FF2B5EF4-FFF2-40B4-BE49-F238E27FC236}">
                <a16:creationId xmlns:a16="http://schemas.microsoft.com/office/drawing/2014/main" id="{E178654B-08C9-4C41-8BEC-DFB720245862}"/>
              </a:ext>
            </a:extLst>
          </p:cNvPr>
          <p:cNvSpPr>
            <a:spLocks noGrp="1"/>
          </p:cNvSpPr>
          <p:nvPr>
            <p:ph type="body" sz="quarter" idx="14"/>
          </p:nvPr>
        </p:nvSpPr>
        <p:spPr>
          <a:xfrm>
            <a:off x="4143886" y="5644839"/>
            <a:ext cx="5717556" cy="894073"/>
          </a:xfrm>
        </p:spPr>
        <p:txBody>
          <a:bodyPr rtlCol="0"/>
          <a:lstStyle/>
          <a:p>
            <a:pPr rtl="0"/>
            <a:r>
              <a:rPr lang="en-GB" dirty="0"/>
              <a:t>Quoted from an individual with lived experience, who is receiving support from Positive Steps</a:t>
            </a:r>
          </a:p>
          <a:p>
            <a:pPr rtl="0"/>
            <a:endParaRPr lang="en-GB" dirty="0"/>
          </a:p>
        </p:txBody>
      </p:sp>
      <p:sp>
        <p:nvSpPr>
          <p:cNvPr id="14" name="Text Placeholder 7">
            <a:extLst>
              <a:ext uri="{FF2B5EF4-FFF2-40B4-BE49-F238E27FC236}">
                <a16:creationId xmlns:a16="http://schemas.microsoft.com/office/drawing/2014/main" id="{A1F17760-D90A-AB46-A4E0-31B2684E3F5E}"/>
              </a:ext>
            </a:extLst>
          </p:cNvPr>
          <p:cNvSpPr>
            <a:spLocks noGrp="1"/>
          </p:cNvSpPr>
          <p:nvPr>
            <p:ph type="body" sz="quarter" idx="15"/>
          </p:nvPr>
        </p:nvSpPr>
        <p:spPr>
          <a:xfrm>
            <a:off x="10302040" y="4287414"/>
            <a:ext cx="1364297" cy="1094521"/>
          </a:xfrm>
        </p:spPr>
        <p:txBody>
          <a:bodyPr rtlCol="0"/>
          <a:lstStyle/>
          <a:p>
            <a:pPr rtl="0"/>
            <a:r>
              <a:rPr lang="en-GB" dirty="0"/>
              <a:t>”</a:t>
            </a:r>
          </a:p>
        </p:txBody>
      </p:sp>
      <p:sp>
        <p:nvSpPr>
          <p:cNvPr id="5" name="Slide Number Placeholder 4">
            <a:extLst>
              <a:ext uri="{FF2B5EF4-FFF2-40B4-BE49-F238E27FC236}">
                <a16:creationId xmlns:a16="http://schemas.microsoft.com/office/drawing/2014/main" id="{7003A5E2-8F37-D546-BCD9-24A2037BB54D}"/>
              </a:ext>
            </a:extLst>
          </p:cNvPr>
          <p:cNvSpPr>
            <a:spLocks noGrp="1"/>
          </p:cNvSpPr>
          <p:nvPr>
            <p:ph type="sldNum" sz="quarter" idx="12"/>
          </p:nvPr>
        </p:nvSpPr>
        <p:spPr/>
        <p:txBody>
          <a:bodyPr rtlCol="0"/>
          <a:lstStyle/>
          <a:p>
            <a:pPr rtl="0"/>
            <a:fld id="{294A09A9-5501-47C1-A89A-A340965A2BE2}" type="slidenum">
              <a:rPr lang="en-GB" smtClean="0"/>
              <a:pPr rtl="0"/>
              <a:t>75</a:t>
            </a:fld>
            <a:endParaRPr lang="en-GB"/>
          </a:p>
        </p:txBody>
      </p:sp>
    </p:spTree>
    <p:extLst>
      <p:ext uri="{BB962C8B-B14F-4D97-AF65-F5344CB8AC3E}">
        <p14:creationId xmlns:p14="http://schemas.microsoft.com/office/powerpoint/2010/main" val="2639983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65A7-995A-9F45-891C-82D9B9D40801}"/>
              </a:ext>
            </a:extLst>
          </p:cNvPr>
          <p:cNvSpPr>
            <a:spLocks noGrp="1"/>
          </p:cNvSpPr>
          <p:nvPr>
            <p:ph type="title"/>
          </p:nvPr>
        </p:nvSpPr>
        <p:spPr>
          <a:xfrm>
            <a:off x="1889961" y="1791018"/>
            <a:ext cx="8412079" cy="2810460"/>
          </a:xfrm>
        </p:spPr>
        <p:txBody>
          <a:bodyPr rtlCol="0">
            <a:normAutofit fontScale="90000"/>
          </a:bodyPr>
          <a:lstStyle/>
          <a:p>
            <a:pPr rtl="0"/>
            <a:r>
              <a:rPr lang="en-GB" sz="4400" dirty="0"/>
              <a:t>My diseased mind </a:t>
            </a:r>
            <a:br>
              <a:rPr lang="en-GB" sz="4400" dirty="0"/>
            </a:br>
            <a:br>
              <a:rPr lang="en-GB" sz="4400" dirty="0"/>
            </a:br>
            <a:r>
              <a:rPr lang="en-GB" sz="1600" dirty="0"/>
              <a:t>Being an addict with the disease of addiction can be daunting </a:t>
            </a:r>
            <a:br>
              <a:rPr lang="en-GB" sz="1600" dirty="0"/>
            </a:br>
            <a:r>
              <a:rPr lang="en-GB" sz="1600" dirty="0"/>
              <a:t>its like demons and ghosts are always there with the darkness fearfully haunting.</a:t>
            </a:r>
            <a:br>
              <a:rPr lang="en-GB" sz="1600" dirty="0"/>
            </a:br>
            <a:br>
              <a:rPr lang="en-GB" sz="1600" dirty="0"/>
            </a:br>
            <a:r>
              <a:rPr lang="en-GB" sz="1600" dirty="0"/>
              <a:t>So difficult to get that dunt always running and chasing.</a:t>
            </a:r>
            <a:br>
              <a:rPr lang="en-GB" sz="1600" dirty="0"/>
            </a:br>
            <a:r>
              <a:rPr lang="en-GB" sz="1600" dirty="0"/>
              <a:t>Up and down with your mood, mind and heart racing.</a:t>
            </a:r>
            <a:br>
              <a:rPr lang="en-GB" sz="1600" dirty="0"/>
            </a:br>
            <a:br>
              <a:rPr lang="en-GB" sz="1600" dirty="0"/>
            </a:br>
            <a:r>
              <a:rPr lang="en-GB" sz="1600" dirty="0"/>
              <a:t>Tasting all drugs, hooked after the first smoke</a:t>
            </a:r>
            <a:br>
              <a:rPr lang="en-GB" sz="1600" dirty="0"/>
            </a:br>
            <a:r>
              <a:rPr lang="en-GB" sz="1600" dirty="0"/>
              <a:t>Not being in reality it was just a lie, one big joke.</a:t>
            </a:r>
            <a:br>
              <a:rPr lang="en-GB" sz="1600" dirty="0"/>
            </a:br>
            <a:br>
              <a:rPr lang="en-GB" sz="1600" dirty="0"/>
            </a:br>
            <a:r>
              <a:rPr lang="en-GB" sz="1600" dirty="0"/>
              <a:t>Devil chasing me from morning, noon and night.</a:t>
            </a:r>
            <a:br>
              <a:rPr lang="en-GB" sz="1600" dirty="0"/>
            </a:br>
            <a:r>
              <a:rPr lang="en-GB" sz="1600" dirty="0"/>
              <a:t>Always bad thoughts as my mind picks a fight.</a:t>
            </a:r>
            <a:br>
              <a:rPr lang="en-GB" sz="1600" dirty="0"/>
            </a:br>
            <a:br>
              <a:rPr lang="en-GB" sz="1600" dirty="0"/>
            </a:br>
            <a:r>
              <a:rPr lang="en-GB" sz="1600" dirty="0"/>
              <a:t>Fighting myself afraid of what I could become</a:t>
            </a:r>
            <a:br>
              <a:rPr lang="en-GB" sz="1600" dirty="0"/>
            </a:br>
            <a:r>
              <a:rPr lang="en-GB" sz="1600" dirty="0"/>
              <a:t>Looking back it was so painful, misery is no fun.</a:t>
            </a:r>
            <a:br>
              <a:rPr lang="en-GB" sz="1600" dirty="0"/>
            </a:br>
            <a:br>
              <a:rPr lang="en-GB" sz="1600" dirty="0"/>
            </a:br>
            <a:r>
              <a:rPr lang="en-GB" sz="1600" dirty="0"/>
              <a:t>Obsessive thoughts makes me very sick</a:t>
            </a:r>
            <a:br>
              <a:rPr lang="en-GB" sz="1600" dirty="0"/>
            </a:br>
            <a:r>
              <a:rPr lang="en-GB" sz="1600" dirty="0"/>
              <a:t>Living with a disease in my mind leaves my mind foggy and thick.</a:t>
            </a:r>
            <a:br>
              <a:rPr lang="en-GB" sz="1600" dirty="0"/>
            </a:br>
            <a:br>
              <a:rPr lang="en-GB" sz="1600" dirty="0"/>
            </a:br>
            <a:r>
              <a:rPr lang="en-GB" sz="1600" dirty="0"/>
              <a:t>I pray for brighter and peaceful days ahead</a:t>
            </a:r>
            <a:br>
              <a:rPr lang="en-GB" sz="1600" dirty="0"/>
            </a:br>
            <a:r>
              <a:rPr lang="en-GB" sz="1600" dirty="0"/>
              <a:t>As I’m clean trying to be a better person and live in the moment instead. </a:t>
            </a:r>
            <a:endParaRPr lang="en-GB" sz="4400" dirty="0"/>
          </a:p>
        </p:txBody>
      </p:sp>
      <p:sp>
        <p:nvSpPr>
          <p:cNvPr id="13" name="Text Placeholder 5">
            <a:extLst>
              <a:ext uri="{FF2B5EF4-FFF2-40B4-BE49-F238E27FC236}">
                <a16:creationId xmlns:a16="http://schemas.microsoft.com/office/drawing/2014/main" id="{6118A1B7-08BA-6B43-BBA8-952377DF944D}"/>
              </a:ext>
            </a:extLst>
          </p:cNvPr>
          <p:cNvSpPr>
            <a:spLocks noGrp="1"/>
          </p:cNvSpPr>
          <p:nvPr>
            <p:ph type="body" sz="quarter" idx="13"/>
          </p:nvPr>
        </p:nvSpPr>
        <p:spPr>
          <a:xfrm>
            <a:off x="1502619" y="543354"/>
            <a:ext cx="1364297" cy="1094521"/>
          </a:xfrm>
        </p:spPr>
        <p:txBody>
          <a:bodyPr rtlCol="0"/>
          <a:lstStyle/>
          <a:p>
            <a:pPr rtl="0"/>
            <a:r>
              <a:rPr lang="en-GB" dirty="0"/>
              <a:t>“</a:t>
            </a:r>
          </a:p>
        </p:txBody>
      </p:sp>
      <p:sp>
        <p:nvSpPr>
          <p:cNvPr id="7" name="Text Placeholder 6">
            <a:extLst>
              <a:ext uri="{FF2B5EF4-FFF2-40B4-BE49-F238E27FC236}">
                <a16:creationId xmlns:a16="http://schemas.microsoft.com/office/drawing/2014/main" id="{E178654B-08C9-4C41-8BEC-DFB720245862}"/>
              </a:ext>
            </a:extLst>
          </p:cNvPr>
          <p:cNvSpPr>
            <a:spLocks noGrp="1"/>
          </p:cNvSpPr>
          <p:nvPr>
            <p:ph type="body" sz="quarter" idx="14"/>
          </p:nvPr>
        </p:nvSpPr>
        <p:spPr>
          <a:xfrm>
            <a:off x="6209022" y="6091875"/>
            <a:ext cx="5717556" cy="894073"/>
          </a:xfrm>
        </p:spPr>
        <p:txBody>
          <a:bodyPr rtlCol="0"/>
          <a:lstStyle/>
          <a:p>
            <a:pPr rtl="0"/>
            <a:r>
              <a:rPr lang="en-GB" dirty="0"/>
              <a:t>A poem from individual with lived experience, who is receiving support from Positive Steps</a:t>
            </a:r>
          </a:p>
          <a:p>
            <a:pPr rtl="0"/>
            <a:endParaRPr lang="en-GB" dirty="0"/>
          </a:p>
        </p:txBody>
      </p:sp>
      <p:sp>
        <p:nvSpPr>
          <p:cNvPr id="14" name="Text Placeholder 7">
            <a:extLst>
              <a:ext uri="{FF2B5EF4-FFF2-40B4-BE49-F238E27FC236}">
                <a16:creationId xmlns:a16="http://schemas.microsoft.com/office/drawing/2014/main" id="{A1F17760-D90A-AB46-A4E0-31B2684E3F5E}"/>
              </a:ext>
            </a:extLst>
          </p:cNvPr>
          <p:cNvSpPr>
            <a:spLocks noGrp="1"/>
          </p:cNvSpPr>
          <p:nvPr>
            <p:ph type="body" sz="quarter" idx="15"/>
          </p:nvPr>
        </p:nvSpPr>
        <p:spPr>
          <a:xfrm>
            <a:off x="9420876" y="3426615"/>
            <a:ext cx="1364297" cy="1094521"/>
          </a:xfrm>
        </p:spPr>
        <p:txBody>
          <a:bodyPr rtlCol="0"/>
          <a:lstStyle/>
          <a:p>
            <a:pPr rtl="0"/>
            <a:r>
              <a:rPr lang="en-GB" dirty="0"/>
              <a:t>”</a:t>
            </a:r>
          </a:p>
        </p:txBody>
      </p:sp>
      <p:sp>
        <p:nvSpPr>
          <p:cNvPr id="5" name="Slide Number Placeholder 4">
            <a:extLst>
              <a:ext uri="{FF2B5EF4-FFF2-40B4-BE49-F238E27FC236}">
                <a16:creationId xmlns:a16="http://schemas.microsoft.com/office/drawing/2014/main" id="{7003A5E2-8F37-D546-BCD9-24A2037BB54D}"/>
              </a:ext>
            </a:extLst>
          </p:cNvPr>
          <p:cNvSpPr>
            <a:spLocks noGrp="1"/>
          </p:cNvSpPr>
          <p:nvPr>
            <p:ph type="sldNum" sz="quarter" idx="12"/>
          </p:nvPr>
        </p:nvSpPr>
        <p:spPr/>
        <p:txBody>
          <a:bodyPr rtlCol="0"/>
          <a:lstStyle/>
          <a:p>
            <a:pPr rtl="0"/>
            <a:fld id="{294A09A9-5501-47C1-A89A-A340965A2BE2}" type="slidenum">
              <a:rPr lang="en-GB" smtClean="0"/>
              <a:pPr rtl="0"/>
              <a:t>76</a:t>
            </a:fld>
            <a:endParaRPr lang="en-GB"/>
          </a:p>
        </p:txBody>
      </p:sp>
    </p:spTree>
    <p:extLst>
      <p:ext uri="{BB962C8B-B14F-4D97-AF65-F5344CB8AC3E}">
        <p14:creationId xmlns:p14="http://schemas.microsoft.com/office/powerpoint/2010/main" val="247280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CD06-78FF-8EE6-43EF-28CDE546BE2B}"/>
              </a:ext>
            </a:extLst>
          </p:cNvPr>
          <p:cNvSpPr>
            <a:spLocks noGrp="1"/>
          </p:cNvSpPr>
          <p:nvPr>
            <p:ph type="title"/>
          </p:nvPr>
        </p:nvSpPr>
        <p:spPr>
          <a:xfrm>
            <a:off x="1048163" y="-319408"/>
            <a:ext cx="9779183" cy="1325563"/>
          </a:xfrm>
        </p:spPr>
        <p:txBody>
          <a:bodyPr anchor="b">
            <a:normAutofit/>
          </a:bodyPr>
          <a:lstStyle/>
          <a:p>
            <a:r>
              <a:rPr lang="en-GB" dirty="0">
                <a:solidFill>
                  <a:srgbClr val="002060"/>
                </a:solidFill>
              </a:rPr>
              <a:t>Summary</a:t>
            </a:r>
          </a:p>
        </p:txBody>
      </p:sp>
      <p:pic>
        <p:nvPicPr>
          <p:cNvPr id="6" name="Content Placeholder 5" descr="Dice with facial expressions">
            <a:extLst>
              <a:ext uri="{FF2B5EF4-FFF2-40B4-BE49-F238E27FC236}">
                <a16:creationId xmlns:a16="http://schemas.microsoft.com/office/drawing/2014/main" id="{DB4C48B8-4DBD-C16B-A422-8E089557C7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96000" y="1691250"/>
            <a:ext cx="4237622" cy="2828613"/>
          </a:xfrm>
          <a:noFill/>
        </p:spPr>
      </p:pic>
      <p:sp>
        <p:nvSpPr>
          <p:cNvPr id="4" name="Slide Number Placeholder 3">
            <a:extLst>
              <a:ext uri="{FF2B5EF4-FFF2-40B4-BE49-F238E27FC236}">
                <a16:creationId xmlns:a16="http://schemas.microsoft.com/office/drawing/2014/main" id="{CE30BFFA-C403-10E6-774E-3D60ABA9D74E}"/>
              </a:ext>
            </a:extLst>
          </p:cNvPr>
          <p:cNvSpPr>
            <a:spLocks noGrp="1"/>
          </p:cNvSpPr>
          <p:nvPr>
            <p:ph type="sldNum" sz="quarter" idx="4"/>
          </p:nvPr>
        </p:nvSpPr>
        <p:spPr>
          <a:xfrm>
            <a:off x="10153276" y="6356350"/>
            <a:ext cx="1657723" cy="365125"/>
          </a:xfrm>
        </p:spPr>
        <p:txBody>
          <a:bodyPr anchor="ctr">
            <a:normAutofit/>
          </a:bodyPr>
          <a:lstStyle/>
          <a:p>
            <a:pPr rtl="0">
              <a:spcAft>
                <a:spcPts val="600"/>
              </a:spcAft>
            </a:pPr>
            <a:fld id="{294A09A9-5501-47C1-A89A-A340965A2BE2}" type="slidenum">
              <a:rPr lang="en-GB" noProof="0" smtClean="0"/>
              <a:pPr rtl="0">
                <a:spcAft>
                  <a:spcPts val="600"/>
                </a:spcAft>
              </a:pPr>
              <a:t>77</a:t>
            </a:fld>
            <a:endParaRPr lang="en-GB" noProof="0"/>
          </a:p>
        </p:txBody>
      </p:sp>
      <p:sp>
        <p:nvSpPr>
          <p:cNvPr id="11" name="Content Placeholder 4">
            <a:extLst>
              <a:ext uri="{FF2B5EF4-FFF2-40B4-BE49-F238E27FC236}">
                <a16:creationId xmlns:a16="http://schemas.microsoft.com/office/drawing/2014/main" id="{B524CDF5-9C63-3E51-DE5E-D8F34DF6804B}"/>
              </a:ext>
            </a:extLst>
          </p:cNvPr>
          <p:cNvSpPr>
            <a:spLocks noGrp="1"/>
          </p:cNvSpPr>
          <p:nvPr>
            <p:ph idx="10"/>
          </p:nvPr>
        </p:nvSpPr>
        <p:spPr>
          <a:xfrm>
            <a:off x="889917" y="1006155"/>
            <a:ext cx="5047837" cy="5539024"/>
          </a:xfrm>
        </p:spPr>
        <p:txBody>
          <a:bodyPr/>
          <a:lstStyle/>
          <a:p>
            <a:r>
              <a:rPr lang="en-US" dirty="0">
                <a:solidFill>
                  <a:srgbClr val="0070C0"/>
                </a:solidFill>
              </a:rPr>
              <a:t>“Drug misuse” encompasses the inappropriate use of prescription medication, illegal drugs and over-the-counter substances.  It can lead to severe health consequences, physical health deterioration and mental health issues.</a:t>
            </a:r>
          </a:p>
          <a:p>
            <a:endParaRPr lang="en-US" dirty="0">
              <a:solidFill>
                <a:srgbClr val="0070C0"/>
              </a:solidFill>
            </a:endParaRPr>
          </a:p>
          <a:p>
            <a:r>
              <a:rPr lang="en-US" dirty="0">
                <a:solidFill>
                  <a:srgbClr val="0070C0"/>
                </a:solidFill>
              </a:rPr>
              <a:t>Individuals who use substances face a multitude of challenges regarding their physical and mental health.  </a:t>
            </a:r>
          </a:p>
          <a:p>
            <a:endParaRPr lang="en-US" dirty="0">
              <a:solidFill>
                <a:srgbClr val="0070C0"/>
              </a:solidFill>
            </a:endParaRPr>
          </a:p>
          <a:p>
            <a:r>
              <a:rPr lang="en-US" dirty="0">
                <a:solidFill>
                  <a:srgbClr val="0070C0"/>
                </a:solidFill>
              </a:rPr>
              <a:t>Addressing health inequalities stemming from drug use requires a multifaceted approach.  By understanding the root causes and implementing comprehensive strategies, we can work towards a healthier, more equitable society.</a:t>
            </a:r>
          </a:p>
        </p:txBody>
      </p:sp>
    </p:spTree>
    <p:extLst>
      <p:ext uri="{BB962C8B-B14F-4D97-AF65-F5344CB8AC3E}">
        <p14:creationId xmlns:p14="http://schemas.microsoft.com/office/powerpoint/2010/main" val="2862817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2742971" y="-102741"/>
            <a:ext cx="6220278" cy="2387600"/>
          </a:xfrm>
        </p:spPr>
        <p:txBody>
          <a:bodyPr rtlCol="0"/>
          <a:lstStyle/>
          <a:p>
            <a:pPr rtl="0"/>
            <a:r>
              <a:rPr lang="en-GB" dirty="0">
                <a:solidFill>
                  <a:srgbClr val="0070C0"/>
                </a:solidFill>
              </a:rPr>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2742972" y="2985588"/>
            <a:ext cx="6220277" cy="2247219"/>
          </a:xfrm>
        </p:spPr>
        <p:txBody>
          <a:bodyPr rtlCol="0">
            <a:normAutofit/>
          </a:bodyPr>
          <a:lstStyle/>
          <a:p>
            <a:pPr rtl="0"/>
            <a:r>
              <a:rPr lang="en-GB" dirty="0">
                <a:solidFill>
                  <a:srgbClr val="002060"/>
                </a:solidFill>
              </a:rPr>
              <a:t>Sam Garty-Sinclair</a:t>
            </a:r>
          </a:p>
          <a:p>
            <a:pPr rtl="0"/>
            <a:r>
              <a:rPr lang="en-GB" dirty="0">
                <a:hlinkClick r:id="rId3"/>
              </a:rPr>
              <a:t>samgarty@positivesteps.org.uk</a:t>
            </a:r>
            <a:r>
              <a:rPr lang="en-GB" dirty="0"/>
              <a:t> </a:t>
            </a:r>
          </a:p>
          <a:p>
            <a:pPr rtl="0"/>
            <a:endParaRPr lang="en-GB" dirty="0"/>
          </a:p>
          <a:p>
            <a:pPr rtl="0"/>
            <a:r>
              <a:rPr lang="en-GB" dirty="0">
                <a:solidFill>
                  <a:srgbClr val="002060"/>
                </a:solidFill>
              </a:rPr>
              <a:t>Bobbi Murray </a:t>
            </a:r>
          </a:p>
          <a:p>
            <a:pPr rtl="0"/>
            <a:r>
              <a:rPr lang="en-GB" dirty="0">
                <a:hlinkClick r:id="rId4"/>
              </a:rPr>
              <a:t>bobbimurray@positivesteps.org.uk</a:t>
            </a:r>
            <a:r>
              <a:rPr lang="en-GB" dirty="0"/>
              <a:t> </a:t>
            </a:r>
          </a:p>
          <a:p>
            <a:pPr rtl="0"/>
            <a:endParaRPr lang="en-GB" dirty="0"/>
          </a:p>
        </p:txBody>
      </p:sp>
    </p:spTree>
    <p:extLst>
      <p:ext uri="{BB962C8B-B14F-4D97-AF65-F5344CB8AC3E}">
        <p14:creationId xmlns:p14="http://schemas.microsoft.com/office/powerpoint/2010/main" val="926184573"/>
      </p:ext>
    </p:extLst>
  </p:cSld>
  <p:clrMapOvr>
    <a:masterClrMapping/>
  </p:clrMapOvr>
  <p:transition spd="slow">
    <p:wheel spokes="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B77B7-4EF9-1B39-AA2B-20C2812A6882}"/>
              </a:ext>
            </a:extLst>
          </p:cNvPr>
          <p:cNvSpPr>
            <a:spLocks noGrp="1"/>
          </p:cNvSpPr>
          <p:nvPr>
            <p:ph type="title"/>
          </p:nvPr>
        </p:nvSpPr>
        <p:spPr>
          <a:xfrm>
            <a:off x="831850" y="1709738"/>
            <a:ext cx="10515600" cy="2852737"/>
          </a:xfrm>
        </p:spPr>
        <p:txBody>
          <a:bodyPr anchor="b">
            <a:normAutofit fontScale="90000"/>
          </a:bodyPr>
          <a:lstStyle/>
          <a:p>
            <a:br>
              <a:rPr lang="it-IT" sz="2000" b="1" i="0" dirty="0">
                <a:effectLst/>
              </a:rPr>
            </a:br>
            <a:r>
              <a:rPr lang="it-IT" sz="2000" b="1" i="0" dirty="0">
                <a:effectLst/>
              </a:rPr>
              <a:t> </a:t>
            </a:r>
            <a:br>
              <a:rPr lang="it-IT" sz="2000" b="1" i="0" dirty="0">
                <a:effectLst/>
              </a:rPr>
            </a:br>
            <a:br>
              <a:rPr lang="it-IT" sz="2000" b="1" i="0" dirty="0">
                <a:effectLst/>
              </a:rPr>
            </a:br>
            <a:br>
              <a:rPr lang="it-IT" sz="2000" b="1" i="0" dirty="0">
                <a:effectLst/>
              </a:rPr>
            </a:br>
            <a:br>
              <a:rPr lang="it-IT" sz="2000" b="1" i="0" dirty="0">
                <a:effectLst/>
              </a:rPr>
            </a:br>
            <a:br>
              <a:rPr lang="it-IT" sz="2000" b="1" i="0" dirty="0">
                <a:effectLst/>
              </a:rPr>
            </a:br>
            <a:r>
              <a:rPr lang="it-IT" sz="5400" i="0" dirty="0">
                <a:solidFill>
                  <a:schemeClr val="accent3"/>
                </a:solidFill>
                <a:effectLst/>
              </a:rPr>
              <a:t>PDA in Service Design</a:t>
            </a:r>
            <a:br>
              <a:rPr lang="it-IT" sz="5400" i="0" dirty="0">
                <a:solidFill>
                  <a:schemeClr val="accent3"/>
                </a:solidFill>
                <a:effectLst/>
              </a:rPr>
            </a:br>
            <a:r>
              <a:rPr lang="it-IT" sz="5400" i="0" dirty="0">
                <a:solidFill>
                  <a:schemeClr val="accent3"/>
                </a:solidFill>
                <a:effectLst/>
              </a:rPr>
              <a:t>(PDSDES24X1DB) </a:t>
            </a:r>
            <a:br>
              <a:rPr lang="it-IT" sz="5400" i="0" dirty="0">
                <a:solidFill>
                  <a:schemeClr val="accent3"/>
                </a:solidFill>
                <a:effectLst/>
              </a:rPr>
            </a:br>
            <a:r>
              <a:rPr lang="en-US" sz="5400" dirty="0">
                <a:solidFill>
                  <a:schemeClr val="accent3"/>
                </a:solidFill>
              </a:rPr>
              <a:t>Tools &amp; Methods Assignment</a:t>
            </a:r>
            <a:br>
              <a:rPr lang="en-GB" sz="2000" b="1" dirty="0"/>
            </a:br>
            <a:endParaRPr lang="en-GB" sz="2000" b="1" dirty="0"/>
          </a:p>
        </p:txBody>
      </p:sp>
      <p:sp>
        <p:nvSpPr>
          <p:cNvPr id="5" name="Subtitle 4">
            <a:extLst>
              <a:ext uri="{FF2B5EF4-FFF2-40B4-BE49-F238E27FC236}">
                <a16:creationId xmlns:a16="http://schemas.microsoft.com/office/drawing/2014/main" id="{C9E5BB6D-5F6D-2650-709C-04B91AC2B275}"/>
              </a:ext>
            </a:extLst>
          </p:cNvPr>
          <p:cNvSpPr>
            <a:spLocks noGrp="1"/>
          </p:cNvSpPr>
          <p:nvPr>
            <p:ph type="body" idx="1"/>
          </p:nvPr>
        </p:nvSpPr>
        <p:spPr>
          <a:xfrm>
            <a:off x="831850" y="4589463"/>
            <a:ext cx="10515600" cy="1500187"/>
          </a:xfrm>
        </p:spPr>
        <p:txBody>
          <a:bodyPr>
            <a:normAutofit/>
          </a:bodyPr>
          <a:lstStyle/>
          <a:p>
            <a:endParaRPr lang="en-US" dirty="0"/>
          </a:p>
          <a:p>
            <a:r>
              <a:rPr lang="en-US" dirty="0">
                <a:solidFill>
                  <a:schemeClr val="tx2">
                    <a:lumMod val="90000"/>
                    <a:lumOff val="10000"/>
                  </a:schemeClr>
                </a:solidFill>
              </a:rPr>
              <a:t>Bryan Smith</a:t>
            </a:r>
            <a:endParaRPr lang="en-GB" dirty="0">
              <a:solidFill>
                <a:schemeClr val="tx2">
                  <a:lumMod val="90000"/>
                  <a:lumOff val="10000"/>
                </a:schemeClr>
              </a:solidFill>
            </a:endParaRPr>
          </a:p>
        </p:txBody>
      </p:sp>
      <p:sp>
        <p:nvSpPr>
          <p:cNvPr id="6" name="Date Placeholder 5">
            <a:extLst>
              <a:ext uri="{FF2B5EF4-FFF2-40B4-BE49-F238E27FC236}">
                <a16:creationId xmlns:a16="http://schemas.microsoft.com/office/drawing/2014/main" id="{B5901AE3-C367-F911-EF7E-7550D61A0485}"/>
              </a:ext>
            </a:extLst>
          </p:cNvPr>
          <p:cNvSpPr>
            <a:spLocks noGrp="1"/>
          </p:cNvSpPr>
          <p:nvPr>
            <p:ph type="dt" sz="half" idx="10"/>
          </p:nvPr>
        </p:nvSpPr>
        <p:spPr>
          <a:xfrm>
            <a:off x="838200" y="6356350"/>
            <a:ext cx="2743200" cy="365125"/>
          </a:xfrm>
        </p:spPr>
        <p:txBody>
          <a:bodyPr anchor="ctr">
            <a:normAutofit/>
          </a:bodyPr>
          <a:lstStyle/>
          <a:p>
            <a:pPr>
              <a:spcAft>
                <a:spcPts val="600"/>
              </a:spcAft>
            </a:pPr>
            <a:fld id="{CEE70C37-DBC4-4A20-B979-E26BFE71857A}" type="datetime1">
              <a:rPr lang="en-GB"/>
              <a:pPr>
                <a:spcAft>
                  <a:spcPts val="600"/>
                </a:spcAft>
              </a:pPr>
              <a:t>24/09/2024</a:t>
            </a:fld>
            <a:endParaRPr lang="en-US"/>
          </a:p>
        </p:txBody>
      </p:sp>
      <p:sp>
        <p:nvSpPr>
          <p:cNvPr id="7" name="Footer Placeholder 6">
            <a:extLst>
              <a:ext uri="{FF2B5EF4-FFF2-40B4-BE49-F238E27FC236}">
                <a16:creationId xmlns:a16="http://schemas.microsoft.com/office/drawing/2014/main" id="{A8A3E098-2065-6085-9737-A81EA24289E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Tools &amp; Methods (1984751)</a:t>
            </a:r>
          </a:p>
        </p:txBody>
      </p:sp>
      <p:sp>
        <p:nvSpPr>
          <p:cNvPr id="8" name="Slide Number Placeholder 7">
            <a:extLst>
              <a:ext uri="{FF2B5EF4-FFF2-40B4-BE49-F238E27FC236}">
                <a16:creationId xmlns:a16="http://schemas.microsoft.com/office/drawing/2014/main" id="{F3CAC36C-42AB-5512-F1D8-342670858C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48F63A3B-78C7-47BE-AE5E-E10140E04643}" type="slidenum">
              <a:rPr lang="en-US"/>
              <a:pPr>
                <a:spcAft>
                  <a:spcPts val="600"/>
                </a:spcAft>
              </a:pPr>
              <a:t>79</a:t>
            </a:fld>
            <a:endParaRPr lang="en-US"/>
          </a:p>
        </p:txBody>
      </p:sp>
    </p:spTree>
    <p:extLst>
      <p:ext uri="{BB962C8B-B14F-4D97-AF65-F5344CB8AC3E}">
        <p14:creationId xmlns:p14="http://schemas.microsoft.com/office/powerpoint/2010/main" val="3724416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54745" y="138669"/>
            <a:ext cx="1799493" cy="2292688"/>
          </a:xfrm>
          <a:custGeom>
            <a:avLst/>
            <a:gdLst/>
            <a:ahLst/>
            <a:cxnLst/>
            <a:rect l="l" t="t" r="r" b="b"/>
            <a:pathLst>
              <a:path w="2699240" h="3439032">
                <a:moveTo>
                  <a:pt x="0" y="0"/>
                </a:moveTo>
                <a:lnTo>
                  <a:pt x="2699241" y="0"/>
                </a:lnTo>
                <a:lnTo>
                  <a:pt x="2699241" y="3439032"/>
                </a:lnTo>
                <a:lnTo>
                  <a:pt x="0" y="3439032"/>
                </a:lnTo>
                <a:lnTo>
                  <a:pt x="0" y="0"/>
                </a:lnTo>
                <a:close/>
              </a:path>
            </a:pathLst>
          </a:custGeom>
          <a:blipFill>
            <a:blip r:embed="rId2"/>
            <a:stretch>
              <a:fillRect/>
            </a:stretch>
          </a:blipFill>
        </p:spPr>
        <p:txBody>
          <a:bodyPr/>
          <a:lstStyle/>
          <a:p>
            <a:endParaRPr lang="en-GB" sz="1200"/>
          </a:p>
        </p:txBody>
      </p:sp>
      <p:sp>
        <p:nvSpPr>
          <p:cNvPr id="3" name="Freeform 3"/>
          <p:cNvSpPr/>
          <p:nvPr/>
        </p:nvSpPr>
        <p:spPr>
          <a:xfrm>
            <a:off x="57455" y="0"/>
            <a:ext cx="1980499" cy="2570025"/>
          </a:xfrm>
          <a:custGeom>
            <a:avLst/>
            <a:gdLst/>
            <a:ahLst/>
            <a:cxnLst/>
            <a:rect l="l" t="t" r="r" b="b"/>
            <a:pathLst>
              <a:path w="2970748" h="3855038">
                <a:moveTo>
                  <a:pt x="0" y="0"/>
                </a:moveTo>
                <a:lnTo>
                  <a:pt x="2970748" y="0"/>
                </a:lnTo>
                <a:lnTo>
                  <a:pt x="2970748" y="3855038"/>
                </a:lnTo>
                <a:lnTo>
                  <a:pt x="0" y="385503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4" name="Freeform 4"/>
          <p:cNvSpPr/>
          <p:nvPr/>
        </p:nvSpPr>
        <p:spPr>
          <a:xfrm>
            <a:off x="8016341" y="3044491"/>
            <a:ext cx="520438" cy="747365"/>
          </a:xfrm>
          <a:custGeom>
            <a:avLst/>
            <a:gdLst/>
            <a:ahLst/>
            <a:cxnLst/>
            <a:rect l="l" t="t" r="r" b="b"/>
            <a:pathLst>
              <a:path w="780657" h="1121047">
                <a:moveTo>
                  <a:pt x="0" y="0"/>
                </a:moveTo>
                <a:lnTo>
                  <a:pt x="780657" y="0"/>
                </a:lnTo>
                <a:lnTo>
                  <a:pt x="780657" y="1121048"/>
                </a:lnTo>
                <a:lnTo>
                  <a:pt x="0" y="1121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5" name="Freeform 5"/>
          <p:cNvSpPr/>
          <p:nvPr/>
        </p:nvSpPr>
        <p:spPr>
          <a:xfrm>
            <a:off x="8674497" y="5384271"/>
            <a:ext cx="817763" cy="787929"/>
          </a:xfrm>
          <a:custGeom>
            <a:avLst/>
            <a:gdLst/>
            <a:ahLst/>
            <a:cxnLst/>
            <a:rect l="l" t="t" r="r" b="b"/>
            <a:pathLst>
              <a:path w="1226645" h="1181894">
                <a:moveTo>
                  <a:pt x="0" y="0"/>
                </a:moveTo>
                <a:lnTo>
                  <a:pt x="1226645" y="0"/>
                </a:lnTo>
                <a:lnTo>
                  <a:pt x="1226645" y="1181894"/>
                </a:lnTo>
                <a:lnTo>
                  <a:pt x="0" y="1181894"/>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6" name="Freeform 6"/>
          <p:cNvSpPr/>
          <p:nvPr/>
        </p:nvSpPr>
        <p:spPr>
          <a:xfrm>
            <a:off x="8183206" y="3958891"/>
            <a:ext cx="602085" cy="664954"/>
          </a:xfrm>
          <a:custGeom>
            <a:avLst/>
            <a:gdLst/>
            <a:ahLst/>
            <a:cxnLst/>
            <a:rect l="l" t="t" r="r" b="b"/>
            <a:pathLst>
              <a:path w="903128" h="997431">
                <a:moveTo>
                  <a:pt x="0" y="0"/>
                </a:moveTo>
                <a:lnTo>
                  <a:pt x="903128" y="0"/>
                </a:lnTo>
                <a:lnTo>
                  <a:pt x="903128" y="997431"/>
                </a:lnTo>
                <a:lnTo>
                  <a:pt x="0" y="997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7" name="Freeform 7"/>
          <p:cNvSpPr/>
          <p:nvPr/>
        </p:nvSpPr>
        <p:spPr>
          <a:xfrm>
            <a:off x="7984237" y="4766188"/>
            <a:ext cx="397937" cy="562455"/>
          </a:xfrm>
          <a:custGeom>
            <a:avLst/>
            <a:gdLst/>
            <a:ahLst/>
            <a:cxnLst/>
            <a:rect l="l" t="t" r="r" b="b"/>
            <a:pathLst>
              <a:path w="596906" h="843683">
                <a:moveTo>
                  <a:pt x="0" y="0"/>
                </a:moveTo>
                <a:lnTo>
                  <a:pt x="596906" y="0"/>
                </a:lnTo>
                <a:lnTo>
                  <a:pt x="596906" y="843683"/>
                </a:lnTo>
                <a:lnTo>
                  <a:pt x="0" y="843683"/>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GB" sz="1200"/>
          </a:p>
        </p:txBody>
      </p:sp>
      <p:sp>
        <p:nvSpPr>
          <p:cNvPr id="8" name="TextBox 8"/>
          <p:cNvSpPr txBox="1"/>
          <p:nvPr/>
        </p:nvSpPr>
        <p:spPr>
          <a:xfrm>
            <a:off x="3517504" y="411269"/>
            <a:ext cx="5156994" cy="1006238"/>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Malnutrition  </a:t>
            </a:r>
          </a:p>
        </p:txBody>
      </p:sp>
      <p:sp>
        <p:nvSpPr>
          <p:cNvPr id="9" name="TextBox 9"/>
          <p:cNvSpPr txBox="1"/>
          <p:nvPr/>
        </p:nvSpPr>
        <p:spPr>
          <a:xfrm>
            <a:off x="1775857" y="1978628"/>
            <a:ext cx="8640287"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Poverty is a main factor for malnutrition</a:t>
            </a:r>
          </a:p>
        </p:txBody>
      </p:sp>
      <p:sp>
        <p:nvSpPr>
          <p:cNvPr id="10" name="TextBox 10"/>
          <p:cNvSpPr txBox="1"/>
          <p:nvPr/>
        </p:nvSpPr>
        <p:spPr>
          <a:xfrm>
            <a:off x="4391859" y="3090725"/>
            <a:ext cx="3408283"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Limited Budget </a:t>
            </a:r>
          </a:p>
        </p:txBody>
      </p:sp>
      <p:sp>
        <p:nvSpPr>
          <p:cNvPr id="11" name="TextBox 11"/>
          <p:cNvSpPr txBox="1"/>
          <p:nvPr/>
        </p:nvSpPr>
        <p:spPr>
          <a:xfrm>
            <a:off x="4008795" y="3895391"/>
            <a:ext cx="4174411"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Limited knowledge </a:t>
            </a:r>
          </a:p>
        </p:txBody>
      </p:sp>
      <p:sp>
        <p:nvSpPr>
          <p:cNvPr id="12" name="TextBox 12"/>
          <p:cNvSpPr txBox="1"/>
          <p:nvPr/>
        </p:nvSpPr>
        <p:spPr>
          <a:xfrm>
            <a:off x="3704749" y="5567300"/>
            <a:ext cx="4782503"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Limited Cooking skills </a:t>
            </a:r>
          </a:p>
        </p:txBody>
      </p:sp>
      <p:sp>
        <p:nvSpPr>
          <p:cNvPr id="13" name="TextBox 13"/>
          <p:cNvSpPr txBox="1"/>
          <p:nvPr/>
        </p:nvSpPr>
        <p:spPr>
          <a:xfrm>
            <a:off x="4692968" y="4702687"/>
            <a:ext cx="2806065" cy="572464"/>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Limited Time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248D-5B99-11E7-99F1-2870DA399B8A}"/>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This Project</a:t>
            </a:r>
          </a:p>
        </p:txBody>
      </p:sp>
      <p:sp>
        <p:nvSpPr>
          <p:cNvPr id="3" name="Content Placeholder 2">
            <a:extLst>
              <a:ext uri="{FF2B5EF4-FFF2-40B4-BE49-F238E27FC236}">
                <a16:creationId xmlns:a16="http://schemas.microsoft.com/office/drawing/2014/main" id="{259EDB2A-BD20-2437-488E-E7B874E8F627}"/>
              </a:ext>
            </a:extLst>
          </p:cNvPr>
          <p:cNvSpPr>
            <a:spLocks noGrp="1"/>
          </p:cNvSpPr>
          <p:nvPr>
            <p:ph idx="1"/>
          </p:nvPr>
        </p:nvSpPr>
        <p:spPr/>
        <p:txBody>
          <a:bodyPr>
            <a:normAutofit/>
          </a:bodyPr>
          <a:lstStyle/>
          <a:p>
            <a:pPr marL="0" indent="0">
              <a:lnSpc>
                <a:spcPct val="100000"/>
              </a:lnSpc>
              <a:buNone/>
            </a:pPr>
            <a:r>
              <a:rPr lang="en-US" sz="1600" dirty="0">
                <a:latin typeface="Avenir Next LT Pro" panose="020B0504020202020204" pitchFamily="34" charset="0"/>
              </a:rPr>
              <a:t>This project will use the principals and tools of service design in looking at several issues </a:t>
            </a:r>
            <a:r>
              <a:rPr lang="en-GB" sz="1600" dirty="0">
                <a:latin typeface="Avenir Next LT Pro" panose="020B0504020202020204" pitchFamily="34" charset="0"/>
              </a:rPr>
              <a:t>My project is based on a current experience within the workplace:</a:t>
            </a:r>
          </a:p>
          <a:p>
            <a:pPr marL="285750" indent="-285750" rtl="0">
              <a:lnSpc>
                <a:spcPct val="100000"/>
              </a:lnSpc>
              <a:buFont typeface="Arial" panose="020B0604020202020204" pitchFamily="34" charset="0"/>
              <a:buChar char="•"/>
            </a:pPr>
            <a:r>
              <a:rPr lang="en-GB" sz="1600" dirty="0">
                <a:latin typeface="Avenir Next LT Pro" panose="020B0504020202020204" pitchFamily="34" charset="0"/>
              </a:rPr>
              <a:t>The development of a feedback system for participants which considers their complex needs.</a:t>
            </a:r>
          </a:p>
          <a:p>
            <a:pPr marL="285750" indent="-285750" rtl="0">
              <a:lnSpc>
                <a:spcPct val="100000"/>
              </a:lnSpc>
              <a:buFont typeface="Arial" panose="020B0604020202020204" pitchFamily="34" charset="0"/>
              <a:buChar char="•"/>
            </a:pPr>
            <a:r>
              <a:rPr lang="en-GB" sz="1600" dirty="0">
                <a:latin typeface="Avenir Next LT Pro" panose="020B0504020202020204" pitchFamily="34" charset="0"/>
              </a:rPr>
              <a:t>This has been a long-term problem, due to the difficulty in gathering feedback that is constructive and useable by the service.</a:t>
            </a:r>
          </a:p>
          <a:p>
            <a:pPr marL="0" indent="0">
              <a:buNone/>
            </a:pPr>
            <a:r>
              <a:rPr lang="en-US" sz="1600" dirty="0">
                <a:latin typeface="Avenir Next LT Pro" panose="020B0504020202020204" pitchFamily="34" charset="0"/>
              </a:rPr>
              <a:t>By using the service design tools, I hope to be able to design services within Transform Community Development in a way that enhance the experience for all stakeholders.</a:t>
            </a:r>
          </a:p>
          <a:p>
            <a:pPr marL="0" indent="0">
              <a:buNone/>
            </a:pPr>
            <a:r>
              <a:rPr lang="en-US" sz="1600" dirty="0">
                <a:latin typeface="Avenir Next LT Pro" panose="020B0504020202020204" pitchFamily="34" charset="0"/>
              </a:rPr>
              <a:t>Transform Community Development is dedicated to fostering the growth of resilient communities. Through our strength-based initiatives, we offer a diverse range of services, including housing support, supported accommodation, food re-distribution and a furniture project.</a:t>
            </a:r>
          </a:p>
          <a:p>
            <a:endParaRPr lang="en-GB" dirty="0"/>
          </a:p>
        </p:txBody>
      </p:sp>
      <p:sp>
        <p:nvSpPr>
          <p:cNvPr id="4" name="Date Placeholder 3">
            <a:extLst>
              <a:ext uri="{FF2B5EF4-FFF2-40B4-BE49-F238E27FC236}">
                <a16:creationId xmlns:a16="http://schemas.microsoft.com/office/drawing/2014/main" id="{2ADF449B-6F3C-6971-DD33-F9139F57A660}"/>
              </a:ext>
            </a:extLst>
          </p:cNvPr>
          <p:cNvSpPr>
            <a:spLocks noGrp="1"/>
          </p:cNvSpPr>
          <p:nvPr>
            <p:ph type="dt" sz="half" idx="10"/>
          </p:nvPr>
        </p:nvSpPr>
        <p:spPr/>
        <p:txBody>
          <a:bodyPr/>
          <a:lstStyle/>
          <a:p>
            <a:fld id="{A251A972-6753-4B1F-B217-BED703973B86}" type="datetime1">
              <a:rPr lang="en-GB" smtClean="0"/>
              <a:t>24/09/2024</a:t>
            </a:fld>
            <a:endParaRPr lang="en-US" dirty="0"/>
          </a:p>
        </p:txBody>
      </p:sp>
      <p:sp>
        <p:nvSpPr>
          <p:cNvPr id="5" name="Footer Placeholder 4">
            <a:extLst>
              <a:ext uri="{FF2B5EF4-FFF2-40B4-BE49-F238E27FC236}">
                <a16:creationId xmlns:a16="http://schemas.microsoft.com/office/drawing/2014/main" id="{5F83E4B3-6C0C-0345-3152-899C24AE0B3A}"/>
              </a:ext>
            </a:extLst>
          </p:cNvPr>
          <p:cNvSpPr>
            <a:spLocks noGrp="1"/>
          </p:cNvSpPr>
          <p:nvPr>
            <p:ph type="ftr" sz="quarter" idx="11"/>
          </p:nvPr>
        </p:nvSpPr>
        <p:spPr/>
        <p:txBody>
          <a:bodyPr/>
          <a:lstStyle/>
          <a:p>
            <a:r>
              <a:rPr lang="en-US"/>
              <a:t>Tools &amp; Methods (1984751)</a:t>
            </a:r>
            <a:endParaRPr lang="en-US" dirty="0"/>
          </a:p>
        </p:txBody>
      </p:sp>
      <p:sp>
        <p:nvSpPr>
          <p:cNvPr id="6" name="Slide Number Placeholder 5">
            <a:extLst>
              <a:ext uri="{FF2B5EF4-FFF2-40B4-BE49-F238E27FC236}">
                <a16:creationId xmlns:a16="http://schemas.microsoft.com/office/drawing/2014/main" id="{5DED73E1-B6AF-0EF1-2033-5587B116874A}"/>
              </a:ext>
            </a:extLst>
          </p:cNvPr>
          <p:cNvSpPr>
            <a:spLocks noGrp="1"/>
          </p:cNvSpPr>
          <p:nvPr>
            <p:ph type="sldNum" sz="quarter" idx="12"/>
          </p:nvPr>
        </p:nvSpPr>
        <p:spPr/>
        <p:txBody>
          <a:bodyPr/>
          <a:lstStyle/>
          <a:p>
            <a:fld id="{48F63A3B-78C7-47BE-AE5E-E10140E04643}" type="slidenum">
              <a:rPr lang="en-US" smtClean="0"/>
              <a:t>80</a:t>
            </a:fld>
            <a:endParaRPr lang="en-US" dirty="0"/>
          </a:p>
        </p:txBody>
      </p:sp>
    </p:spTree>
    <p:extLst>
      <p:ext uri="{BB962C8B-B14F-4D97-AF65-F5344CB8AC3E}">
        <p14:creationId xmlns:p14="http://schemas.microsoft.com/office/powerpoint/2010/main" val="15127520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7A412-4CFF-A49B-05EC-2147AD55CBD2}"/>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About us</a:t>
            </a:r>
          </a:p>
        </p:txBody>
      </p:sp>
      <p:pic>
        <p:nvPicPr>
          <p:cNvPr id="10" name="Content Placeholder 9">
            <a:extLst>
              <a:ext uri="{FF2B5EF4-FFF2-40B4-BE49-F238E27FC236}">
                <a16:creationId xmlns:a16="http://schemas.microsoft.com/office/drawing/2014/main" id="{64E7F468-F2A2-F6C0-7A7C-EFB92D539D26}"/>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847776" y="1825625"/>
            <a:ext cx="3162447" cy="4351338"/>
          </a:xfrm>
          <a:prstGeom prst="rect">
            <a:avLst/>
          </a:prstGeom>
        </p:spPr>
      </p:pic>
      <p:sp>
        <p:nvSpPr>
          <p:cNvPr id="9" name="Content Placeholder 8">
            <a:extLst>
              <a:ext uri="{FF2B5EF4-FFF2-40B4-BE49-F238E27FC236}">
                <a16:creationId xmlns:a16="http://schemas.microsoft.com/office/drawing/2014/main" id="{6584511E-9931-287A-4ACC-634DA6B9B81F}"/>
              </a:ext>
            </a:extLst>
          </p:cNvPr>
          <p:cNvSpPr>
            <a:spLocks noGrp="1"/>
          </p:cNvSpPr>
          <p:nvPr>
            <p:ph sz="half" idx="2"/>
          </p:nvPr>
        </p:nvSpPr>
        <p:spPr/>
        <p:txBody>
          <a:bodyPr>
            <a:normAutofit fontScale="70000" lnSpcReduction="20000"/>
          </a:bodyPr>
          <a:lstStyle/>
          <a:p>
            <a:pPr marL="0" indent="0">
              <a:lnSpc>
                <a:spcPct val="120000"/>
              </a:lnSpc>
              <a:buNone/>
            </a:pPr>
            <a:r>
              <a:rPr lang="en-US" sz="2300" dirty="0">
                <a:latin typeface="Avenir Next LT Pro" panose="020B0504020202020204" pitchFamily="34" charset="0"/>
              </a:rPr>
              <a:t>Transform Community Development is dedicated to fostering the growth of resilient communities. Through our strength-based initiatives, we offer a diverse range of services, including housing support and supported accommodation.</a:t>
            </a:r>
            <a:br>
              <a:rPr lang="en-US" sz="2300" dirty="0">
                <a:latin typeface="Avenir Next LT Pro" panose="020B0504020202020204" pitchFamily="34" charset="0"/>
              </a:rPr>
            </a:br>
            <a:r>
              <a:rPr lang="en-US" sz="2300" dirty="0">
                <a:latin typeface="Avenir Next LT Pro" panose="020B0504020202020204" pitchFamily="34" charset="0"/>
              </a:rPr>
              <a:t>Our temporary residence at 10 Brewery Lane and the pioneering housing first </a:t>
            </a:r>
            <a:r>
              <a:rPr lang="en-US" sz="2300" dirty="0" err="1">
                <a:latin typeface="Avenir Next LT Pro" panose="020B0504020202020204" pitchFamily="34" charset="0"/>
              </a:rPr>
              <a:t>programme</a:t>
            </a:r>
            <a:r>
              <a:rPr lang="en-US" sz="2300" dirty="0">
                <a:latin typeface="Avenir Next LT Pro" panose="020B0504020202020204" pitchFamily="34" charset="0"/>
              </a:rPr>
              <a:t> are prime examples of our commitment.</a:t>
            </a:r>
            <a:br>
              <a:rPr lang="en-US" sz="2300" dirty="0">
                <a:latin typeface="Avenir Next LT Pro" panose="020B0504020202020204" pitchFamily="34" charset="0"/>
              </a:rPr>
            </a:br>
            <a:r>
              <a:rPr lang="en-US" sz="2300" dirty="0">
                <a:latin typeface="Avenir Next LT Pro" panose="020B0504020202020204" pitchFamily="34" charset="0"/>
              </a:rPr>
              <a:t>Additionally, we proudly run </a:t>
            </a:r>
            <a:r>
              <a:rPr lang="en-US" sz="2300" dirty="0" err="1">
                <a:latin typeface="Avenir Next LT Pro" panose="020B0504020202020204" pitchFamily="34" charset="0"/>
              </a:rPr>
              <a:t>FareShare</a:t>
            </a:r>
            <a:r>
              <a:rPr lang="en-US" sz="2300" dirty="0">
                <a:latin typeface="Avenir Next LT Pro" panose="020B0504020202020204" pitchFamily="34" charset="0"/>
              </a:rPr>
              <a:t> </a:t>
            </a:r>
            <a:r>
              <a:rPr lang="en-US" sz="2300" dirty="0" err="1">
                <a:latin typeface="Avenir Next LT Pro" panose="020B0504020202020204" pitchFamily="34" charset="0"/>
              </a:rPr>
              <a:t>Tayside</a:t>
            </a:r>
            <a:r>
              <a:rPr lang="en-US" sz="2300" dirty="0">
                <a:latin typeface="Avenir Next LT Pro" panose="020B0504020202020204" pitchFamily="34" charset="0"/>
              </a:rPr>
              <a:t> &amp; Fife and Transform Furniture, further showcasing our dedication to community development. With our holistic approach, we're not just offering services; we're transforming support for a brighter future</a:t>
            </a:r>
          </a:p>
          <a:p>
            <a:endParaRPr lang="en-GB" dirty="0"/>
          </a:p>
        </p:txBody>
      </p:sp>
      <p:sp>
        <p:nvSpPr>
          <p:cNvPr id="4" name="Date Placeholder 3">
            <a:extLst>
              <a:ext uri="{FF2B5EF4-FFF2-40B4-BE49-F238E27FC236}">
                <a16:creationId xmlns:a16="http://schemas.microsoft.com/office/drawing/2014/main" id="{905F2A40-6065-5B23-40E1-08CDF9AB82D0}"/>
              </a:ext>
            </a:extLst>
          </p:cNvPr>
          <p:cNvSpPr>
            <a:spLocks noGrp="1"/>
          </p:cNvSpPr>
          <p:nvPr>
            <p:ph type="dt" sz="half" idx="10"/>
          </p:nvPr>
        </p:nvSpPr>
        <p:spPr/>
        <p:txBody>
          <a:bodyPr/>
          <a:lstStyle/>
          <a:p>
            <a:fld id="{21CD814C-BE9A-436C-9113-E398DE466B98}" type="datetime1">
              <a:rPr lang="en-GB" smtClean="0"/>
              <a:t>24/09/2024</a:t>
            </a:fld>
            <a:endParaRPr lang="en-US" dirty="0"/>
          </a:p>
        </p:txBody>
      </p:sp>
      <p:sp>
        <p:nvSpPr>
          <p:cNvPr id="5" name="Footer Placeholder 4">
            <a:extLst>
              <a:ext uri="{FF2B5EF4-FFF2-40B4-BE49-F238E27FC236}">
                <a16:creationId xmlns:a16="http://schemas.microsoft.com/office/drawing/2014/main" id="{4B843427-07D2-C49D-4073-EA93A58225FC}"/>
              </a:ext>
            </a:extLst>
          </p:cNvPr>
          <p:cNvSpPr>
            <a:spLocks noGrp="1"/>
          </p:cNvSpPr>
          <p:nvPr>
            <p:ph type="ftr" sz="quarter" idx="11"/>
          </p:nvPr>
        </p:nvSpPr>
        <p:spPr/>
        <p:txBody>
          <a:bodyPr/>
          <a:lstStyle/>
          <a:p>
            <a:r>
              <a:rPr lang="en-US"/>
              <a:t>Tools &amp; Methods (1984751)</a:t>
            </a:r>
            <a:endParaRPr lang="en-US" dirty="0"/>
          </a:p>
        </p:txBody>
      </p:sp>
      <p:sp>
        <p:nvSpPr>
          <p:cNvPr id="6" name="Slide Number Placeholder 5">
            <a:extLst>
              <a:ext uri="{FF2B5EF4-FFF2-40B4-BE49-F238E27FC236}">
                <a16:creationId xmlns:a16="http://schemas.microsoft.com/office/drawing/2014/main" id="{99DF96F6-0B24-40DC-BBBC-36E07F193B48}"/>
              </a:ext>
            </a:extLst>
          </p:cNvPr>
          <p:cNvSpPr>
            <a:spLocks noGrp="1"/>
          </p:cNvSpPr>
          <p:nvPr>
            <p:ph type="sldNum" sz="quarter" idx="12"/>
          </p:nvPr>
        </p:nvSpPr>
        <p:spPr/>
        <p:txBody>
          <a:bodyPr/>
          <a:lstStyle/>
          <a:p>
            <a:fld id="{48F63A3B-78C7-47BE-AE5E-E10140E04643}" type="slidenum">
              <a:rPr lang="en-US" smtClean="0"/>
              <a:t>81</a:t>
            </a:fld>
            <a:endParaRPr lang="en-US" dirty="0"/>
          </a:p>
        </p:txBody>
      </p:sp>
    </p:spTree>
    <p:extLst>
      <p:ext uri="{BB962C8B-B14F-4D97-AF65-F5344CB8AC3E}">
        <p14:creationId xmlns:p14="http://schemas.microsoft.com/office/powerpoint/2010/main" val="6046352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AC9E92-93F1-4553-5A87-FAE6BE80FD22}"/>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Where are we?</a:t>
            </a:r>
          </a:p>
        </p:txBody>
      </p:sp>
      <p:sp>
        <p:nvSpPr>
          <p:cNvPr id="9" name="Text Placeholder 8">
            <a:extLst>
              <a:ext uri="{FF2B5EF4-FFF2-40B4-BE49-F238E27FC236}">
                <a16:creationId xmlns:a16="http://schemas.microsoft.com/office/drawing/2014/main" id="{C5F2D9CA-84D4-F050-AABB-8DAB0BB98683}"/>
              </a:ext>
            </a:extLst>
          </p:cNvPr>
          <p:cNvSpPr>
            <a:spLocks noGrp="1"/>
          </p:cNvSpPr>
          <p:nvPr>
            <p:ph type="body" idx="1"/>
          </p:nvPr>
        </p:nvSpPr>
        <p:spPr>
          <a:xfrm>
            <a:off x="839789" y="1681163"/>
            <a:ext cx="2965296" cy="823912"/>
          </a:xfrm>
        </p:spPr>
        <p:txBody>
          <a:bodyPr/>
          <a:lstStyle/>
          <a:p>
            <a:r>
              <a:rPr lang="en-GB" b="0" dirty="0">
                <a:solidFill>
                  <a:schemeClr val="accent3"/>
                </a:solidFill>
                <a:latin typeface="Avenir Next LT Pro" panose="020B0504020202020204" pitchFamily="34" charset="0"/>
              </a:rPr>
              <a:t>What we do</a:t>
            </a:r>
          </a:p>
        </p:txBody>
      </p:sp>
      <p:sp>
        <p:nvSpPr>
          <p:cNvPr id="10" name="Content Placeholder 9">
            <a:extLst>
              <a:ext uri="{FF2B5EF4-FFF2-40B4-BE49-F238E27FC236}">
                <a16:creationId xmlns:a16="http://schemas.microsoft.com/office/drawing/2014/main" id="{F32D10B3-D88A-F6EC-414D-17DE18F47B51}"/>
              </a:ext>
            </a:extLst>
          </p:cNvPr>
          <p:cNvSpPr>
            <a:spLocks noGrp="1"/>
          </p:cNvSpPr>
          <p:nvPr>
            <p:ph sz="half" idx="2"/>
          </p:nvPr>
        </p:nvSpPr>
        <p:spPr>
          <a:xfrm>
            <a:off x="839789" y="2505075"/>
            <a:ext cx="3198812" cy="3684588"/>
          </a:xfrm>
        </p:spPr>
        <p:txBody>
          <a:bodyPr>
            <a:normAutofit/>
          </a:bodyPr>
          <a:lstStyle/>
          <a:p>
            <a:r>
              <a:rPr lang="en-GB" sz="2000" dirty="0"/>
              <a:t>Service users have access to</a:t>
            </a:r>
          </a:p>
          <a:p>
            <a:pPr rtl="0"/>
            <a:r>
              <a:rPr lang="en-GB" sz="2000" dirty="0"/>
              <a:t>Paper feedback forms</a:t>
            </a:r>
          </a:p>
          <a:p>
            <a:pPr rtl="0"/>
            <a:r>
              <a:rPr lang="en-GB" sz="2000" dirty="0"/>
              <a:t>e-feedback forms</a:t>
            </a:r>
          </a:p>
          <a:p>
            <a:pPr rtl="0"/>
            <a:r>
              <a:rPr lang="en-GB" sz="2000" dirty="0"/>
              <a:t>1-to-1 support review sessions</a:t>
            </a:r>
          </a:p>
          <a:p>
            <a:pPr rtl="0"/>
            <a:r>
              <a:rPr lang="en-GB" sz="2000" dirty="0"/>
              <a:t>Focus groups</a:t>
            </a:r>
          </a:p>
          <a:p>
            <a:endParaRPr lang="en-GB" dirty="0"/>
          </a:p>
        </p:txBody>
      </p:sp>
      <p:sp>
        <p:nvSpPr>
          <p:cNvPr id="11" name="Text Placeholder 10">
            <a:extLst>
              <a:ext uri="{FF2B5EF4-FFF2-40B4-BE49-F238E27FC236}">
                <a16:creationId xmlns:a16="http://schemas.microsoft.com/office/drawing/2014/main" id="{DEC95434-1D75-51AF-D079-E0015D17C709}"/>
              </a:ext>
            </a:extLst>
          </p:cNvPr>
          <p:cNvSpPr>
            <a:spLocks noGrp="1"/>
          </p:cNvSpPr>
          <p:nvPr>
            <p:ph type="body" sz="quarter" idx="3"/>
          </p:nvPr>
        </p:nvSpPr>
        <p:spPr>
          <a:xfrm>
            <a:off x="7482348" y="1681163"/>
            <a:ext cx="3410923" cy="823912"/>
          </a:xfrm>
        </p:spPr>
        <p:txBody>
          <a:bodyPr/>
          <a:lstStyle/>
          <a:p>
            <a:r>
              <a:rPr lang="en-US" b="0" dirty="0">
                <a:solidFill>
                  <a:schemeClr val="accent3"/>
                </a:solidFill>
              </a:rPr>
              <a:t>Why is doesn’t work</a:t>
            </a:r>
          </a:p>
        </p:txBody>
      </p:sp>
      <p:sp>
        <p:nvSpPr>
          <p:cNvPr id="12" name="Content Placeholder 11">
            <a:extLst>
              <a:ext uri="{FF2B5EF4-FFF2-40B4-BE49-F238E27FC236}">
                <a16:creationId xmlns:a16="http://schemas.microsoft.com/office/drawing/2014/main" id="{13F7BE0D-0144-BDD0-B20B-6474C701E5AC}"/>
              </a:ext>
            </a:extLst>
          </p:cNvPr>
          <p:cNvSpPr>
            <a:spLocks noGrp="1"/>
          </p:cNvSpPr>
          <p:nvPr>
            <p:ph sz="quarter" idx="4"/>
          </p:nvPr>
        </p:nvSpPr>
        <p:spPr>
          <a:xfrm>
            <a:off x="7482348" y="2576435"/>
            <a:ext cx="3558407" cy="3684588"/>
          </a:xfrm>
        </p:spPr>
        <p:txBody>
          <a:bodyPr>
            <a:normAutofit/>
          </a:bodyPr>
          <a:lstStyle/>
          <a:p>
            <a:r>
              <a:rPr lang="en-US" sz="2000" dirty="0">
                <a:latin typeface="Avenir Next LT Pro" panose="020B0504020202020204" pitchFamily="34" charset="0"/>
              </a:rPr>
              <a:t>Paper is not returned, responses unusable, used for other purposes.</a:t>
            </a:r>
          </a:p>
          <a:p>
            <a:r>
              <a:rPr lang="en-US" sz="2000" dirty="0">
                <a:latin typeface="Avenir Next LT Pro" panose="020B0504020202020204" pitchFamily="34" charset="0"/>
              </a:rPr>
              <a:t>Limited interest in giving feedback.</a:t>
            </a:r>
          </a:p>
          <a:p>
            <a:r>
              <a:rPr lang="en-US" sz="2000" dirty="0">
                <a:latin typeface="Avenir Next LT Pro" panose="020B0504020202020204" pitchFamily="34" charset="0"/>
              </a:rPr>
              <a:t>Attendance poor due to competing priorities</a:t>
            </a:r>
          </a:p>
          <a:p>
            <a:endParaRPr lang="en-GB" dirty="0"/>
          </a:p>
        </p:txBody>
      </p:sp>
      <p:sp>
        <p:nvSpPr>
          <p:cNvPr id="5" name="Date Placeholder 4">
            <a:extLst>
              <a:ext uri="{FF2B5EF4-FFF2-40B4-BE49-F238E27FC236}">
                <a16:creationId xmlns:a16="http://schemas.microsoft.com/office/drawing/2014/main" id="{F32F54FF-A3C8-AF0C-35FC-DBB6F83E7A9A}"/>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8A997A42-1EC4-3238-F115-2B5B559C81BF}"/>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100DFAD6-340E-AEC1-BF14-636FC83D9B3C}"/>
              </a:ext>
            </a:extLst>
          </p:cNvPr>
          <p:cNvSpPr>
            <a:spLocks noGrp="1"/>
          </p:cNvSpPr>
          <p:nvPr>
            <p:ph type="sldNum" sz="quarter" idx="12"/>
          </p:nvPr>
        </p:nvSpPr>
        <p:spPr/>
        <p:txBody>
          <a:bodyPr/>
          <a:lstStyle/>
          <a:p>
            <a:fld id="{48F63A3B-78C7-47BE-AE5E-E10140E04643}" type="slidenum">
              <a:rPr lang="en-US" smtClean="0"/>
              <a:t>82</a:t>
            </a:fld>
            <a:endParaRPr lang="en-US" dirty="0"/>
          </a:p>
        </p:txBody>
      </p:sp>
      <p:pic>
        <p:nvPicPr>
          <p:cNvPr id="2" name="Picture 1">
            <a:extLst>
              <a:ext uri="{FF2B5EF4-FFF2-40B4-BE49-F238E27FC236}">
                <a16:creationId xmlns:a16="http://schemas.microsoft.com/office/drawing/2014/main" id="{739DE324-D726-30FB-03BB-B30BCDF4A3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9286" y="1715121"/>
            <a:ext cx="3062377" cy="3062377"/>
          </a:xfrm>
          <a:prstGeom prst="rect">
            <a:avLst/>
          </a:prstGeom>
        </p:spPr>
      </p:pic>
    </p:spTree>
    <p:extLst>
      <p:ext uri="{BB962C8B-B14F-4D97-AF65-F5344CB8AC3E}">
        <p14:creationId xmlns:p14="http://schemas.microsoft.com/office/powerpoint/2010/main" val="14318954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1422-E4D3-D267-99E2-9F92AB2BC3D7}"/>
              </a:ext>
            </a:extLst>
          </p:cNvPr>
          <p:cNvSpPr>
            <a:spLocks noGrp="1"/>
          </p:cNvSpPr>
          <p:nvPr>
            <p:ph type="title"/>
          </p:nvPr>
        </p:nvSpPr>
        <p:spPr/>
        <p:txBody>
          <a:bodyPr>
            <a:normAutofit/>
          </a:bodyPr>
          <a:lstStyle/>
          <a:p>
            <a:r>
              <a:rPr lang="en-US" sz="5400" dirty="0">
                <a:solidFill>
                  <a:schemeClr val="accent3"/>
                </a:solidFill>
                <a:latin typeface="Avenir Next LT Pro" panose="020B0504020202020204" pitchFamily="34" charset="0"/>
              </a:rPr>
              <a:t>Why do we need feedback?</a:t>
            </a:r>
            <a:endParaRPr lang="en-GB" sz="5400" dirty="0">
              <a:solidFill>
                <a:schemeClr val="accent3"/>
              </a:solidFill>
              <a:latin typeface="Avenir Next LT Pro" panose="020B0504020202020204" pitchFamily="34" charset="0"/>
            </a:endParaRPr>
          </a:p>
        </p:txBody>
      </p:sp>
      <p:sp>
        <p:nvSpPr>
          <p:cNvPr id="10" name="Content Placeholder 9">
            <a:extLst>
              <a:ext uri="{FF2B5EF4-FFF2-40B4-BE49-F238E27FC236}">
                <a16:creationId xmlns:a16="http://schemas.microsoft.com/office/drawing/2014/main" id="{089F8DBF-BDBB-1ABE-F674-83E644202287}"/>
              </a:ext>
            </a:extLst>
          </p:cNvPr>
          <p:cNvSpPr>
            <a:spLocks noGrp="1"/>
          </p:cNvSpPr>
          <p:nvPr>
            <p:ph idx="1"/>
          </p:nvPr>
        </p:nvSpPr>
        <p:spPr/>
        <p:txBody>
          <a:bodyPr/>
          <a:lstStyle/>
          <a:p>
            <a:r>
              <a:rPr lang="en-US" sz="2400" dirty="0">
                <a:latin typeface="Avenir Next LT Pro" panose="020B0504020202020204" pitchFamily="34" charset="0"/>
              </a:rPr>
              <a:t>Service improvement</a:t>
            </a:r>
          </a:p>
          <a:p>
            <a:r>
              <a:rPr lang="en-US" sz="2400" dirty="0">
                <a:latin typeface="Avenir Next LT Pro" panose="020B0504020202020204" pitchFamily="34" charset="0"/>
              </a:rPr>
              <a:t>Contractual &amp; regulatory requirement</a:t>
            </a:r>
          </a:p>
          <a:p>
            <a:r>
              <a:rPr lang="en-US" sz="2400" dirty="0">
                <a:latin typeface="Avenir Next LT Pro" panose="020B0504020202020204" pitchFamily="34" charset="0"/>
              </a:rPr>
              <a:t>Allows those who use the service to have a stake in service development</a:t>
            </a:r>
          </a:p>
          <a:p>
            <a:r>
              <a:rPr lang="en-US" sz="2400" dirty="0">
                <a:latin typeface="Avenir Next LT Pro" panose="020B0504020202020204" pitchFamily="34" charset="0"/>
              </a:rPr>
              <a:t>Identifies &amp; supports the training &amp; development of staff</a:t>
            </a:r>
          </a:p>
          <a:p>
            <a:endParaRPr lang="en-GB" dirty="0"/>
          </a:p>
        </p:txBody>
      </p:sp>
      <p:sp>
        <p:nvSpPr>
          <p:cNvPr id="7" name="Date Placeholder 6">
            <a:extLst>
              <a:ext uri="{FF2B5EF4-FFF2-40B4-BE49-F238E27FC236}">
                <a16:creationId xmlns:a16="http://schemas.microsoft.com/office/drawing/2014/main" id="{A2A8B3CB-16DF-934A-90DF-68252E6CAA90}"/>
              </a:ext>
            </a:extLst>
          </p:cNvPr>
          <p:cNvSpPr>
            <a:spLocks noGrp="1"/>
          </p:cNvSpPr>
          <p:nvPr>
            <p:ph type="dt" sz="half" idx="10"/>
          </p:nvPr>
        </p:nvSpPr>
        <p:spPr/>
        <p:txBody>
          <a:bodyPr/>
          <a:lstStyle/>
          <a:p>
            <a:fld id="{65D9A81D-6FDF-449E-B5F6-729DB6FBE93A}" type="datetime1">
              <a:rPr lang="en-GB" smtClean="0"/>
              <a:t>24/09/2024</a:t>
            </a:fld>
            <a:endParaRPr lang="en-US" dirty="0"/>
          </a:p>
        </p:txBody>
      </p:sp>
      <p:sp>
        <p:nvSpPr>
          <p:cNvPr id="8" name="Footer Placeholder 7">
            <a:extLst>
              <a:ext uri="{FF2B5EF4-FFF2-40B4-BE49-F238E27FC236}">
                <a16:creationId xmlns:a16="http://schemas.microsoft.com/office/drawing/2014/main" id="{6F17B879-6411-941A-C194-12C645320947}"/>
              </a:ext>
            </a:extLst>
          </p:cNvPr>
          <p:cNvSpPr>
            <a:spLocks noGrp="1"/>
          </p:cNvSpPr>
          <p:nvPr>
            <p:ph type="ftr" sz="quarter" idx="11"/>
          </p:nvPr>
        </p:nvSpPr>
        <p:spPr/>
        <p:txBody>
          <a:bodyPr/>
          <a:lstStyle/>
          <a:p>
            <a:r>
              <a:rPr lang="en-US"/>
              <a:t>Tools &amp; Methods (1984751)</a:t>
            </a:r>
            <a:endParaRPr lang="en-US" dirty="0"/>
          </a:p>
        </p:txBody>
      </p:sp>
      <p:sp>
        <p:nvSpPr>
          <p:cNvPr id="9" name="Slide Number Placeholder 8">
            <a:extLst>
              <a:ext uri="{FF2B5EF4-FFF2-40B4-BE49-F238E27FC236}">
                <a16:creationId xmlns:a16="http://schemas.microsoft.com/office/drawing/2014/main" id="{F4DEF1BA-A0E2-1756-90F3-4419118CFD6A}"/>
              </a:ext>
            </a:extLst>
          </p:cNvPr>
          <p:cNvSpPr>
            <a:spLocks noGrp="1"/>
          </p:cNvSpPr>
          <p:nvPr>
            <p:ph type="sldNum" sz="quarter" idx="12"/>
          </p:nvPr>
        </p:nvSpPr>
        <p:spPr/>
        <p:txBody>
          <a:bodyPr/>
          <a:lstStyle/>
          <a:p>
            <a:fld id="{48F63A3B-78C7-47BE-AE5E-E10140E04643}" type="slidenum">
              <a:rPr lang="en-US" smtClean="0"/>
              <a:t>83</a:t>
            </a:fld>
            <a:endParaRPr lang="en-US" dirty="0"/>
          </a:p>
        </p:txBody>
      </p:sp>
    </p:spTree>
    <p:extLst>
      <p:ext uri="{BB962C8B-B14F-4D97-AF65-F5344CB8AC3E}">
        <p14:creationId xmlns:p14="http://schemas.microsoft.com/office/powerpoint/2010/main" val="3037934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562322-30D1-0C6F-58A3-65FE2E04DCDB}"/>
              </a:ext>
            </a:extLst>
          </p:cNvPr>
          <p:cNvSpPr>
            <a:spLocks noGrp="1"/>
          </p:cNvSpPr>
          <p:nvPr>
            <p:ph type="title"/>
          </p:nvPr>
        </p:nvSpPr>
        <p:spPr/>
        <p:txBody>
          <a:bodyPr>
            <a:normAutofit/>
          </a:bodyPr>
          <a:lstStyle/>
          <a:p>
            <a:r>
              <a:rPr lang="en-US" sz="5400" dirty="0">
                <a:solidFill>
                  <a:schemeClr val="accent6">
                    <a:lumMod val="75000"/>
                  </a:schemeClr>
                </a:solidFill>
                <a:latin typeface="Avenir Next LT Pro" panose="020B0504020202020204" pitchFamily="34" charset="0"/>
              </a:rPr>
              <a:t>Why a service design approach</a:t>
            </a:r>
            <a:endParaRPr lang="en-GB" sz="5400" dirty="0">
              <a:solidFill>
                <a:schemeClr val="accent6">
                  <a:lumMod val="75000"/>
                </a:schemeClr>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8E73FC98-8003-8839-1607-83CD0E0E53FF}"/>
              </a:ext>
            </a:extLst>
          </p:cNvPr>
          <p:cNvSpPr>
            <a:spLocks noGrp="1"/>
          </p:cNvSpPr>
          <p:nvPr>
            <p:ph sz="half" idx="1"/>
          </p:nvPr>
        </p:nvSpPr>
        <p:spPr>
          <a:xfrm>
            <a:off x="838200" y="2500603"/>
            <a:ext cx="5181600" cy="3676359"/>
          </a:xfrm>
        </p:spPr>
        <p:txBody>
          <a:bodyPr>
            <a:normAutofit/>
          </a:bodyPr>
          <a:lstStyle/>
          <a:p>
            <a:pPr marL="0" indent="0">
              <a:buNone/>
            </a:pPr>
            <a:r>
              <a:rPr lang="en-US" sz="1600" dirty="0">
                <a:latin typeface="Avenir Next LT Pro" panose="020B0504020202020204" pitchFamily="34" charset="0"/>
              </a:rPr>
              <a:t>Using a service design model is a way to create a tailor-made solution to problem, which gives the best solutions for the </a:t>
            </a:r>
            <a:r>
              <a:rPr lang="en-US" sz="1600" dirty="0" err="1">
                <a:latin typeface="Avenir Next LT Pro" panose="020B0504020202020204" pitchFamily="34" charset="0"/>
              </a:rPr>
              <a:t>organisation</a:t>
            </a:r>
            <a:r>
              <a:rPr lang="en-US" sz="1600" dirty="0">
                <a:latin typeface="Avenir Next LT Pro" panose="020B0504020202020204" pitchFamily="34" charset="0"/>
              </a:rPr>
              <a:t> and the users and produces a service that works.  </a:t>
            </a:r>
          </a:p>
          <a:p>
            <a:pPr marL="0" indent="0">
              <a:buNone/>
            </a:pPr>
            <a:r>
              <a:rPr lang="en-US" sz="1600" dirty="0">
                <a:latin typeface="Avenir Next LT Pro" panose="020B0504020202020204" pitchFamily="34" charset="0"/>
              </a:rPr>
              <a:t>I have adopted a service design approach due to the difficulties we can have in service user engagement, and I hope that by using a systematic and evidence-based  model, we can refine our approach and better understand the expectations of those using our service. The hope is to develop better service which will “explain what is needed from the user to complete the service and what that user can expect from the service in return” (Downe,2020, p67).</a:t>
            </a:r>
          </a:p>
          <a:p>
            <a:endParaRPr lang="en-GB" dirty="0"/>
          </a:p>
        </p:txBody>
      </p:sp>
      <p:pic>
        <p:nvPicPr>
          <p:cNvPr id="4" name="Content Placeholder 3">
            <a:extLst>
              <a:ext uri="{FF2B5EF4-FFF2-40B4-BE49-F238E27FC236}">
                <a16:creationId xmlns:a16="http://schemas.microsoft.com/office/drawing/2014/main" id="{95B28D15-1EFB-E122-D11B-3FE5384F7016}"/>
              </a:ext>
            </a:extLst>
          </p:cNvPr>
          <p:cNvPicPr>
            <a:picLocks noGrp="1" noChangeAspect="1"/>
          </p:cNvPicPr>
          <p:nvPr>
            <p:ph sz="half" idx="2"/>
          </p:nvPr>
        </p:nvPicPr>
        <p:blipFill>
          <a:blip r:embed="rId3"/>
          <a:stretch>
            <a:fillRect/>
          </a:stretch>
        </p:blipFill>
        <p:spPr>
          <a:xfrm>
            <a:off x="6172200" y="2446814"/>
            <a:ext cx="5181600" cy="3108960"/>
          </a:xfrm>
          <a:prstGeom prst="rect">
            <a:avLst/>
          </a:prstGeom>
        </p:spPr>
      </p:pic>
      <p:sp>
        <p:nvSpPr>
          <p:cNvPr id="6" name="Date Placeholder 5">
            <a:extLst>
              <a:ext uri="{FF2B5EF4-FFF2-40B4-BE49-F238E27FC236}">
                <a16:creationId xmlns:a16="http://schemas.microsoft.com/office/drawing/2014/main" id="{57200BBE-66FC-C2FA-73B5-79594B35A4D8}"/>
              </a:ext>
            </a:extLst>
          </p:cNvPr>
          <p:cNvSpPr>
            <a:spLocks noGrp="1"/>
          </p:cNvSpPr>
          <p:nvPr>
            <p:ph type="dt" sz="half" idx="10"/>
          </p:nvPr>
        </p:nvSpPr>
        <p:spPr/>
        <p:txBody>
          <a:bodyPr/>
          <a:lstStyle/>
          <a:p>
            <a:fld id="{F1D24C4E-8958-43C6-B53B-13BE1C69F3AE}" type="datetime1">
              <a:rPr lang="en-GB" smtClean="0"/>
              <a:t>24/09/2024</a:t>
            </a:fld>
            <a:endParaRPr lang="en-US" dirty="0"/>
          </a:p>
        </p:txBody>
      </p:sp>
      <p:sp>
        <p:nvSpPr>
          <p:cNvPr id="7" name="Footer Placeholder 6">
            <a:extLst>
              <a:ext uri="{FF2B5EF4-FFF2-40B4-BE49-F238E27FC236}">
                <a16:creationId xmlns:a16="http://schemas.microsoft.com/office/drawing/2014/main" id="{C50E070F-AD11-212C-FC67-F4415DC4D3C0}"/>
              </a:ext>
            </a:extLst>
          </p:cNvPr>
          <p:cNvSpPr>
            <a:spLocks noGrp="1"/>
          </p:cNvSpPr>
          <p:nvPr>
            <p:ph type="ftr" sz="quarter" idx="11"/>
          </p:nvPr>
        </p:nvSpPr>
        <p:spPr/>
        <p:txBody>
          <a:bodyPr/>
          <a:lstStyle/>
          <a:p>
            <a:r>
              <a:rPr lang="en-US"/>
              <a:t>Tools &amp; Methods (1984751)</a:t>
            </a:r>
            <a:endParaRPr lang="en-US" dirty="0"/>
          </a:p>
        </p:txBody>
      </p:sp>
      <p:sp>
        <p:nvSpPr>
          <p:cNvPr id="8" name="Slide Number Placeholder 7">
            <a:extLst>
              <a:ext uri="{FF2B5EF4-FFF2-40B4-BE49-F238E27FC236}">
                <a16:creationId xmlns:a16="http://schemas.microsoft.com/office/drawing/2014/main" id="{75B26253-9C86-D7A3-28CB-3E051312AFE2}"/>
              </a:ext>
            </a:extLst>
          </p:cNvPr>
          <p:cNvSpPr>
            <a:spLocks noGrp="1"/>
          </p:cNvSpPr>
          <p:nvPr>
            <p:ph type="sldNum" sz="quarter" idx="12"/>
          </p:nvPr>
        </p:nvSpPr>
        <p:spPr/>
        <p:txBody>
          <a:bodyPr/>
          <a:lstStyle/>
          <a:p>
            <a:fld id="{48F63A3B-78C7-47BE-AE5E-E10140E04643}" type="slidenum">
              <a:rPr lang="en-US" smtClean="0"/>
              <a:t>84</a:t>
            </a:fld>
            <a:endParaRPr lang="en-US" dirty="0"/>
          </a:p>
        </p:txBody>
      </p:sp>
    </p:spTree>
    <p:extLst>
      <p:ext uri="{BB962C8B-B14F-4D97-AF65-F5344CB8AC3E}">
        <p14:creationId xmlns:p14="http://schemas.microsoft.com/office/powerpoint/2010/main" val="3417883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104945-A25F-AF8A-1743-1118B33217E9}"/>
              </a:ext>
            </a:extLst>
          </p:cNvPr>
          <p:cNvSpPr>
            <a:spLocks noGrp="1"/>
          </p:cNvSpPr>
          <p:nvPr>
            <p:ph type="title"/>
          </p:nvPr>
        </p:nvSpPr>
        <p:spPr/>
        <p:txBody>
          <a:bodyPr>
            <a:normAutofit/>
          </a:bodyPr>
          <a:lstStyle/>
          <a:p>
            <a:r>
              <a:rPr lang="en-US" sz="4000" i="1" dirty="0">
                <a:latin typeface="Avenir Next LT Pro" panose="020B0504020202020204" pitchFamily="34" charset="0"/>
              </a:rPr>
              <a:t>“Instead of worrying about getting it right first time, we can evolve a range of options, and rely on the structure process of prototyping and testing to test and improve our work”</a:t>
            </a:r>
            <a:endParaRPr lang="en-GB" sz="4000" i="1" dirty="0">
              <a:latin typeface="Avenir Next LT Pro" panose="020B0504020202020204" pitchFamily="34" charset="0"/>
            </a:endParaRPr>
          </a:p>
        </p:txBody>
      </p:sp>
      <p:sp>
        <p:nvSpPr>
          <p:cNvPr id="8" name="Text Placeholder 7">
            <a:extLst>
              <a:ext uri="{FF2B5EF4-FFF2-40B4-BE49-F238E27FC236}">
                <a16:creationId xmlns:a16="http://schemas.microsoft.com/office/drawing/2014/main" id="{4C603D25-D376-D5FA-BA05-5EEF2C59EB3A}"/>
              </a:ext>
            </a:extLst>
          </p:cNvPr>
          <p:cNvSpPr>
            <a:spLocks noGrp="1"/>
          </p:cNvSpPr>
          <p:nvPr>
            <p:ph type="body" idx="1"/>
          </p:nvPr>
        </p:nvSpPr>
        <p:spPr/>
        <p:txBody>
          <a:bodyPr/>
          <a:lstStyle/>
          <a:p>
            <a:pPr algn="r"/>
            <a:r>
              <a:rPr lang="da-DK" dirty="0"/>
              <a:t>(</a:t>
            </a:r>
            <a:r>
              <a:rPr lang="da-DK" dirty="0">
                <a:solidFill>
                  <a:schemeClr val="accent3"/>
                </a:solidFill>
              </a:rPr>
              <a:t>Stickdorn et al., 2018, p. 14)</a:t>
            </a:r>
          </a:p>
          <a:p>
            <a:endParaRPr lang="en-GB" dirty="0"/>
          </a:p>
        </p:txBody>
      </p:sp>
      <p:sp>
        <p:nvSpPr>
          <p:cNvPr id="4" name="Date Placeholder 3">
            <a:extLst>
              <a:ext uri="{FF2B5EF4-FFF2-40B4-BE49-F238E27FC236}">
                <a16:creationId xmlns:a16="http://schemas.microsoft.com/office/drawing/2014/main" id="{AA39DC6F-415A-6FF6-3428-BFA9DDA87C84}"/>
              </a:ext>
            </a:extLst>
          </p:cNvPr>
          <p:cNvSpPr>
            <a:spLocks noGrp="1"/>
          </p:cNvSpPr>
          <p:nvPr>
            <p:ph type="dt" sz="half" idx="10"/>
          </p:nvPr>
        </p:nvSpPr>
        <p:spPr/>
        <p:txBody>
          <a:bodyPr/>
          <a:lstStyle/>
          <a:p>
            <a:fld id="{21CD814C-BE9A-436C-9113-E398DE466B98}" type="datetime1">
              <a:rPr lang="en-GB" smtClean="0"/>
              <a:t>24/09/2024</a:t>
            </a:fld>
            <a:endParaRPr lang="en-US" dirty="0"/>
          </a:p>
        </p:txBody>
      </p:sp>
      <p:sp>
        <p:nvSpPr>
          <p:cNvPr id="5" name="Footer Placeholder 4">
            <a:extLst>
              <a:ext uri="{FF2B5EF4-FFF2-40B4-BE49-F238E27FC236}">
                <a16:creationId xmlns:a16="http://schemas.microsoft.com/office/drawing/2014/main" id="{68DD7CF4-0DB4-D6A1-80BF-9E27825B1508}"/>
              </a:ext>
            </a:extLst>
          </p:cNvPr>
          <p:cNvSpPr>
            <a:spLocks noGrp="1"/>
          </p:cNvSpPr>
          <p:nvPr>
            <p:ph type="ftr" sz="quarter" idx="11"/>
          </p:nvPr>
        </p:nvSpPr>
        <p:spPr/>
        <p:txBody>
          <a:bodyPr/>
          <a:lstStyle/>
          <a:p>
            <a:r>
              <a:rPr lang="en-US"/>
              <a:t>Tools &amp; Methods (1984751)</a:t>
            </a:r>
            <a:endParaRPr lang="en-US" dirty="0"/>
          </a:p>
        </p:txBody>
      </p:sp>
      <p:sp>
        <p:nvSpPr>
          <p:cNvPr id="6" name="Slide Number Placeholder 5">
            <a:extLst>
              <a:ext uri="{FF2B5EF4-FFF2-40B4-BE49-F238E27FC236}">
                <a16:creationId xmlns:a16="http://schemas.microsoft.com/office/drawing/2014/main" id="{A1F66AA1-7DB3-34D5-0548-747AFAE468C7}"/>
              </a:ext>
            </a:extLst>
          </p:cNvPr>
          <p:cNvSpPr>
            <a:spLocks noGrp="1"/>
          </p:cNvSpPr>
          <p:nvPr>
            <p:ph type="sldNum" sz="quarter" idx="12"/>
          </p:nvPr>
        </p:nvSpPr>
        <p:spPr/>
        <p:txBody>
          <a:bodyPr/>
          <a:lstStyle/>
          <a:p>
            <a:fld id="{48F63A3B-78C7-47BE-AE5E-E10140E04643}" type="slidenum">
              <a:rPr lang="en-US" smtClean="0"/>
              <a:t>85</a:t>
            </a:fld>
            <a:endParaRPr lang="en-US" dirty="0"/>
          </a:p>
        </p:txBody>
      </p:sp>
    </p:spTree>
    <p:extLst>
      <p:ext uri="{BB962C8B-B14F-4D97-AF65-F5344CB8AC3E}">
        <p14:creationId xmlns:p14="http://schemas.microsoft.com/office/powerpoint/2010/main" val="1594657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3B6DF-D656-14AE-5BD5-DF9B048B8712}"/>
              </a:ext>
            </a:extLst>
          </p:cNvPr>
          <p:cNvSpPr>
            <a:spLocks noGrp="1"/>
          </p:cNvSpPr>
          <p:nvPr>
            <p:ph type="title"/>
          </p:nvPr>
        </p:nvSpPr>
        <p:spPr/>
        <p:txBody>
          <a:bodyPr>
            <a:normAutofit/>
          </a:bodyPr>
          <a:lstStyle/>
          <a:p>
            <a:r>
              <a:rPr lang="en-GB" sz="5400" dirty="0">
                <a:solidFill>
                  <a:schemeClr val="accent3"/>
                </a:solidFill>
                <a:latin typeface="Avenir Next LT Pro" panose="020B0504020202020204" pitchFamily="34" charset="0"/>
              </a:rPr>
              <a:t>The Double Diamond </a:t>
            </a:r>
          </a:p>
        </p:txBody>
      </p:sp>
      <p:sp>
        <p:nvSpPr>
          <p:cNvPr id="5" name="Content Placeholder 4">
            <a:extLst>
              <a:ext uri="{FF2B5EF4-FFF2-40B4-BE49-F238E27FC236}">
                <a16:creationId xmlns:a16="http://schemas.microsoft.com/office/drawing/2014/main" id="{4184B49A-BD5B-DA74-2C46-BE7AD84B2D5A}"/>
              </a:ext>
            </a:extLst>
          </p:cNvPr>
          <p:cNvSpPr>
            <a:spLocks noGrp="1"/>
          </p:cNvSpPr>
          <p:nvPr>
            <p:ph sz="half" idx="1"/>
          </p:nvPr>
        </p:nvSpPr>
        <p:spPr/>
        <p:txBody>
          <a:bodyPr>
            <a:normAutofit fontScale="47500" lnSpcReduction="20000"/>
          </a:bodyPr>
          <a:lstStyle/>
          <a:p>
            <a:pPr marL="0" indent="0">
              <a:lnSpc>
                <a:spcPct val="120000"/>
              </a:lnSpc>
              <a:buNone/>
            </a:pPr>
            <a:r>
              <a:rPr lang="en-US" sz="2900" dirty="0">
                <a:latin typeface="Avenir Next LT Pro" panose="020B0504020202020204" pitchFamily="34" charset="0"/>
              </a:rPr>
              <a:t>The Double Diamond Process provides a framework for the design of a solution.  The shape of the diamond </a:t>
            </a:r>
            <a:r>
              <a:rPr lang="en-US" sz="2900" dirty="0" err="1">
                <a:latin typeface="Avenir Next LT Pro" panose="020B0504020202020204" pitchFamily="34" charset="0"/>
              </a:rPr>
              <a:t>emphasises</a:t>
            </a:r>
            <a:r>
              <a:rPr lang="en-US" sz="2900" dirty="0">
                <a:latin typeface="Avenir Next LT Pro" panose="020B0504020202020204" pitchFamily="34" charset="0"/>
              </a:rPr>
              <a:t> the process diverging and focusing, allowing the designer to move from the defining the problem to formulating a solution in a structured manner.  We start with discovering the nature and scope of the challenge, then take the information collated via tasks such as service user interviews, focus groups and workshops.</a:t>
            </a:r>
          </a:p>
          <a:p>
            <a:pPr marL="0" indent="0">
              <a:lnSpc>
                <a:spcPct val="120000"/>
              </a:lnSpc>
              <a:buNone/>
            </a:pPr>
            <a:r>
              <a:rPr lang="en-US" sz="2900" dirty="0">
                <a:latin typeface="Avenir Next LT Pro" panose="020B0504020202020204" pitchFamily="34" charset="0"/>
              </a:rPr>
              <a:t>Once this information is “discovered” we can begin to define the problem, by distilling the information and stating the service users’ needs and problems.   From here we can begin the process of developing a solution, these can be inspired by other examples within the field (or from an unrelated industry). Finally, these potential solutions are refined to a point where a bespoke outcome is delivered for the service.</a:t>
            </a:r>
          </a:p>
          <a:p>
            <a:endParaRPr lang="en-GB" dirty="0"/>
          </a:p>
        </p:txBody>
      </p:sp>
      <p:pic>
        <p:nvPicPr>
          <p:cNvPr id="7" name="Content Placeholder 6">
            <a:extLst>
              <a:ext uri="{FF2B5EF4-FFF2-40B4-BE49-F238E27FC236}">
                <a16:creationId xmlns:a16="http://schemas.microsoft.com/office/drawing/2014/main" id="{C45DEAAF-142B-8DCA-ED9E-801E7AF89F6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91072" y="2175100"/>
            <a:ext cx="5181600" cy="2507799"/>
          </a:xfrm>
          <a:prstGeom prst="rect">
            <a:avLst/>
          </a:prstGeom>
        </p:spPr>
      </p:pic>
      <p:sp>
        <p:nvSpPr>
          <p:cNvPr id="8" name="TextBox 7">
            <a:extLst>
              <a:ext uri="{FF2B5EF4-FFF2-40B4-BE49-F238E27FC236}">
                <a16:creationId xmlns:a16="http://schemas.microsoft.com/office/drawing/2014/main" id="{42BDB9CC-30C9-F1C6-AB38-EC9A38246C38}"/>
              </a:ext>
            </a:extLst>
          </p:cNvPr>
          <p:cNvSpPr txBox="1"/>
          <p:nvPr/>
        </p:nvSpPr>
        <p:spPr>
          <a:xfrm>
            <a:off x="9473184" y="4982645"/>
            <a:ext cx="2450592" cy="369332"/>
          </a:xfrm>
          <a:prstGeom prst="rect">
            <a:avLst/>
          </a:prstGeom>
          <a:noFill/>
        </p:spPr>
        <p:txBody>
          <a:bodyPr wrap="square" rtlCol="0">
            <a:spAutoFit/>
          </a:bodyPr>
          <a:lstStyle/>
          <a:p>
            <a:r>
              <a:rPr lang="en-US" dirty="0"/>
              <a:t>Design Council, 2024</a:t>
            </a:r>
            <a:endParaRPr lang="en-GB" dirty="0"/>
          </a:p>
        </p:txBody>
      </p:sp>
      <p:sp>
        <p:nvSpPr>
          <p:cNvPr id="9" name="Date Placeholder 8">
            <a:extLst>
              <a:ext uri="{FF2B5EF4-FFF2-40B4-BE49-F238E27FC236}">
                <a16:creationId xmlns:a16="http://schemas.microsoft.com/office/drawing/2014/main" id="{7249A4CD-0B1C-FD30-BD51-3D7299FF4D33}"/>
              </a:ext>
            </a:extLst>
          </p:cNvPr>
          <p:cNvSpPr>
            <a:spLocks noGrp="1"/>
          </p:cNvSpPr>
          <p:nvPr>
            <p:ph type="dt" sz="half" idx="10"/>
          </p:nvPr>
        </p:nvSpPr>
        <p:spPr/>
        <p:txBody>
          <a:bodyPr/>
          <a:lstStyle/>
          <a:p>
            <a:fld id="{EF909D37-0A73-4EE7-A93C-BC7280619235}" type="datetime1">
              <a:rPr lang="en-GB" smtClean="0"/>
              <a:t>24/09/2024</a:t>
            </a:fld>
            <a:endParaRPr lang="en-US" dirty="0"/>
          </a:p>
        </p:txBody>
      </p:sp>
      <p:sp>
        <p:nvSpPr>
          <p:cNvPr id="10" name="Footer Placeholder 9">
            <a:extLst>
              <a:ext uri="{FF2B5EF4-FFF2-40B4-BE49-F238E27FC236}">
                <a16:creationId xmlns:a16="http://schemas.microsoft.com/office/drawing/2014/main" id="{709D1316-B9D0-8646-183F-493A6EABCC97}"/>
              </a:ext>
            </a:extLst>
          </p:cNvPr>
          <p:cNvSpPr>
            <a:spLocks noGrp="1"/>
          </p:cNvSpPr>
          <p:nvPr>
            <p:ph type="ftr" sz="quarter" idx="11"/>
          </p:nvPr>
        </p:nvSpPr>
        <p:spPr/>
        <p:txBody>
          <a:bodyPr/>
          <a:lstStyle/>
          <a:p>
            <a:r>
              <a:rPr lang="en-US"/>
              <a:t>Tools &amp; Methods (1984751)</a:t>
            </a:r>
            <a:endParaRPr lang="en-US" dirty="0"/>
          </a:p>
        </p:txBody>
      </p:sp>
      <p:sp>
        <p:nvSpPr>
          <p:cNvPr id="11" name="Slide Number Placeholder 10">
            <a:extLst>
              <a:ext uri="{FF2B5EF4-FFF2-40B4-BE49-F238E27FC236}">
                <a16:creationId xmlns:a16="http://schemas.microsoft.com/office/drawing/2014/main" id="{97FACBA4-928E-AB47-602A-9D22013BEEE7}"/>
              </a:ext>
            </a:extLst>
          </p:cNvPr>
          <p:cNvSpPr>
            <a:spLocks noGrp="1"/>
          </p:cNvSpPr>
          <p:nvPr>
            <p:ph type="sldNum" sz="quarter" idx="12"/>
          </p:nvPr>
        </p:nvSpPr>
        <p:spPr/>
        <p:txBody>
          <a:bodyPr/>
          <a:lstStyle/>
          <a:p>
            <a:fld id="{48F63A3B-78C7-47BE-AE5E-E10140E04643}" type="slidenum">
              <a:rPr lang="en-US" smtClean="0"/>
              <a:t>86</a:t>
            </a:fld>
            <a:endParaRPr lang="en-US" dirty="0"/>
          </a:p>
        </p:txBody>
      </p:sp>
    </p:spTree>
    <p:extLst>
      <p:ext uri="{BB962C8B-B14F-4D97-AF65-F5344CB8AC3E}">
        <p14:creationId xmlns:p14="http://schemas.microsoft.com/office/powerpoint/2010/main" val="2085422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34D5-0F66-048A-58BB-933DF1A55B94}"/>
              </a:ext>
            </a:extLst>
          </p:cNvPr>
          <p:cNvSpPr>
            <a:spLocks noGrp="1"/>
          </p:cNvSpPr>
          <p:nvPr>
            <p:ph type="title"/>
          </p:nvPr>
        </p:nvSpPr>
        <p:spPr/>
        <p:txBody>
          <a:bodyPr>
            <a:normAutofit/>
          </a:bodyPr>
          <a:lstStyle/>
          <a:p>
            <a:r>
              <a:rPr lang="en-GB" sz="5400" dirty="0">
                <a:solidFill>
                  <a:schemeClr val="accent6">
                    <a:lumMod val="75000"/>
                  </a:schemeClr>
                </a:solidFill>
                <a:latin typeface="Avenir Next LT Pro" panose="020B0504020202020204" pitchFamily="34" charset="0"/>
              </a:rPr>
              <a:t>Five chosen tools</a:t>
            </a:r>
          </a:p>
        </p:txBody>
      </p:sp>
      <p:sp>
        <p:nvSpPr>
          <p:cNvPr id="5" name="Content Placeholder 4">
            <a:extLst>
              <a:ext uri="{FF2B5EF4-FFF2-40B4-BE49-F238E27FC236}">
                <a16:creationId xmlns:a16="http://schemas.microsoft.com/office/drawing/2014/main" id="{BB034FCC-B7C4-C859-D8BF-8D74E6125FE5}"/>
              </a:ext>
            </a:extLst>
          </p:cNvPr>
          <p:cNvSpPr>
            <a:spLocks noGrp="1"/>
          </p:cNvSpPr>
          <p:nvPr>
            <p:ph sz="half" idx="1"/>
          </p:nvPr>
        </p:nvSpPr>
        <p:spPr>
          <a:xfrm>
            <a:off x="5748528" y="1533017"/>
            <a:ext cx="5181600" cy="4351338"/>
          </a:xfrm>
        </p:spPr>
        <p:txBody>
          <a:bodyPr/>
          <a:lstStyle/>
          <a:p>
            <a:pPr marL="0" indent="0">
              <a:buNone/>
            </a:pPr>
            <a:r>
              <a:rPr lang="en-US" sz="2000" dirty="0">
                <a:latin typeface="Avenir Next LT Pro" panose="020B0504020202020204" pitchFamily="34" charset="0"/>
              </a:rPr>
              <a:t>I have chosen the following five tools as they support the service design process outlined in the Double Diamond and cover the Discover, Define, Develop &amp; Deliver stages within the process.</a:t>
            </a:r>
          </a:p>
          <a:p>
            <a:pPr marL="514350" indent="-514350">
              <a:buFont typeface="+mj-lt"/>
              <a:buAutoNum type="arabicPeriod"/>
            </a:pPr>
            <a:r>
              <a:rPr lang="en-US" sz="2000" dirty="0">
                <a:latin typeface="Avenir Next LT Pro" panose="020B0504020202020204" pitchFamily="34" charset="0"/>
              </a:rPr>
              <a:t>Empathy mapping</a:t>
            </a:r>
          </a:p>
          <a:p>
            <a:pPr marL="514350" indent="-514350">
              <a:buFont typeface="+mj-lt"/>
              <a:buAutoNum type="arabicPeriod"/>
            </a:pPr>
            <a:r>
              <a:rPr lang="en-US" sz="2000" dirty="0">
                <a:latin typeface="Avenir Next LT Pro" panose="020B0504020202020204" pitchFamily="34" charset="0"/>
              </a:rPr>
              <a:t>Personas</a:t>
            </a:r>
          </a:p>
          <a:p>
            <a:pPr marL="514350" indent="-514350">
              <a:buFont typeface="+mj-lt"/>
              <a:buAutoNum type="arabicPeriod"/>
            </a:pPr>
            <a:r>
              <a:rPr lang="en-US" sz="2000" dirty="0">
                <a:latin typeface="Avenir Next LT Pro" panose="020B0504020202020204" pitchFamily="34" charset="0"/>
              </a:rPr>
              <a:t>Problem framer</a:t>
            </a:r>
          </a:p>
          <a:p>
            <a:pPr marL="514350" indent="-514350">
              <a:buFont typeface="+mj-lt"/>
              <a:buAutoNum type="arabicPeriod"/>
            </a:pPr>
            <a:r>
              <a:rPr lang="en-US" sz="2000" dirty="0">
                <a:latin typeface="Avenir Next LT Pro" panose="020B0504020202020204" pitchFamily="34" charset="0"/>
              </a:rPr>
              <a:t>ABC avalanche</a:t>
            </a:r>
          </a:p>
          <a:p>
            <a:pPr marL="514350" indent="-514350">
              <a:buFont typeface="+mj-lt"/>
              <a:buAutoNum type="arabicPeriod"/>
            </a:pPr>
            <a:r>
              <a:rPr lang="en-US" sz="2000" dirty="0">
                <a:latin typeface="Avenir Next LT Pro" panose="020B0504020202020204" pitchFamily="34" charset="0"/>
              </a:rPr>
              <a:t>Service blueprint</a:t>
            </a:r>
          </a:p>
          <a:p>
            <a:pPr marL="0" indent="0">
              <a:buNone/>
            </a:pPr>
            <a:endParaRPr lang="en-US" dirty="0"/>
          </a:p>
          <a:p>
            <a:endParaRPr lang="en-GB" dirty="0"/>
          </a:p>
        </p:txBody>
      </p:sp>
      <p:sp>
        <p:nvSpPr>
          <p:cNvPr id="6" name="Date Placeholder 5">
            <a:extLst>
              <a:ext uri="{FF2B5EF4-FFF2-40B4-BE49-F238E27FC236}">
                <a16:creationId xmlns:a16="http://schemas.microsoft.com/office/drawing/2014/main" id="{348F0ED0-3331-5B26-9568-AE4D48F15B4C}"/>
              </a:ext>
            </a:extLst>
          </p:cNvPr>
          <p:cNvSpPr>
            <a:spLocks noGrp="1"/>
          </p:cNvSpPr>
          <p:nvPr>
            <p:ph type="dt" sz="half" idx="10"/>
          </p:nvPr>
        </p:nvSpPr>
        <p:spPr/>
        <p:txBody>
          <a:bodyPr/>
          <a:lstStyle/>
          <a:p>
            <a:fld id="{FF1547CF-FCFE-4FD2-87EF-2E535847ED11}" type="datetime1">
              <a:rPr lang="en-GB" smtClean="0"/>
              <a:t>24/09/2024</a:t>
            </a:fld>
            <a:endParaRPr lang="en-US" dirty="0"/>
          </a:p>
        </p:txBody>
      </p:sp>
      <p:sp>
        <p:nvSpPr>
          <p:cNvPr id="7" name="Footer Placeholder 6">
            <a:extLst>
              <a:ext uri="{FF2B5EF4-FFF2-40B4-BE49-F238E27FC236}">
                <a16:creationId xmlns:a16="http://schemas.microsoft.com/office/drawing/2014/main" id="{25E97BE0-F2A7-2ABF-FC1E-2AACFA018321}"/>
              </a:ext>
            </a:extLst>
          </p:cNvPr>
          <p:cNvSpPr>
            <a:spLocks noGrp="1"/>
          </p:cNvSpPr>
          <p:nvPr>
            <p:ph type="ftr" sz="quarter" idx="11"/>
          </p:nvPr>
        </p:nvSpPr>
        <p:spPr/>
        <p:txBody>
          <a:bodyPr/>
          <a:lstStyle/>
          <a:p>
            <a:r>
              <a:rPr lang="en-US"/>
              <a:t>Tools &amp; Methods (1984751)</a:t>
            </a:r>
            <a:endParaRPr lang="en-US" dirty="0"/>
          </a:p>
        </p:txBody>
      </p:sp>
      <p:sp>
        <p:nvSpPr>
          <p:cNvPr id="8" name="Slide Number Placeholder 7">
            <a:extLst>
              <a:ext uri="{FF2B5EF4-FFF2-40B4-BE49-F238E27FC236}">
                <a16:creationId xmlns:a16="http://schemas.microsoft.com/office/drawing/2014/main" id="{2A025B6E-4659-4334-62D2-5AD54687D1CC}"/>
              </a:ext>
            </a:extLst>
          </p:cNvPr>
          <p:cNvSpPr>
            <a:spLocks noGrp="1"/>
          </p:cNvSpPr>
          <p:nvPr>
            <p:ph type="sldNum" sz="quarter" idx="12"/>
          </p:nvPr>
        </p:nvSpPr>
        <p:spPr/>
        <p:txBody>
          <a:bodyPr/>
          <a:lstStyle/>
          <a:p>
            <a:fld id="{48F63A3B-78C7-47BE-AE5E-E10140E04643}" type="slidenum">
              <a:rPr lang="en-US" smtClean="0"/>
              <a:t>87</a:t>
            </a:fld>
            <a:endParaRPr lang="en-US" dirty="0"/>
          </a:p>
        </p:txBody>
      </p:sp>
      <p:pic>
        <p:nvPicPr>
          <p:cNvPr id="9" name="Picture 8">
            <a:extLst>
              <a:ext uri="{FF2B5EF4-FFF2-40B4-BE49-F238E27FC236}">
                <a16:creationId xmlns:a16="http://schemas.microsoft.com/office/drawing/2014/main" id="{A0C617A3-8D37-50E0-569E-5E82BB7C1DAD}"/>
              </a:ext>
            </a:extLst>
          </p:cNvPr>
          <p:cNvPicPr>
            <a:picLocks noChangeAspect="1"/>
          </p:cNvPicPr>
          <p:nvPr/>
        </p:nvPicPr>
        <p:blipFill>
          <a:blip r:embed="rId3"/>
          <a:stretch>
            <a:fillRect/>
          </a:stretch>
        </p:blipFill>
        <p:spPr>
          <a:xfrm>
            <a:off x="1921764" y="1652827"/>
            <a:ext cx="2743200" cy="3552345"/>
          </a:xfrm>
          <a:prstGeom prst="rect">
            <a:avLst/>
          </a:prstGeom>
        </p:spPr>
      </p:pic>
    </p:spTree>
    <p:extLst>
      <p:ext uri="{BB962C8B-B14F-4D97-AF65-F5344CB8AC3E}">
        <p14:creationId xmlns:p14="http://schemas.microsoft.com/office/powerpoint/2010/main" val="3371969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CE2A4-FDE9-EE40-3F8B-8DED15E2D4D4}"/>
              </a:ext>
            </a:extLst>
          </p:cNvPr>
          <p:cNvSpPr>
            <a:spLocks noGrp="1"/>
          </p:cNvSpPr>
          <p:nvPr>
            <p:ph type="title"/>
          </p:nvPr>
        </p:nvSpPr>
        <p:spPr/>
        <p:txBody>
          <a:bodyPr anchor="ctr">
            <a:normAutofit fontScale="90000"/>
          </a:bodyPr>
          <a:lstStyle/>
          <a:p>
            <a:r>
              <a:rPr lang="en-US" sz="5400" dirty="0">
                <a:solidFill>
                  <a:schemeClr val="accent6">
                    <a:lumMod val="75000"/>
                  </a:schemeClr>
                </a:solidFill>
                <a:latin typeface="Avenir Next LT Pro" panose="020B0504020202020204" pitchFamily="34" charset="0"/>
              </a:rPr>
              <a:t>Tools use within Double Diamond</a:t>
            </a:r>
            <a:endParaRPr lang="en-GB" sz="5400" dirty="0">
              <a:solidFill>
                <a:schemeClr val="accent6">
                  <a:lumMod val="75000"/>
                </a:schemeClr>
              </a:solidFill>
              <a:latin typeface="Avenir Next LT Pro" panose="020B0504020202020204" pitchFamily="34" charset="0"/>
            </a:endParaRPr>
          </a:p>
        </p:txBody>
      </p:sp>
      <p:pic>
        <p:nvPicPr>
          <p:cNvPr id="14" name="Picture 13">
            <a:extLst>
              <a:ext uri="{FF2B5EF4-FFF2-40B4-BE49-F238E27FC236}">
                <a16:creationId xmlns:a16="http://schemas.microsoft.com/office/drawing/2014/main" id="{39479387-5787-3CFD-8E17-29DB4485B832}"/>
              </a:ext>
            </a:extLst>
          </p:cNvPr>
          <p:cNvPicPr>
            <a:picLocks noChangeAspect="1"/>
          </p:cNvPicPr>
          <p:nvPr/>
        </p:nvPicPr>
        <p:blipFill>
          <a:blip r:embed="rId3"/>
          <a:stretch>
            <a:fillRect/>
          </a:stretch>
        </p:blipFill>
        <p:spPr>
          <a:xfrm>
            <a:off x="1452080" y="1690688"/>
            <a:ext cx="8894350" cy="4303453"/>
          </a:xfrm>
          <a:prstGeom prst="rect">
            <a:avLst/>
          </a:prstGeom>
        </p:spPr>
      </p:pic>
      <p:sp>
        <p:nvSpPr>
          <p:cNvPr id="29" name="Date Placeholder 28">
            <a:extLst>
              <a:ext uri="{FF2B5EF4-FFF2-40B4-BE49-F238E27FC236}">
                <a16:creationId xmlns:a16="http://schemas.microsoft.com/office/drawing/2014/main" id="{2AA8FC06-B40D-EFF3-058D-EB11BDAD292F}"/>
              </a:ext>
            </a:extLst>
          </p:cNvPr>
          <p:cNvSpPr>
            <a:spLocks noGrp="1"/>
          </p:cNvSpPr>
          <p:nvPr>
            <p:ph type="dt" sz="half" idx="10"/>
          </p:nvPr>
        </p:nvSpPr>
        <p:spPr/>
        <p:txBody>
          <a:bodyPr/>
          <a:lstStyle/>
          <a:p>
            <a:fld id="{7781F81C-E105-4A35-AAC0-6D5A6777A576}" type="datetime1">
              <a:rPr lang="en-GB" smtClean="0"/>
              <a:t>24/09/2024</a:t>
            </a:fld>
            <a:endParaRPr lang="en-US" dirty="0"/>
          </a:p>
        </p:txBody>
      </p:sp>
      <p:sp>
        <p:nvSpPr>
          <p:cNvPr id="30" name="Footer Placeholder 29">
            <a:extLst>
              <a:ext uri="{FF2B5EF4-FFF2-40B4-BE49-F238E27FC236}">
                <a16:creationId xmlns:a16="http://schemas.microsoft.com/office/drawing/2014/main" id="{6CB1BE24-5283-340D-A9D7-E27A1EEAD8DE}"/>
              </a:ext>
            </a:extLst>
          </p:cNvPr>
          <p:cNvSpPr>
            <a:spLocks noGrp="1"/>
          </p:cNvSpPr>
          <p:nvPr>
            <p:ph type="ftr" sz="quarter" idx="11"/>
          </p:nvPr>
        </p:nvSpPr>
        <p:spPr/>
        <p:txBody>
          <a:bodyPr/>
          <a:lstStyle/>
          <a:p>
            <a:r>
              <a:rPr lang="en-US"/>
              <a:t>Tools &amp; Methods (1984751)</a:t>
            </a:r>
            <a:endParaRPr lang="en-US" dirty="0"/>
          </a:p>
        </p:txBody>
      </p:sp>
      <p:sp>
        <p:nvSpPr>
          <p:cNvPr id="31" name="Slide Number Placeholder 30">
            <a:extLst>
              <a:ext uri="{FF2B5EF4-FFF2-40B4-BE49-F238E27FC236}">
                <a16:creationId xmlns:a16="http://schemas.microsoft.com/office/drawing/2014/main" id="{6AEB1F1D-9353-8579-9AB0-556FAAA79D54}"/>
              </a:ext>
            </a:extLst>
          </p:cNvPr>
          <p:cNvSpPr>
            <a:spLocks noGrp="1"/>
          </p:cNvSpPr>
          <p:nvPr>
            <p:ph type="sldNum" sz="quarter" idx="12"/>
          </p:nvPr>
        </p:nvSpPr>
        <p:spPr/>
        <p:txBody>
          <a:bodyPr/>
          <a:lstStyle/>
          <a:p>
            <a:fld id="{48F63A3B-78C7-47BE-AE5E-E10140E04643}" type="slidenum">
              <a:rPr lang="en-US" smtClean="0"/>
              <a:t>88</a:t>
            </a:fld>
            <a:endParaRPr lang="en-US" dirty="0"/>
          </a:p>
        </p:txBody>
      </p:sp>
      <p:sp>
        <p:nvSpPr>
          <p:cNvPr id="2" name="Rectangle: Rounded Corners 1">
            <a:extLst>
              <a:ext uri="{FF2B5EF4-FFF2-40B4-BE49-F238E27FC236}">
                <a16:creationId xmlns:a16="http://schemas.microsoft.com/office/drawing/2014/main" id="{F350842E-48A9-3BC9-FA81-5645FFF9C98E}"/>
              </a:ext>
            </a:extLst>
          </p:cNvPr>
          <p:cNvSpPr/>
          <p:nvPr/>
        </p:nvSpPr>
        <p:spPr>
          <a:xfrm>
            <a:off x="1191766" y="3118838"/>
            <a:ext cx="1018034" cy="5638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venir Next LT Pro" panose="020B0504020202020204" pitchFamily="34" charset="0"/>
              </a:rPr>
              <a:t>Empathy mapping</a:t>
            </a:r>
          </a:p>
        </p:txBody>
      </p:sp>
      <p:sp>
        <p:nvSpPr>
          <p:cNvPr id="3" name="Rectangle: Rounded Corners 2">
            <a:extLst>
              <a:ext uri="{FF2B5EF4-FFF2-40B4-BE49-F238E27FC236}">
                <a16:creationId xmlns:a16="http://schemas.microsoft.com/office/drawing/2014/main" id="{4237BE90-A677-6610-BC18-A2B24D320CD3}"/>
              </a:ext>
            </a:extLst>
          </p:cNvPr>
          <p:cNvSpPr/>
          <p:nvPr/>
        </p:nvSpPr>
        <p:spPr>
          <a:xfrm>
            <a:off x="9239290" y="3118838"/>
            <a:ext cx="1212302" cy="5638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venir Next LT Pro" panose="020B0504020202020204" pitchFamily="34" charset="0"/>
              </a:rPr>
              <a:t>Blue printing</a:t>
            </a:r>
          </a:p>
        </p:txBody>
      </p:sp>
      <p:sp>
        <p:nvSpPr>
          <p:cNvPr id="5" name="Rectangle: Rounded Corners 4">
            <a:extLst>
              <a:ext uri="{FF2B5EF4-FFF2-40B4-BE49-F238E27FC236}">
                <a16:creationId xmlns:a16="http://schemas.microsoft.com/office/drawing/2014/main" id="{FD8A1D11-4BD8-7D4D-4237-545975E26490}"/>
              </a:ext>
            </a:extLst>
          </p:cNvPr>
          <p:cNvSpPr/>
          <p:nvPr/>
        </p:nvSpPr>
        <p:spPr>
          <a:xfrm>
            <a:off x="1918716" y="4824269"/>
            <a:ext cx="1018034" cy="5638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venir Next LT Pro" panose="020B0504020202020204" pitchFamily="34" charset="0"/>
              </a:rPr>
              <a:t>Personas</a:t>
            </a:r>
          </a:p>
        </p:txBody>
      </p:sp>
      <p:sp>
        <p:nvSpPr>
          <p:cNvPr id="6" name="Rectangle: Rounded Corners 5">
            <a:extLst>
              <a:ext uri="{FF2B5EF4-FFF2-40B4-BE49-F238E27FC236}">
                <a16:creationId xmlns:a16="http://schemas.microsoft.com/office/drawing/2014/main" id="{B48ECE83-EDD7-A422-41D2-B26E901E6E39}"/>
              </a:ext>
            </a:extLst>
          </p:cNvPr>
          <p:cNvSpPr/>
          <p:nvPr/>
        </p:nvSpPr>
        <p:spPr>
          <a:xfrm>
            <a:off x="4593338" y="4824269"/>
            <a:ext cx="1018034" cy="5638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venir Next LT Pro" panose="020B0504020202020204" pitchFamily="34" charset="0"/>
              </a:rPr>
              <a:t>Problem framer</a:t>
            </a:r>
          </a:p>
        </p:txBody>
      </p:sp>
      <p:sp>
        <p:nvSpPr>
          <p:cNvPr id="7" name="Rectangle: Rounded Corners 6">
            <a:extLst>
              <a:ext uri="{FF2B5EF4-FFF2-40B4-BE49-F238E27FC236}">
                <a16:creationId xmlns:a16="http://schemas.microsoft.com/office/drawing/2014/main" id="{03BA69AB-9C5F-7CED-8B13-22C73ACF368F}"/>
              </a:ext>
            </a:extLst>
          </p:cNvPr>
          <p:cNvSpPr/>
          <p:nvPr/>
        </p:nvSpPr>
        <p:spPr>
          <a:xfrm>
            <a:off x="6096000" y="3116694"/>
            <a:ext cx="1094241" cy="5659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venir Next LT Pro" panose="020B0504020202020204" pitchFamily="34" charset="0"/>
              </a:rPr>
              <a:t>ABC Avalanche</a:t>
            </a:r>
          </a:p>
        </p:txBody>
      </p:sp>
    </p:spTree>
    <p:extLst>
      <p:ext uri="{BB962C8B-B14F-4D97-AF65-F5344CB8AC3E}">
        <p14:creationId xmlns:p14="http://schemas.microsoft.com/office/powerpoint/2010/main" val="2871863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CE2A4-FDE9-EE40-3F8B-8DED15E2D4D4}"/>
              </a:ext>
            </a:extLst>
          </p:cNvPr>
          <p:cNvSpPr>
            <a:spLocks noGrp="1"/>
          </p:cNvSpPr>
          <p:nvPr>
            <p:ph type="title"/>
          </p:nvPr>
        </p:nvSpPr>
        <p:spPr/>
        <p:txBody>
          <a:bodyPr anchor="ctr">
            <a:normAutofit/>
          </a:bodyPr>
          <a:lstStyle/>
          <a:p>
            <a:r>
              <a:rPr lang="en-GB" sz="5400" dirty="0">
                <a:solidFill>
                  <a:schemeClr val="accent6">
                    <a:lumMod val="75000"/>
                  </a:schemeClr>
                </a:solidFill>
                <a:latin typeface="Avenir Next LT Pro" panose="020B0504020202020204" pitchFamily="34" charset="0"/>
              </a:rPr>
              <a:t>Empathy mapping</a:t>
            </a:r>
          </a:p>
        </p:txBody>
      </p:sp>
      <p:sp>
        <p:nvSpPr>
          <p:cNvPr id="2" name="Content Placeholder 1">
            <a:extLst>
              <a:ext uri="{FF2B5EF4-FFF2-40B4-BE49-F238E27FC236}">
                <a16:creationId xmlns:a16="http://schemas.microsoft.com/office/drawing/2014/main" id="{2273BBBC-26EA-9A38-419F-8F2A1C4795D2}"/>
              </a:ext>
            </a:extLst>
          </p:cNvPr>
          <p:cNvSpPr>
            <a:spLocks noGrp="1"/>
          </p:cNvSpPr>
          <p:nvPr>
            <p:ph sz="half" idx="1"/>
          </p:nvPr>
        </p:nvSpPr>
        <p:spPr>
          <a:xfrm>
            <a:off x="838200" y="1825625"/>
            <a:ext cx="5181600" cy="3605911"/>
          </a:xfrm>
        </p:spPr>
        <p:txBody>
          <a:bodyPr>
            <a:normAutofit/>
          </a:bodyPr>
          <a:lstStyle/>
          <a:p>
            <a:pPr marL="0" indent="0">
              <a:spcAft>
                <a:spcPts val="1200"/>
              </a:spcAft>
              <a:buNone/>
            </a:pPr>
            <a:r>
              <a:rPr lang="en-US" sz="1600" dirty="0">
                <a:latin typeface="Avenir Next LT Pro" panose="020B0504020202020204" pitchFamily="34" charset="0"/>
              </a:rPr>
              <a:t>Empathy mapping is the process of finding out what all parties involved in the design of the feedback loop want from the process,   Most importantly it will allow all stakeholders a shared understanding of  the feedback process and expectations.</a:t>
            </a:r>
          </a:p>
          <a:p>
            <a:pPr marL="0" indent="0">
              <a:spcAft>
                <a:spcPts val="1200"/>
              </a:spcAft>
              <a:buNone/>
            </a:pPr>
            <a:r>
              <a:rPr lang="en-US" sz="1600" dirty="0">
                <a:latin typeface="Avenir Next LT Pro" panose="020B0504020202020204" pitchFamily="34" charset="0"/>
              </a:rPr>
              <a:t>Using this tool was very positive as it allow me to understand the cohort we   to gain feedback from targeting, collect knowledge and experience from all parts of the </a:t>
            </a:r>
            <a:r>
              <a:rPr lang="en-US" sz="1600" dirty="0" err="1">
                <a:latin typeface="Avenir Next LT Pro" panose="020B0504020202020204" pitchFamily="34" charset="0"/>
              </a:rPr>
              <a:t>organisation</a:t>
            </a:r>
            <a:r>
              <a:rPr lang="en-US" sz="1600" dirty="0">
                <a:latin typeface="Avenir Next LT Pro" panose="020B0504020202020204" pitchFamily="34" charset="0"/>
              </a:rPr>
              <a:t> and stakeholders and help us begin to identify the main issues to resolve. Previously, we have introduced projects in an unstructured way, which has led to numerous problems and ultimately failure. (Osterwalder &amp; Pigneur, 2010) </a:t>
            </a:r>
            <a:endParaRPr lang="en-GB" sz="1600" dirty="0">
              <a:latin typeface="Avenir Next LT Pro" panose="020B0504020202020204" pitchFamily="34" charset="0"/>
            </a:endParaRPr>
          </a:p>
        </p:txBody>
      </p:sp>
      <p:pic>
        <p:nvPicPr>
          <p:cNvPr id="10" name="Picture 9">
            <a:extLst>
              <a:ext uri="{FF2B5EF4-FFF2-40B4-BE49-F238E27FC236}">
                <a16:creationId xmlns:a16="http://schemas.microsoft.com/office/drawing/2014/main" id="{6BFB538B-902C-3BA0-C7B3-F27A63893ED5}"/>
              </a:ext>
            </a:extLst>
          </p:cNvPr>
          <p:cNvPicPr>
            <a:picLocks noChangeAspect="1"/>
          </p:cNvPicPr>
          <p:nvPr/>
        </p:nvPicPr>
        <p:blipFill>
          <a:blip r:embed="rId3"/>
          <a:stretch>
            <a:fillRect/>
          </a:stretch>
        </p:blipFill>
        <p:spPr>
          <a:xfrm>
            <a:off x="6172202" y="1690688"/>
            <a:ext cx="5665949" cy="4008660"/>
          </a:xfrm>
          <a:prstGeom prst="rect">
            <a:avLst/>
          </a:prstGeom>
          <a:noFill/>
        </p:spPr>
      </p:pic>
      <p:sp>
        <p:nvSpPr>
          <p:cNvPr id="5" name="Date Placeholder 4">
            <a:extLst>
              <a:ext uri="{FF2B5EF4-FFF2-40B4-BE49-F238E27FC236}">
                <a16:creationId xmlns:a16="http://schemas.microsoft.com/office/drawing/2014/main" id="{C4F3FF27-E277-A812-74B1-0F3449E7F712}"/>
              </a:ext>
            </a:extLst>
          </p:cNvPr>
          <p:cNvSpPr>
            <a:spLocks noGrp="1"/>
          </p:cNvSpPr>
          <p:nvPr>
            <p:ph type="dt" sz="half" idx="10"/>
          </p:nvPr>
        </p:nvSpPr>
        <p:spPr/>
        <p:txBody>
          <a:bodyPr/>
          <a:lstStyle/>
          <a:p>
            <a:fld id="{5069BE2F-91A0-41CE-89EE-82B90D3018EE}" type="datetime1">
              <a:rPr lang="en-GB" smtClean="0"/>
              <a:t>24/09/2024</a:t>
            </a:fld>
            <a:endParaRPr lang="en-US" dirty="0"/>
          </a:p>
        </p:txBody>
      </p:sp>
      <p:sp>
        <p:nvSpPr>
          <p:cNvPr id="6" name="Footer Placeholder 5">
            <a:extLst>
              <a:ext uri="{FF2B5EF4-FFF2-40B4-BE49-F238E27FC236}">
                <a16:creationId xmlns:a16="http://schemas.microsoft.com/office/drawing/2014/main" id="{25FB3619-12BC-5D66-F3F3-0F1C0342A749}"/>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99D69AD5-1BF8-772A-E630-CAF91135B891}"/>
              </a:ext>
            </a:extLst>
          </p:cNvPr>
          <p:cNvSpPr>
            <a:spLocks noGrp="1"/>
          </p:cNvSpPr>
          <p:nvPr>
            <p:ph type="sldNum" sz="quarter" idx="12"/>
          </p:nvPr>
        </p:nvSpPr>
        <p:spPr/>
        <p:txBody>
          <a:bodyPr/>
          <a:lstStyle/>
          <a:p>
            <a:fld id="{48F63A3B-78C7-47BE-AE5E-E10140E04643}" type="slidenum">
              <a:rPr lang="en-US" smtClean="0"/>
              <a:t>89</a:t>
            </a:fld>
            <a:endParaRPr lang="en-US" dirty="0"/>
          </a:p>
        </p:txBody>
      </p:sp>
    </p:spTree>
    <p:extLst>
      <p:ext uri="{BB962C8B-B14F-4D97-AF65-F5344CB8AC3E}">
        <p14:creationId xmlns:p14="http://schemas.microsoft.com/office/powerpoint/2010/main" val="136325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02090" y="4307898"/>
            <a:ext cx="1722661" cy="2327921"/>
          </a:xfrm>
          <a:custGeom>
            <a:avLst/>
            <a:gdLst/>
            <a:ahLst/>
            <a:cxnLst/>
            <a:rect l="l" t="t" r="r" b="b"/>
            <a:pathLst>
              <a:path w="2583992" h="3491881">
                <a:moveTo>
                  <a:pt x="0" y="0"/>
                </a:moveTo>
                <a:lnTo>
                  <a:pt x="2583992" y="0"/>
                </a:lnTo>
                <a:lnTo>
                  <a:pt x="2583992" y="3491881"/>
                </a:lnTo>
                <a:lnTo>
                  <a:pt x="0" y="34918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TextBox 3"/>
          <p:cNvSpPr txBox="1"/>
          <p:nvPr/>
        </p:nvSpPr>
        <p:spPr>
          <a:xfrm>
            <a:off x="1167249" y="106469"/>
            <a:ext cx="9857502" cy="1006238"/>
          </a:xfrm>
          <a:prstGeom prst="rect">
            <a:avLst/>
          </a:prstGeom>
        </p:spPr>
        <p:txBody>
          <a:bodyPr lIns="0" tIns="0" rIns="0" bIns="0" rtlCol="0" anchor="t">
            <a:spAutoFit/>
          </a:bodyPr>
          <a:lstStyle/>
          <a:p>
            <a:pPr algn="ctr">
              <a:lnSpc>
                <a:spcPts val="8587"/>
              </a:lnSpc>
            </a:pPr>
            <a:r>
              <a:rPr lang="en-US" sz="6134" b="1">
                <a:solidFill>
                  <a:srgbClr val="000000"/>
                </a:solidFill>
                <a:latin typeface="Canva Sans Bold"/>
                <a:ea typeface="Canva Sans Bold"/>
                <a:cs typeface="Canva Sans Bold"/>
                <a:sym typeface="Canva Sans Bold"/>
              </a:rPr>
              <a:t>Dundee Bairns Standards </a:t>
            </a:r>
          </a:p>
        </p:txBody>
      </p:sp>
      <p:sp>
        <p:nvSpPr>
          <p:cNvPr id="4" name="TextBox 4"/>
          <p:cNvSpPr txBox="1"/>
          <p:nvPr/>
        </p:nvSpPr>
        <p:spPr>
          <a:xfrm>
            <a:off x="8369593" y="2049274"/>
            <a:ext cx="3587655" cy="1856021"/>
          </a:xfrm>
          <a:prstGeom prst="rect">
            <a:avLst/>
          </a:prstGeom>
        </p:spPr>
        <p:txBody>
          <a:bodyPr lIns="0" tIns="0" rIns="0" bIns="0" rtlCol="0" anchor="t">
            <a:spAutoFit/>
          </a:bodyPr>
          <a:lstStyle/>
          <a:p>
            <a:pPr algn="ctr">
              <a:lnSpc>
                <a:spcPts val="3678"/>
              </a:lnSpc>
            </a:pPr>
            <a:r>
              <a:rPr lang="en-US" sz="2627" b="1">
                <a:solidFill>
                  <a:srgbClr val="000000"/>
                </a:solidFill>
                <a:latin typeface="Canva Sans Bold"/>
                <a:ea typeface="Canva Sans Bold"/>
                <a:cs typeface="Canva Sans Bold"/>
                <a:sym typeface="Canva Sans Bold"/>
              </a:rPr>
              <a:t>Developing a easy to follow guide which will use a traffic light system </a:t>
            </a:r>
          </a:p>
        </p:txBody>
      </p:sp>
      <p:sp>
        <p:nvSpPr>
          <p:cNvPr id="5" name="TextBox 5"/>
          <p:cNvSpPr txBox="1"/>
          <p:nvPr/>
        </p:nvSpPr>
        <p:spPr>
          <a:xfrm>
            <a:off x="476652" y="2036574"/>
            <a:ext cx="6349206" cy="1829219"/>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33% of children between 2-15 at risk of being overweight or obese in 2022</a:t>
            </a:r>
          </a:p>
        </p:txBody>
      </p:sp>
      <p:sp>
        <p:nvSpPr>
          <p:cNvPr id="6" name="TextBox 6"/>
          <p:cNvSpPr txBox="1"/>
          <p:nvPr/>
        </p:nvSpPr>
        <p:spPr>
          <a:xfrm>
            <a:off x="476652" y="4364495"/>
            <a:ext cx="6349206" cy="1829219"/>
          </a:xfrm>
          <a:prstGeom prst="rect">
            <a:avLst/>
          </a:prstGeom>
        </p:spPr>
        <p:txBody>
          <a:bodyPr lIns="0" tIns="0" rIns="0" bIns="0" rtlCol="0" anchor="t">
            <a:spAutoFit/>
          </a:bodyPr>
          <a:lstStyle/>
          <a:p>
            <a:pPr algn="ctr">
              <a:lnSpc>
                <a:spcPts val="4853"/>
              </a:lnSpc>
            </a:pPr>
            <a:r>
              <a:rPr lang="en-US" sz="3466" b="1">
                <a:solidFill>
                  <a:srgbClr val="000000"/>
                </a:solidFill>
                <a:latin typeface="Canva Sans Bold"/>
                <a:ea typeface="Canva Sans Bold"/>
                <a:cs typeface="Canva Sans Bold"/>
                <a:sym typeface="Canva Sans Bold"/>
              </a:rPr>
              <a:t>Increase in the number of kids developing anaemia and rickets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9C9C-8C4C-1FF8-E280-26B103F0F482}"/>
              </a:ext>
            </a:extLst>
          </p:cNvPr>
          <p:cNvSpPr>
            <a:spLocks noGrp="1"/>
          </p:cNvSpPr>
          <p:nvPr>
            <p:ph type="title"/>
          </p:nvPr>
        </p:nvSpPr>
        <p:spPr/>
        <p:txBody>
          <a:bodyPr/>
          <a:lstStyle/>
          <a:p>
            <a:r>
              <a:rPr lang="en-GB" dirty="0"/>
              <a:t>Empathy Mapping</a:t>
            </a:r>
          </a:p>
        </p:txBody>
      </p:sp>
      <p:sp>
        <p:nvSpPr>
          <p:cNvPr id="3" name="Content Placeholder 2">
            <a:extLst>
              <a:ext uri="{FF2B5EF4-FFF2-40B4-BE49-F238E27FC236}">
                <a16:creationId xmlns:a16="http://schemas.microsoft.com/office/drawing/2014/main" id="{5A8B7582-D7CE-2942-4F70-C74858CE36D3}"/>
              </a:ext>
            </a:extLst>
          </p:cNvPr>
          <p:cNvSpPr>
            <a:spLocks noGrp="1"/>
          </p:cNvSpPr>
          <p:nvPr>
            <p:ph sz="half" idx="1"/>
          </p:nvPr>
        </p:nvSpPr>
        <p:spPr/>
        <p:txBody>
          <a:bodyPr>
            <a:normAutofit fontScale="70000" lnSpcReduction="20000"/>
          </a:bodyPr>
          <a:lstStyle/>
          <a:p>
            <a:pPr marL="0" indent="0">
              <a:lnSpc>
                <a:spcPct val="120000"/>
              </a:lnSpc>
              <a:buNone/>
            </a:pPr>
            <a:r>
              <a:rPr lang="en-GB" sz="2600" dirty="0">
                <a:latin typeface="Avenir Next LT Pro" panose="020B0504020202020204" pitchFamily="34" charset="0"/>
              </a:rPr>
              <a:t>Empathy mapping is the process of finding out what all parties involved in the feedback loop want from the process,   Most importantly it will allow all stakeholders  shared to understand the feedback process and expectations (outputs, not outcomes) </a:t>
            </a:r>
            <a:br>
              <a:rPr lang="en-GB" sz="2600" dirty="0">
                <a:latin typeface="Avenir Next LT Pro" panose="020B0504020202020204" pitchFamily="34" charset="0"/>
              </a:rPr>
            </a:br>
            <a:r>
              <a:rPr lang="en-GB" sz="2600" dirty="0">
                <a:latin typeface="Avenir Next LT Pro" panose="020B0504020202020204" pitchFamily="34" charset="0"/>
              </a:rPr>
              <a:t>Without this the process will not be relevant and used, as has been the case previously.  The map was completed with a cohort of three defined groups:</a:t>
            </a:r>
          </a:p>
          <a:p>
            <a:pPr>
              <a:lnSpc>
                <a:spcPct val="120000"/>
              </a:lnSpc>
            </a:pPr>
            <a:r>
              <a:rPr lang="en-GB" sz="2600" dirty="0">
                <a:latin typeface="Avenir Next LT Pro" panose="020B0504020202020204" pitchFamily="34" charset="0"/>
              </a:rPr>
              <a:t>Those who use our services</a:t>
            </a:r>
          </a:p>
          <a:p>
            <a:pPr>
              <a:lnSpc>
                <a:spcPct val="120000"/>
              </a:lnSpc>
            </a:pPr>
            <a:r>
              <a:rPr lang="en-GB" sz="2600" dirty="0">
                <a:latin typeface="Avenir Next LT Pro" panose="020B0504020202020204" pitchFamily="34" charset="0"/>
              </a:rPr>
              <a:t>Staff group</a:t>
            </a:r>
          </a:p>
          <a:p>
            <a:pPr>
              <a:lnSpc>
                <a:spcPct val="120000"/>
              </a:lnSpc>
            </a:pPr>
            <a:r>
              <a:rPr lang="en-GB" sz="2600" dirty="0">
                <a:latin typeface="Avenir Next LT Pro" panose="020B0504020202020204" pitchFamily="34" charset="0"/>
              </a:rPr>
              <a:t>Stakeholders (DCC, DHSCP, University of Dundee etc.)</a:t>
            </a:r>
            <a:endParaRPr lang="en-US" sz="2600" dirty="0">
              <a:latin typeface="Avenir Next LT Pro" panose="020B0504020202020204" pitchFamily="34" charset="0"/>
            </a:endParaRPr>
          </a:p>
          <a:p>
            <a:endParaRPr lang="en-GB" dirty="0"/>
          </a:p>
        </p:txBody>
      </p:sp>
      <p:sp>
        <p:nvSpPr>
          <p:cNvPr id="4" name="Content Placeholder 3">
            <a:extLst>
              <a:ext uri="{FF2B5EF4-FFF2-40B4-BE49-F238E27FC236}">
                <a16:creationId xmlns:a16="http://schemas.microsoft.com/office/drawing/2014/main" id="{D3B4CF33-021B-B291-5318-209A716A87E3}"/>
              </a:ext>
            </a:extLst>
          </p:cNvPr>
          <p:cNvSpPr>
            <a:spLocks noGrp="1"/>
          </p:cNvSpPr>
          <p:nvPr>
            <p:ph sz="half" idx="2"/>
          </p:nvPr>
        </p:nvSpPr>
        <p:spPr>
          <a:xfrm>
            <a:off x="6172200" y="2415560"/>
            <a:ext cx="5181600" cy="2834865"/>
          </a:xfrm>
        </p:spPr>
        <p:txBody>
          <a:bodyPr>
            <a:normAutofit fontScale="70000" lnSpcReduction="20000"/>
          </a:bodyPr>
          <a:lstStyle/>
          <a:p>
            <a:pPr marL="0" indent="0">
              <a:lnSpc>
                <a:spcPct val="120000"/>
              </a:lnSpc>
              <a:buNone/>
            </a:pPr>
            <a:r>
              <a:rPr lang="en-US" sz="2600" dirty="0">
                <a:latin typeface="Avenir Next LT Pro" panose="020B0504020202020204" pitchFamily="34" charset="0"/>
              </a:rPr>
              <a:t>The map has four quadrants  SAYS,  THINKS, FEELS, DOES.  The participants were asked in three separate sessions:  </a:t>
            </a:r>
          </a:p>
          <a:p>
            <a:pPr lvl="1">
              <a:lnSpc>
                <a:spcPct val="120000"/>
              </a:lnSpc>
            </a:pPr>
            <a:r>
              <a:rPr lang="en-US" sz="2600" dirty="0">
                <a:latin typeface="Avenir Next LT Pro" panose="020B0504020202020204" pitchFamily="34" charset="0"/>
              </a:rPr>
              <a:t>Says: thoughts &amp; opinions</a:t>
            </a:r>
          </a:p>
          <a:p>
            <a:pPr lvl="1">
              <a:lnSpc>
                <a:spcPct val="120000"/>
              </a:lnSpc>
            </a:pPr>
            <a:r>
              <a:rPr lang="en-US" sz="2600" dirty="0">
                <a:latin typeface="Avenir Next LT Pro" panose="020B0504020202020204" pitchFamily="34" charset="0"/>
              </a:rPr>
              <a:t>Thinks: beliefs &amp; principles</a:t>
            </a:r>
          </a:p>
          <a:p>
            <a:pPr lvl="1">
              <a:lnSpc>
                <a:spcPct val="120000"/>
              </a:lnSpc>
            </a:pPr>
            <a:r>
              <a:rPr lang="en-US" sz="2600" dirty="0">
                <a:latin typeface="Avenir Next LT Pro" panose="020B0504020202020204" pitchFamily="34" charset="0"/>
              </a:rPr>
              <a:t>Feels: emotions &amp; motivations</a:t>
            </a:r>
          </a:p>
          <a:p>
            <a:pPr lvl="1">
              <a:lnSpc>
                <a:spcPct val="120000"/>
              </a:lnSpc>
            </a:pPr>
            <a:r>
              <a:rPr lang="en-US" sz="2600" dirty="0">
                <a:latin typeface="Avenir Next LT Pro" panose="020B0504020202020204" pitchFamily="34" charset="0"/>
              </a:rPr>
              <a:t>Does: actions &amp; </a:t>
            </a:r>
            <a:r>
              <a:rPr lang="en-US" sz="2600" dirty="0" err="1">
                <a:latin typeface="Avenir Next LT Pro" panose="020B0504020202020204" pitchFamily="34" charset="0"/>
              </a:rPr>
              <a:t>behaviours</a:t>
            </a:r>
            <a:endParaRPr lang="en-US" sz="2600" dirty="0">
              <a:latin typeface="Avenir Next LT Pro" panose="020B0504020202020204" pitchFamily="34" charset="0"/>
            </a:endParaRPr>
          </a:p>
          <a:p>
            <a:endParaRPr lang="en-GB" dirty="0"/>
          </a:p>
        </p:txBody>
      </p:sp>
      <p:sp>
        <p:nvSpPr>
          <p:cNvPr id="5" name="Date Placeholder 4">
            <a:extLst>
              <a:ext uri="{FF2B5EF4-FFF2-40B4-BE49-F238E27FC236}">
                <a16:creationId xmlns:a16="http://schemas.microsoft.com/office/drawing/2014/main" id="{51F687BB-E86F-9770-84AE-8929F1A3B1FC}"/>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5EB187F9-052E-6300-EF25-0A6B58041BDE}"/>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0AE68102-2546-372E-4091-761A2F7DC156}"/>
              </a:ext>
            </a:extLst>
          </p:cNvPr>
          <p:cNvSpPr>
            <a:spLocks noGrp="1"/>
          </p:cNvSpPr>
          <p:nvPr>
            <p:ph type="sldNum" sz="quarter" idx="12"/>
          </p:nvPr>
        </p:nvSpPr>
        <p:spPr/>
        <p:txBody>
          <a:bodyPr/>
          <a:lstStyle/>
          <a:p>
            <a:fld id="{48F63A3B-78C7-47BE-AE5E-E10140E04643}" type="slidenum">
              <a:rPr lang="en-US" smtClean="0"/>
              <a:t>90</a:t>
            </a:fld>
            <a:endParaRPr lang="en-US" dirty="0"/>
          </a:p>
        </p:txBody>
      </p:sp>
    </p:spTree>
    <p:extLst>
      <p:ext uri="{BB962C8B-B14F-4D97-AF65-F5344CB8AC3E}">
        <p14:creationId xmlns:p14="http://schemas.microsoft.com/office/powerpoint/2010/main" val="3604906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C14A2-A807-A51E-4360-334F06B2BB42}"/>
              </a:ext>
            </a:extLst>
          </p:cNvPr>
          <p:cNvSpPr>
            <a:spLocks noGrp="1"/>
          </p:cNvSpPr>
          <p:nvPr>
            <p:ph type="title"/>
          </p:nvPr>
        </p:nvSpPr>
        <p:spPr/>
        <p:txBody>
          <a:bodyPr anchor="ctr">
            <a:normAutofit/>
          </a:bodyPr>
          <a:lstStyle/>
          <a:p>
            <a:r>
              <a:rPr lang="en-US" sz="5400" dirty="0">
                <a:solidFill>
                  <a:schemeClr val="accent6">
                    <a:lumMod val="75000"/>
                  </a:schemeClr>
                </a:solidFill>
                <a:latin typeface="Avenir Next LT Pro" panose="020B0504020202020204" pitchFamily="34" charset="0"/>
              </a:rPr>
              <a:t>Personas</a:t>
            </a:r>
            <a:endParaRPr lang="en-GB" sz="5400" dirty="0">
              <a:solidFill>
                <a:schemeClr val="accent6">
                  <a:lumMod val="75000"/>
                </a:schemeClr>
              </a:solidFill>
              <a:latin typeface="Avenir Next LT Pro" panose="020B0504020202020204" pitchFamily="34" charset="0"/>
            </a:endParaRPr>
          </a:p>
        </p:txBody>
      </p:sp>
      <p:sp>
        <p:nvSpPr>
          <p:cNvPr id="3" name="Content Placeholder 2">
            <a:extLst>
              <a:ext uri="{FF2B5EF4-FFF2-40B4-BE49-F238E27FC236}">
                <a16:creationId xmlns:a16="http://schemas.microsoft.com/office/drawing/2014/main" id="{417181FC-B025-4A27-892C-3F20A5F1C642}"/>
              </a:ext>
            </a:extLst>
          </p:cNvPr>
          <p:cNvSpPr>
            <a:spLocks noGrp="1"/>
          </p:cNvSpPr>
          <p:nvPr>
            <p:ph sz="half" idx="1"/>
          </p:nvPr>
        </p:nvSpPr>
        <p:spPr>
          <a:xfrm>
            <a:off x="6096000" y="1911095"/>
            <a:ext cx="5181600" cy="4028123"/>
          </a:xfrm>
        </p:spPr>
        <p:txBody>
          <a:bodyPr>
            <a:normAutofit/>
          </a:bodyPr>
          <a:lstStyle/>
          <a:p>
            <a:pPr marL="0" indent="0">
              <a:lnSpc>
                <a:spcPct val="100000"/>
              </a:lnSpc>
              <a:buNone/>
            </a:pPr>
            <a:r>
              <a:rPr lang="en-US" sz="1600" dirty="0">
                <a:latin typeface="Avenir Next LT Pro" panose="020B0504020202020204" pitchFamily="34" charset="0"/>
              </a:rPr>
              <a:t>By developing personas, considering the feedback from the empathy mapping we can better understand the needs, experience, behaviors and goals of those who use our service. It means that we can distil our service users into “personas that provide meaningful archetypes which you can use to assess your design development against” Dam &amp; Teo  (2024).  This allows us to consistently appraise process against these personas.</a:t>
            </a:r>
          </a:p>
          <a:p>
            <a:pPr marL="0" indent="0">
              <a:lnSpc>
                <a:spcPct val="100000"/>
              </a:lnSpc>
              <a:buNone/>
            </a:pPr>
            <a:r>
              <a:rPr lang="en-US" sz="1600" dirty="0">
                <a:latin typeface="Avenir Next LT Pro" panose="020B0504020202020204" pitchFamily="34" charset="0"/>
              </a:rPr>
              <a:t>The only communality that binds our service users is their differences, and I have found that by creating personas we have been able to develop an “average” service user for whom we can design for.  It has allowed us to focus and not be distracted by new, atypical service user information.</a:t>
            </a:r>
          </a:p>
          <a:p>
            <a:endParaRPr lang="en-GB" sz="1800" dirty="0"/>
          </a:p>
        </p:txBody>
      </p:sp>
      <p:pic>
        <p:nvPicPr>
          <p:cNvPr id="10" name="Picture 9">
            <a:extLst>
              <a:ext uri="{FF2B5EF4-FFF2-40B4-BE49-F238E27FC236}">
                <a16:creationId xmlns:a16="http://schemas.microsoft.com/office/drawing/2014/main" id="{24A08112-3B6D-1F70-E494-B6BECDD606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352" y="1690688"/>
            <a:ext cx="5489448" cy="3883786"/>
          </a:xfrm>
          <a:prstGeom prst="rect">
            <a:avLst/>
          </a:prstGeom>
          <a:noFill/>
        </p:spPr>
      </p:pic>
      <p:sp>
        <p:nvSpPr>
          <p:cNvPr id="11" name="Date Placeholder 10">
            <a:extLst>
              <a:ext uri="{FF2B5EF4-FFF2-40B4-BE49-F238E27FC236}">
                <a16:creationId xmlns:a16="http://schemas.microsoft.com/office/drawing/2014/main" id="{37E48281-563D-60B2-4140-B86230333E24}"/>
              </a:ext>
            </a:extLst>
          </p:cNvPr>
          <p:cNvSpPr>
            <a:spLocks noGrp="1"/>
          </p:cNvSpPr>
          <p:nvPr>
            <p:ph type="dt" sz="half" idx="10"/>
          </p:nvPr>
        </p:nvSpPr>
        <p:spPr/>
        <p:txBody>
          <a:bodyPr/>
          <a:lstStyle/>
          <a:p>
            <a:fld id="{55C2434C-FD26-42C1-A404-D30477FA3242}" type="datetime1">
              <a:rPr lang="en-GB" smtClean="0"/>
              <a:t>24/09/2024</a:t>
            </a:fld>
            <a:endParaRPr lang="en-US" dirty="0"/>
          </a:p>
        </p:txBody>
      </p:sp>
      <p:sp>
        <p:nvSpPr>
          <p:cNvPr id="12" name="Footer Placeholder 11">
            <a:extLst>
              <a:ext uri="{FF2B5EF4-FFF2-40B4-BE49-F238E27FC236}">
                <a16:creationId xmlns:a16="http://schemas.microsoft.com/office/drawing/2014/main" id="{238FA78A-6A63-B3D8-E41E-2BADAE54C1D0}"/>
              </a:ext>
            </a:extLst>
          </p:cNvPr>
          <p:cNvSpPr>
            <a:spLocks noGrp="1"/>
          </p:cNvSpPr>
          <p:nvPr>
            <p:ph type="ftr" sz="quarter" idx="11"/>
          </p:nvPr>
        </p:nvSpPr>
        <p:spPr/>
        <p:txBody>
          <a:bodyPr/>
          <a:lstStyle/>
          <a:p>
            <a:r>
              <a:rPr lang="en-US"/>
              <a:t>Tools &amp; Methods (1984751)</a:t>
            </a:r>
            <a:endParaRPr lang="en-US" dirty="0"/>
          </a:p>
        </p:txBody>
      </p:sp>
      <p:sp>
        <p:nvSpPr>
          <p:cNvPr id="13" name="Slide Number Placeholder 12">
            <a:extLst>
              <a:ext uri="{FF2B5EF4-FFF2-40B4-BE49-F238E27FC236}">
                <a16:creationId xmlns:a16="http://schemas.microsoft.com/office/drawing/2014/main" id="{659019C5-50F8-A67A-1856-14F4DA6A0F70}"/>
              </a:ext>
            </a:extLst>
          </p:cNvPr>
          <p:cNvSpPr>
            <a:spLocks noGrp="1"/>
          </p:cNvSpPr>
          <p:nvPr>
            <p:ph type="sldNum" sz="quarter" idx="12"/>
          </p:nvPr>
        </p:nvSpPr>
        <p:spPr/>
        <p:txBody>
          <a:bodyPr/>
          <a:lstStyle/>
          <a:p>
            <a:fld id="{48F63A3B-78C7-47BE-AE5E-E10140E04643}" type="slidenum">
              <a:rPr lang="en-US" smtClean="0"/>
              <a:t>91</a:t>
            </a:fld>
            <a:endParaRPr lang="en-US" dirty="0"/>
          </a:p>
        </p:txBody>
      </p:sp>
    </p:spTree>
    <p:extLst>
      <p:ext uri="{BB962C8B-B14F-4D97-AF65-F5344CB8AC3E}">
        <p14:creationId xmlns:p14="http://schemas.microsoft.com/office/powerpoint/2010/main" val="225341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AD59-FB8B-2749-8FC2-D4698F906385}"/>
              </a:ext>
            </a:extLst>
          </p:cNvPr>
          <p:cNvSpPr>
            <a:spLocks noGrp="1"/>
          </p:cNvSpPr>
          <p:nvPr>
            <p:ph type="title"/>
          </p:nvPr>
        </p:nvSpPr>
        <p:spPr/>
        <p:txBody>
          <a:bodyPr>
            <a:normAutofit/>
          </a:bodyPr>
          <a:lstStyle/>
          <a:p>
            <a:r>
              <a:rPr lang="en-GB" sz="5400" dirty="0">
                <a:solidFill>
                  <a:schemeClr val="accent3"/>
                </a:solidFill>
              </a:rPr>
              <a:t>Alison</a:t>
            </a:r>
          </a:p>
        </p:txBody>
      </p:sp>
      <p:sp>
        <p:nvSpPr>
          <p:cNvPr id="7" name="Date Placeholder 6">
            <a:extLst>
              <a:ext uri="{FF2B5EF4-FFF2-40B4-BE49-F238E27FC236}">
                <a16:creationId xmlns:a16="http://schemas.microsoft.com/office/drawing/2014/main" id="{6FE4CE2B-04DC-6504-44F2-32C26665A699}"/>
              </a:ext>
            </a:extLst>
          </p:cNvPr>
          <p:cNvSpPr>
            <a:spLocks noGrp="1"/>
          </p:cNvSpPr>
          <p:nvPr>
            <p:ph type="dt" sz="half" idx="10"/>
          </p:nvPr>
        </p:nvSpPr>
        <p:spPr/>
        <p:txBody>
          <a:bodyPr/>
          <a:lstStyle/>
          <a:p>
            <a:pPr rtl="0"/>
            <a:fld id="{8DFFC087-91C6-4421-B5FE-59245EEC8C78}" type="datetime1">
              <a:rPr lang="en-GB" noProof="0" smtClean="0"/>
              <a:t>24/09/2024</a:t>
            </a:fld>
            <a:endParaRPr lang="en-GB" noProof="0"/>
          </a:p>
        </p:txBody>
      </p:sp>
      <p:sp>
        <p:nvSpPr>
          <p:cNvPr id="8" name="Footer Placeholder 7">
            <a:extLst>
              <a:ext uri="{FF2B5EF4-FFF2-40B4-BE49-F238E27FC236}">
                <a16:creationId xmlns:a16="http://schemas.microsoft.com/office/drawing/2014/main" id="{69563EFC-ED7C-0DF0-E310-32ADA0BE8339}"/>
              </a:ext>
            </a:extLst>
          </p:cNvPr>
          <p:cNvSpPr>
            <a:spLocks noGrp="1"/>
          </p:cNvSpPr>
          <p:nvPr>
            <p:ph type="ftr" sz="quarter" idx="11"/>
          </p:nvPr>
        </p:nvSpPr>
        <p:spPr/>
        <p:txBody>
          <a:bodyPr/>
          <a:lstStyle/>
          <a:p>
            <a:pPr rtl="0"/>
            <a:r>
              <a:rPr lang="en-GB" noProof="0"/>
              <a:t>Tools &amp; Methods</a:t>
            </a:r>
          </a:p>
        </p:txBody>
      </p:sp>
      <p:sp>
        <p:nvSpPr>
          <p:cNvPr id="9" name="Slide Number Placeholder 8">
            <a:extLst>
              <a:ext uri="{FF2B5EF4-FFF2-40B4-BE49-F238E27FC236}">
                <a16:creationId xmlns:a16="http://schemas.microsoft.com/office/drawing/2014/main" id="{CC74C603-1228-F93B-7D8A-EB60BCE26E48}"/>
              </a:ext>
            </a:extLst>
          </p:cNvPr>
          <p:cNvSpPr>
            <a:spLocks noGrp="1"/>
          </p:cNvSpPr>
          <p:nvPr>
            <p:ph type="sldNum" sz="quarter" idx="12"/>
          </p:nvPr>
        </p:nvSpPr>
        <p:spPr/>
        <p:txBody>
          <a:bodyPr/>
          <a:lstStyle/>
          <a:p>
            <a:pPr rtl="0"/>
            <a:fld id="{A65A5C87-DF58-40C8-B092-1DE63DB4547E}" type="slidenum">
              <a:rPr lang="en-GB" noProof="0" smtClean="0"/>
              <a:t>92</a:t>
            </a:fld>
            <a:endParaRPr lang="en-GB" noProof="0"/>
          </a:p>
        </p:txBody>
      </p:sp>
      <p:sp>
        <p:nvSpPr>
          <p:cNvPr id="10" name="Rectangle 9">
            <a:extLst>
              <a:ext uri="{FF2B5EF4-FFF2-40B4-BE49-F238E27FC236}">
                <a16:creationId xmlns:a16="http://schemas.microsoft.com/office/drawing/2014/main" id="{E171C78A-FF45-02C9-CF9D-F9A3C274164D}"/>
              </a:ext>
            </a:extLst>
          </p:cNvPr>
          <p:cNvSpPr/>
          <p:nvPr/>
        </p:nvSpPr>
        <p:spPr>
          <a:xfrm>
            <a:off x="2864926" y="1727686"/>
            <a:ext cx="1721368"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FFFAA70-047D-1D4B-C555-022587A4D5C3}"/>
              </a:ext>
            </a:extLst>
          </p:cNvPr>
          <p:cNvSpPr/>
          <p:nvPr/>
        </p:nvSpPr>
        <p:spPr>
          <a:xfrm>
            <a:off x="8236363" y="3158984"/>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30F76F4-5BEA-405B-3F96-7AC36657C88C}"/>
              </a:ext>
            </a:extLst>
          </p:cNvPr>
          <p:cNvSpPr/>
          <p:nvPr/>
        </p:nvSpPr>
        <p:spPr>
          <a:xfrm>
            <a:off x="4858237" y="3161326"/>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4B8EF5B-D18A-6A1D-4007-8E90E7155B81}"/>
              </a:ext>
            </a:extLst>
          </p:cNvPr>
          <p:cNvSpPr/>
          <p:nvPr/>
        </p:nvSpPr>
        <p:spPr>
          <a:xfrm>
            <a:off x="8253566" y="4626726"/>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DFC8248-9091-83A7-0635-24E1F069B1E9}"/>
              </a:ext>
            </a:extLst>
          </p:cNvPr>
          <p:cNvSpPr/>
          <p:nvPr/>
        </p:nvSpPr>
        <p:spPr>
          <a:xfrm>
            <a:off x="4825634" y="4644153"/>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223464D-F14D-C699-CA80-8B74CE6D876A}"/>
              </a:ext>
            </a:extLst>
          </p:cNvPr>
          <p:cNvSpPr/>
          <p:nvPr/>
        </p:nvSpPr>
        <p:spPr>
          <a:xfrm>
            <a:off x="4862232" y="1718314"/>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AF34A2-2E8F-0664-B99C-8FD4FA6B339A}"/>
              </a:ext>
            </a:extLst>
          </p:cNvPr>
          <p:cNvSpPr/>
          <p:nvPr/>
        </p:nvSpPr>
        <p:spPr>
          <a:xfrm>
            <a:off x="8233985" y="1748877"/>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BBBBB7B-F70B-2A29-B48C-15CA97E79844}"/>
              </a:ext>
            </a:extLst>
          </p:cNvPr>
          <p:cNvSpPr/>
          <p:nvPr/>
        </p:nvSpPr>
        <p:spPr>
          <a:xfrm>
            <a:off x="2871731" y="3179920"/>
            <a:ext cx="1721369" cy="266474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AE8BF56-BE6E-DD7A-AEA7-2B6312205C85}"/>
              </a:ext>
            </a:extLst>
          </p:cNvPr>
          <p:cNvSpPr txBox="1"/>
          <p:nvPr/>
        </p:nvSpPr>
        <p:spPr>
          <a:xfrm>
            <a:off x="3077982" y="1804348"/>
            <a:ext cx="1142568" cy="523220"/>
          </a:xfrm>
          <a:prstGeom prst="rect">
            <a:avLst/>
          </a:prstGeom>
          <a:noFill/>
        </p:spPr>
        <p:txBody>
          <a:bodyPr wrap="square" rtlCol="0">
            <a:spAutoFit/>
          </a:bodyPr>
          <a:lstStyle/>
          <a:p>
            <a:r>
              <a:rPr lang="en-GB" sz="1400" b="1" dirty="0">
                <a:latin typeface="+mj-lt"/>
              </a:rPr>
              <a:t>Age</a:t>
            </a:r>
          </a:p>
          <a:p>
            <a:r>
              <a:rPr lang="en-GB" sz="1400" dirty="0">
                <a:latin typeface="+mj-lt"/>
              </a:rPr>
              <a:t>Alison is 46</a:t>
            </a:r>
          </a:p>
        </p:txBody>
      </p:sp>
      <p:pic>
        <p:nvPicPr>
          <p:cNvPr id="26" name="Picture 25" descr="A child sitting on a table&#10;&#10;Description automatically generated">
            <a:extLst>
              <a:ext uri="{FF2B5EF4-FFF2-40B4-BE49-F238E27FC236}">
                <a16:creationId xmlns:a16="http://schemas.microsoft.com/office/drawing/2014/main" id="{3A1C3AF4-4D77-048B-4204-5CEDAE8316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0218" y="2315661"/>
            <a:ext cx="1245378" cy="2656808"/>
          </a:xfrm>
          <a:prstGeom prst="rect">
            <a:avLst/>
          </a:prstGeom>
        </p:spPr>
      </p:pic>
      <p:sp>
        <p:nvSpPr>
          <p:cNvPr id="3" name="TextBox 2">
            <a:extLst>
              <a:ext uri="{FF2B5EF4-FFF2-40B4-BE49-F238E27FC236}">
                <a16:creationId xmlns:a16="http://schemas.microsoft.com/office/drawing/2014/main" id="{EF9EC20F-A521-2FB4-C69B-8566E7E4F375}"/>
              </a:ext>
            </a:extLst>
          </p:cNvPr>
          <p:cNvSpPr txBox="1"/>
          <p:nvPr/>
        </p:nvSpPr>
        <p:spPr>
          <a:xfrm>
            <a:off x="3033403" y="3266680"/>
            <a:ext cx="1607423" cy="1600438"/>
          </a:xfrm>
          <a:prstGeom prst="rect">
            <a:avLst/>
          </a:prstGeom>
          <a:noFill/>
        </p:spPr>
        <p:txBody>
          <a:bodyPr wrap="square" rtlCol="0">
            <a:spAutoFit/>
          </a:bodyPr>
          <a:lstStyle/>
          <a:p>
            <a:r>
              <a:rPr lang="en-GB" sz="1400" b="1" dirty="0">
                <a:latin typeface="+mj-lt"/>
              </a:rPr>
              <a:t>Background</a:t>
            </a:r>
          </a:p>
          <a:p>
            <a:r>
              <a:rPr lang="en-GB" sz="1400" dirty="0">
                <a:latin typeface="+mj-lt"/>
              </a:rPr>
              <a:t>Originally from Edinburgh but moved to Dundee 10 years ago to escape domestic violence</a:t>
            </a:r>
          </a:p>
        </p:txBody>
      </p:sp>
      <p:sp>
        <p:nvSpPr>
          <p:cNvPr id="4" name="TextBox 3">
            <a:extLst>
              <a:ext uri="{FF2B5EF4-FFF2-40B4-BE49-F238E27FC236}">
                <a16:creationId xmlns:a16="http://schemas.microsoft.com/office/drawing/2014/main" id="{34899BB5-C5E7-D516-E82B-382EF1F07980}"/>
              </a:ext>
            </a:extLst>
          </p:cNvPr>
          <p:cNvSpPr txBox="1"/>
          <p:nvPr/>
        </p:nvSpPr>
        <p:spPr>
          <a:xfrm>
            <a:off x="4869436" y="1825941"/>
            <a:ext cx="3037332" cy="738664"/>
          </a:xfrm>
          <a:prstGeom prst="rect">
            <a:avLst/>
          </a:prstGeom>
          <a:noFill/>
        </p:spPr>
        <p:txBody>
          <a:bodyPr wrap="square" rtlCol="0">
            <a:spAutoFit/>
          </a:bodyPr>
          <a:lstStyle/>
          <a:p>
            <a:r>
              <a:rPr lang="en-GB" sz="1400" b="1" dirty="0">
                <a:latin typeface="+mj-lt"/>
              </a:rPr>
              <a:t>Saying</a:t>
            </a:r>
          </a:p>
          <a:p>
            <a:r>
              <a:rPr lang="en-GB" sz="1400" dirty="0">
                <a:latin typeface="+mj-lt"/>
              </a:rPr>
              <a:t>“I don’t trust people; I want to feel safe”</a:t>
            </a:r>
          </a:p>
        </p:txBody>
      </p:sp>
      <p:sp>
        <p:nvSpPr>
          <p:cNvPr id="5" name="TextBox 4">
            <a:extLst>
              <a:ext uri="{FF2B5EF4-FFF2-40B4-BE49-F238E27FC236}">
                <a16:creationId xmlns:a16="http://schemas.microsoft.com/office/drawing/2014/main" id="{3953EB80-29E0-62EC-A504-A35B09B68263}"/>
              </a:ext>
            </a:extLst>
          </p:cNvPr>
          <p:cNvSpPr txBox="1"/>
          <p:nvPr/>
        </p:nvSpPr>
        <p:spPr>
          <a:xfrm>
            <a:off x="4880635" y="3222374"/>
            <a:ext cx="3037332" cy="1169551"/>
          </a:xfrm>
          <a:prstGeom prst="rect">
            <a:avLst/>
          </a:prstGeom>
          <a:noFill/>
        </p:spPr>
        <p:txBody>
          <a:bodyPr wrap="square" rtlCol="0">
            <a:spAutoFit/>
          </a:bodyPr>
          <a:lstStyle/>
          <a:p>
            <a:r>
              <a:rPr lang="en-GB" sz="1400" b="1" dirty="0">
                <a:latin typeface="+mj-lt"/>
              </a:rPr>
              <a:t>Work life</a:t>
            </a:r>
          </a:p>
          <a:p>
            <a:r>
              <a:rPr lang="en-GB" sz="1400" dirty="0">
                <a:latin typeface="+mj-lt"/>
              </a:rPr>
              <a:t>Currently on benefits, has not worked since being registered as homeless (2 years).  Used to work in pubs.</a:t>
            </a:r>
          </a:p>
        </p:txBody>
      </p:sp>
      <p:sp>
        <p:nvSpPr>
          <p:cNvPr id="6" name="TextBox 5">
            <a:extLst>
              <a:ext uri="{FF2B5EF4-FFF2-40B4-BE49-F238E27FC236}">
                <a16:creationId xmlns:a16="http://schemas.microsoft.com/office/drawing/2014/main" id="{B5709496-1D5B-CD59-923B-4516B0F9B403}"/>
              </a:ext>
            </a:extLst>
          </p:cNvPr>
          <p:cNvSpPr txBox="1"/>
          <p:nvPr/>
        </p:nvSpPr>
        <p:spPr>
          <a:xfrm>
            <a:off x="4871434" y="4604338"/>
            <a:ext cx="3037332" cy="1169551"/>
          </a:xfrm>
          <a:prstGeom prst="rect">
            <a:avLst/>
          </a:prstGeom>
          <a:noFill/>
        </p:spPr>
        <p:txBody>
          <a:bodyPr wrap="square" rtlCol="0">
            <a:spAutoFit/>
          </a:bodyPr>
          <a:lstStyle/>
          <a:p>
            <a:r>
              <a:rPr lang="en-GB" sz="1400" b="1" dirty="0">
                <a:latin typeface="+mj-lt"/>
              </a:rPr>
              <a:t>Personal life</a:t>
            </a:r>
          </a:p>
          <a:p>
            <a:r>
              <a:rPr lang="en-GB" sz="1400" dirty="0">
                <a:latin typeface="+mj-lt"/>
              </a:rPr>
              <a:t>No contact with family in Edinburgh. She has a few “friends” in the accommodation, but they are superficial friendships.</a:t>
            </a:r>
          </a:p>
        </p:txBody>
      </p:sp>
      <p:sp>
        <p:nvSpPr>
          <p:cNvPr id="11" name="TextBox 10">
            <a:extLst>
              <a:ext uri="{FF2B5EF4-FFF2-40B4-BE49-F238E27FC236}">
                <a16:creationId xmlns:a16="http://schemas.microsoft.com/office/drawing/2014/main" id="{4E62B893-CEF0-0FFF-1CF6-39C3A524C58C}"/>
              </a:ext>
            </a:extLst>
          </p:cNvPr>
          <p:cNvSpPr txBox="1"/>
          <p:nvPr/>
        </p:nvSpPr>
        <p:spPr>
          <a:xfrm>
            <a:off x="8226781" y="1792342"/>
            <a:ext cx="3037332" cy="738664"/>
          </a:xfrm>
          <a:prstGeom prst="rect">
            <a:avLst/>
          </a:prstGeom>
          <a:noFill/>
        </p:spPr>
        <p:txBody>
          <a:bodyPr wrap="square" rtlCol="0">
            <a:spAutoFit/>
          </a:bodyPr>
          <a:lstStyle/>
          <a:p>
            <a:r>
              <a:rPr lang="en-GB" sz="1400" b="1" dirty="0">
                <a:latin typeface="+mj-lt"/>
              </a:rPr>
              <a:t>Interests</a:t>
            </a:r>
          </a:p>
          <a:p>
            <a:r>
              <a:rPr lang="en-GB" sz="1400" dirty="0">
                <a:latin typeface="+mj-lt"/>
              </a:rPr>
              <a:t>Used to like crafts, but hasn’t in a while due to circumstances</a:t>
            </a:r>
          </a:p>
        </p:txBody>
      </p:sp>
      <p:sp>
        <p:nvSpPr>
          <p:cNvPr id="15" name="TextBox 14">
            <a:extLst>
              <a:ext uri="{FF2B5EF4-FFF2-40B4-BE49-F238E27FC236}">
                <a16:creationId xmlns:a16="http://schemas.microsoft.com/office/drawing/2014/main" id="{26CD170B-D112-31C1-9FB0-DB9D4A52DEAC}"/>
              </a:ext>
            </a:extLst>
          </p:cNvPr>
          <p:cNvSpPr txBox="1"/>
          <p:nvPr/>
        </p:nvSpPr>
        <p:spPr>
          <a:xfrm>
            <a:off x="8246362" y="4733034"/>
            <a:ext cx="3037332" cy="523220"/>
          </a:xfrm>
          <a:prstGeom prst="rect">
            <a:avLst/>
          </a:prstGeom>
          <a:noFill/>
        </p:spPr>
        <p:txBody>
          <a:bodyPr wrap="square" rtlCol="0">
            <a:spAutoFit/>
          </a:bodyPr>
          <a:lstStyle/>
          <a:p>
            <a:r>
              <a:rPr lang="en-GB" sz="1400" b="1" dirty="0">
                <a:latin typeface="+mj-lt"/>
              </a:rPr>
              <a:t>Pain points</a:t>
            </a:r>
          </a:p>
          <a:p>
            <a:r>
              <a:rPr lang="en-GB" sz="1400" dirty="0">
                <a:latin typeface="+mj-lt"/>
              </a:rPr>
              <a:t>Doesn’t feel listened to or valued.</a:t>
            </a:r>
          </a:p>
        </p:txBody>
      </p:sp>
      <p:sp>
        <p:nvSpPr>
          <p:cNvPr id="16" name="TextBox 15">
            <a:extLst>
              <a:ext uri="{FF2B5EF4-FFF2-40B4-BE49-F238E27FC236}">
                <a16:creationId xmlns:a16="http://schemas.microsoft.com/office/drawing/2014/main" id="{192CA769-618C-E94D-18AE-25C3F7CA0046}"/>
              </a:ext>
            </a:extLst>
          </p:cNvPr>
          <p:cNvSpPr txBox="1"/>
          <p:nvPr/>
        </p:nvSpPr>
        <p:spPr>
          <a:xfrm>
            <a:off x="8318508" y="3107882"/>
            <a:ext cx="3037332" cy="523220"/>
          </a:xfrm>
          <a:prstGeom prst="rect">
            <a:avLst/>
          </a:prstGeom>
          <a:noFill/>
        </p:spPr>
        <p:txBody>
          <a:bodyPr wrap="square" rtlCol="0">
            <a:spAutoFit/>
          </a:bodyPr>
          <a:lstStyle/>
          <a:p>
            <a:r>
              <a:rPr lang="en-GB" sz="1400" b="1" dirty="0">
                <a:latin typeface="+mj-lt"/>
              </a:rPr>
              <a:t>Values</a:t>
            </a:r>
          </a:p>
          <a:p>
            <a:r>
              <a:rPr lang="en-GB" sz="1400" dirty="0">
                <a:latin typeface="+mj-lt"/>
              </a:rPr>
              <a:t>Being safe and “getting on”</a:t>
            </a:r>
          </a:p>
        </p:txBody>
      </p:sp>
    </p:spTree>
    <p:extLst>
      <p:ext uri="{BB962C8B-B14F-4D97-AF65-F5344CB8AC3E}">
        <p14:creationId xmlns:p14="http://schemas.microsoft.com/office/powerpoint/2010/main" val="169202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AD59-FB8B-2749-8FC2-D4698F906385}"/>
              </a:ext>
            </a:extLst>
          </p:cNvPr>
          <p:cNvSpPr>
            <a:spLocks noGrp="1"/>
          </p:cNvSpPr>
          <p:nvPr>
            <p:ph type="title"/>
          </p:nvPr>
        </p:nvSpPr>
        <p:spPr/>
        <p:txBody>
          <a:bodyPr>
            <a:normAutofit/>
          </a:bodyPr>
          <a:lstStyle/>
          <a:p>
            <a:r>
              <a:rPr lang="en-GB" sz="5400" dirty="0">
                <a:solidFill>
                  <a:schemeClr val="accent3"/>
                </a:solidFill>
              </a:rPr>
              <a:t>Trevor</a:t>
            </a:r>
          </a:p>
        </p:txBody>
      </p:sp>
      <p:sp>
        <p:nvSpPr>
          <p:cNvPr id="7" name="Date Placeholder 6">
            <a:extLst>
              <a:ext uri="{FF2B5EF4-FFF2-40B4-BE49-F238E27FC236}">
                <a16:creationId xmlns:a16="http://schemas.microsoft.com/office/drawing/2014/main" id="{6FE4CE2B-04DC-6504-44F2-32C26665A699}"/>
              </a:ext>
            </a:extLst>
          </p:cNvPr>
          <p:cNvSpPr>
            <a:spLocks noGrp="1"/>
          </p:cNvSpPr>
          <p:nvPr>
            <p:ph type="dt" sz="half" idx="10"/>
          </p:nvPr>
        </p:nvSpPr>
        <p:spPr/>
        <p:txBody>
          <a:bodyPr/>
          <a:lstStyle/>
          <a:p>
            <a:pPr rtl="0"/>
            <a:fld id="{D69BFEA2-68D3-4DA7-B9BF-C87CE841F0C8}" type="datetime1">
              <a:rPr lang="en-GB" noProof="0" smtClean="0"/>
              <a:t>24/09/2024</a:t>
            </a:fld>
            <a:endParaRPr lang="en-GB" noProof="0"/>
          </a:p>
        </p:txBody>
      </p:sp>
      <p:sp>
        <p:nvSpPr>
          <p:cNvPr id="8" name="Footer Placeholder 7">
            <a:extLst>
              <a:ext uri="{FF2B5EF4-FFF2-40B4-BE49-F238E27FC236}">
                <a16:creationId xmlns:a16="http://schemas.microsoft.com/office/drawing/2014/main" id="{69563EFC-ED7C-0DF0-E310-32ADA0BE8339}"/>
              </a:ext>
            </a:extLst>
          </p:cNvPr>
          <p:cNvSpPr>
            <a:spLocks noGrp="1"/>
          </p:cNvSpPr>
          <p:nvPr>
            <p:ph type="ftr" sz="quarter" idx="11"/>
          </p:nvPr>
        </p:nvSpPr>
        <p:spPr/>
        <p:txBody>
          <a:bodyPr/>
          <a:lstStyle/>
          <a:p>
            <a:pPr rtl="0"/>
            <a:r>
              <a:rPr lang="en-GB" noProof="0"/>
              <a:t>Tools &amp; Methods</a:t>
            </a:r>
          </a:p>
        </p:txBody>
      </p:sp>
      <p:sp>
        <p:nvSpPr>
          <p:cNvPr id="9" name="Slide Number Placeholder 8">
            <a:extLst>
              <a:ext uri="{FF2B5EF4-FFF2-40B4-BE49-F238E27FC236}">
                <a16:creationId xmlns:a16="http://schemas.microsoft.com/office/drawing/2014/main" id="{CC74C603-1228-F93B-7D8A-EB60BCE26E48}"/>
              </a:ext>
            </a:extLst>
          </p:cNvPr>
          <p:cNvSpPr>
            <a:spLocks noGrp="1"/>
          </p:cNvSpPr>
          <p:nvPr>
            <p:ph type="sldNum" sz="quarter" idx="12"/>
          </p:nvPr>
        </p:nvSpPr>
        <p:spPr/>
        <p:txBody>
          <a:bodyPr/>
          <a:lstStyle/>
          <a:p>
            <a:pPr rtl="0"/>
            <a:fld id="{A65A5C87-DF58-40C8-B092-1DE63DB4547E}" type="slidenum">
              <a:rPr lang="en-GB" noProof="0" smtClean="0"/>
              <a:t>93</a:t>
            </a:fld>
            <a:endParaRPr lang="en-GB" noProof="0"/>
          </a:p>
        </p:txBody>
      </p:sp>
      <p:sp>
        <p:nvSpPr>
          <p:cNvPr id="10" name="Rectangle 9">
            <a:extLst>
              <a:ext uri="{FF2B5EF4-FFF2-40B4-BE49-F238E27FC236}">
                <a16:creationId xmlns:a16="http://schemas.microsoft.com/office/drawing/2014/main" id="{E171C78A-FF45-02C9-CF9D-F9A3C274164D}"/>
              </a:ext>
            </a:extLst>
          </p:cNvPr>
          <p:cNvSpPr/>
          <p:nvPr/>
        </p:nvSpPr>
        <p:spPr>
          <a:xfrm>
            <a:off x="3247198" y="1678775"/>
            <a:ext cx="1367541"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FFFAA70-047D-1D4B-C555-022587A4D5C3}"/>
              </a:ext>
            </a:extLst>
          </p:cNvPr>
          <p:cNvSpPr/>
          <p:nvPr/>
        </p:nvSpPr>
        <p:spPr>
          <a:xfrm>
            <a:off x="8153400" y="3070295"/>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30F76F4-5BEA-405B-3F96-7AC36657C88C}"/>
              </a:ext>
            </a:extLst>
          </p:cNvPr>
          <p:cNvSpPr/>
          <p:nvPr/>
        </p:nvSpPr>
        <p:spPr>
          <a:xfrm>
            <a:off x="4891095" y="3079970"/>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4B8EF5B-D18A-6A1D-4007-8E90E7155B81}"/>
              </a:ext>
            </a:extLst>
          </p:cNvPr>
          <p:cNvSpPr/>
          <p:nvPr/>
        </p:nvSpPr>
        <p:spPr>
          <a:xfrm>
            <a:off x="8191745" y="4441805"/>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DFC8248-9091-83A7-0635-24E1F069B1E9}"/>
              </a:ext>
            </a:extLst>
          </p:cNvPr>
          <p:cNvSpPr/>
          <p:nvPr/>
        </p:nvSpPr>
        <p:spPr>
          <a:xfrm>
            <a:off x="4891095" y="4457827"/>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223464D-F14D-C699-CA80-8B74CE6D876A}"/>
              </a:ext>
            </a:extLst>
          </p:cNvPr>
          <p:cNvSpPr/>
          <p:nvPr/>
        </p:nvSpPr>
        <p:spPr>
          <a:xfrm>
            <a:off x="4869436" y="1678775"/>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AF34A2-2E8F-0664-B99C-8FD4FA6B339A}"/>
              </a:ext>
            </a:extLst>
          </p:cNvPr>
          <p:cNvSpPr/>
          <p:nvPr/>
        </p:nvSpPr>
        <p:spPr>
          <a:xfrm>
            <a:off x="8153400" y="1694885"/>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BBBBB7B-F70B-2A29-B48C-15CA97E79844}"/>
              </a:ext>
            </a:extLst>
          </p:cNvPr>
          <p:cNvSpPr/>
          <p:nvPr/>
        </p:nvSpPr>
        <p:spPr>
          <a:xfrm>
            <a:off x="3256112" y="3054111"/>
            <a:ext cx="1367542" cy="2583292"/>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artoon of a person sitting&#10;&#10;Description automatically generated">
            <a:extLst>
              <a:ext uri="{FF2B5EF4-FFF2-40B4-BE49-F238E27FC236}">
                <a16:creationId xmlns:a16="http://schemas.microsoft.com/office/drawing/2014/main" id="{9E980F9F-2EAF-E818-FF97-71987CA575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481" y="2083822"/>
            <a:ext cx="1681020" cy="2940298"/>
          </a:xfrm>
          <a:prstGeom prst="rect">
            <a:avLst/>
          </a:prstGeom>
        </p:spPr>
      </p:pic>
      <p:sp>
        <p:nvSpPr>
          <p:cNvPr id="3" name="TextBox 2">
            <a:extLst>
              <a:ext uri="{FF2B5EF4-FFF2-40B4-BE49-F238E27FC236}">
                <a16:creationId xmlns:a16="http://schemas.microsoft.com/office/drawing/2014/main" id="{60FAFBE4-5D4A-C649-A82B-57BAC5B1092C}"/>
              </a:ext>
            </a:extLst>
          </p:cNvPr>
          <p:cNvSpPr txBox="1"/>
          <p:nvPr/>
        </p:nvSpPr>
        <p:spPr>
          <a:xfrm>
            <a:off x="3328237" y="1751299"/>
            <a:ext cx="1142568" cy="523220"/>
          </a:xfrm>
          <a:prstGeom prst="rect">
            <a:avLst/>
          </a:prstGeom>
          <a:noFill/>
        </p:spPr>
        <p:txBody>
          <a:bodyPr wrap="square" rtlCol="0">
            <a:spAutoFit/>
          </a:bodyPr>
          <a:lstStyle/>
          <a:p>
            <a:r>
              <a:rPr lang="en-GB" sz="1400" b="1" dirty="0">
                <a:latin typeface="+mj-lt"/>
              </a:rPr>
              <a:t>Age</a:t>
            </a:r>
          </a:p>
          <a:p>
            <a:r>
              <a:rPr lang="en-GB" sz="1400" dirty="0">
                <a:latin typeface="+mj-lt"/>
              </a:rPr>
              <a:t>Trevor is 68</a:t>
            </a:r>
          </a:p>
        </p:txBody>
      </p:sp>
      <p:sp>
        <p:nvSpPr>
          <p:cNvPr id="5" name="TextBox 4">
            <a:extLst>
              <a:ext uri="{FF2B5EF4-FFF2-40B4-BE49-F238E27FC236}">
                <a16:creationId xmlns:a16="http://schemas.microsoft.com/office/drawing/2014/main" id="{B2DD9DCD-7AEF-788E-B54E-267E67874243}"/>
              </a:ext>
            </a:extLst>
          </p:cNvPr>
          <p:cNvSpPr txBox="1"/>
          <p:nvPr/>
        </p:nvSpPr>
        <p:spPr>
          <a:xfrm>
            <a:off x="3287952" y="3151550"/>
            <a:ext cx="1182853" cy="2246769"/>
          </a:xfrm>
          <a:prstGeom prst="rect">
            <a:avLst/>
          </a:prstGeom>
          <a:noFill/>
        </p:spPr>
        <p:txBody>
          <a:bodyPr wrap="square">
            <a:spAutoFit/>
          </a:bodyPr>
          <a:lstStyle/>
          <a:p>
            <a:r>
              <a:rPr lang="en-GB" sz="1400" b="1" dirty="0">
                <a:latin typeface="+mj-lt"/>
              </a:rPr>
              <a:t>Background</a:t>
            </a:r>
          </a:p>
          <a:p>
            <a:r>
              <a:rPr lang="en-GB" sz="1400" dirty="0">
                <a:latin typeface="+mj-lt"/>
              </a:rPr>
              <a:t>Born Kent, following 20+ years in the army, has drifted. Never married. Drinks 5 bottles of cider daily.</a:t>
            </a:r>
          </a:p>
        </p:txBody>
      </p:sp>
      <p:sp>
        <p:nvSpPr>
          <p:cNvPr id="6" name="TextBox 5">
            <a:extLst>
              <a:ext uri="{FF2B5EF4-FFF2-40B4-BE49-F238E27FC236}">
                <a16:creationId xmlns:a16="http://schemas.microsoft.com/office/drawing/2014/main" id="{F2903609-BB96-BA31-BD06-DA9C98854AB3}"/>
              </a:ext>
            </a:extLst>
          </p:cNvPr>
          <p:cNvSpPr txBox="1"/>
          <p:nvPr/>
        </p:nvSpPr>
        <p:spPr>
          <a:xfrm>
            <a:off x="4869436" y="1756404"/>
            <a:ext cx="3037332" cy="523220"/>
          </a:xfrm>
          <a:prstGeom prst="rect">
            <a:avLst/>
          </a:prstGeom>
          <a:noFill/>
        </p:spPr>
        <p:txBody>
          <a:bodyPr wrap="square" rtlCol="0">
            <a:spAutoFit/>
          </a:bodyPr>
          <a:lstStyle/>
          <a:p>
            <a:r>
              <a:rPr lang="en-GB" sz="1400" b="1" dirty="0">
                <a:latin typeface="+mj-lt"/>
              </a:rPr>
              <a:t>Saying</a:t>
            </a:r>
          </a:p>
          <a:p>
            <a:r>
              <a:rPr lang="en-GB" sz="1400" dirty="0">
                <a:latin typeface="+mj-lt"/>
              </a:rPr>
              <a:t>“Just leave me alone”</a:t>
            </a:r>
          </a:p>
        </p:txBody>
      </p:sp>
      <p:sp>
        <p:nvSpPr>
          <p:cNvPr id="11" name="TextBox 10">
            <a:extLst>
              <a:ext uri="{FF2B5EF4-FFF2-40B4-BE49-F238E27FC236}">
                <a16:creationId xmlns:a16="http://schemas.microsoft.com/office/drawing/2014/main" id="{54ADCFE5-618C-5EA5-9CE0-ADB11BFFD399}"/>
              </a:ext>
            </a:extLst>
          </p:cNvPr>
          <p:cNvSpPr txBox="1"/>
          <p:nvPr/>
        </p:nvSpPr>
        <p:spPr>
          <a:xfrm>
            <a:off x="4909768" y="3103993"/>
            <a:ext cx="3037332" cy="954107"/>
          </a:xfrm>
          <a:prstGeom prst="rect">
            <a:avLst/>
          </a:prstGeom>
          <a:noFill/>
        </p:spPr>
        <p:txBody>
          <a:bodyPr wrap="square" rtlCol="0">
            <a:spAutoFit/>
          </a:bodyPr>
          <a:lstStyle/>
          <a:p>
            <a:r>
              <a:rPr lang="en-GB" sz="1400" b="1" dirty="0">
                <a:latin typeface="+mj-lt"/>
              </a:rPr>
              <a:t>Work life</a:t>
            </a:r>
          </a:p>
          <a:p>
            <a:r>
              <a:rPr lang="en-GB" sz="1400" dirty="0">
                <a:latin typeface="+mj-lt"/>
              </a:rPr>
              <a:t>Joined the army and fought in the Falklands &amp; Northern Ireland. Has not worked since discharge</a:t>
            </a:r>
          </a:p>
        </p:txBody>
      </p:sp>
      <p:sp>
        <p:nvSpPr>
          <p:cNvPr id="15" name="TextBox 14">
            <a:extLst>
              <a:ext uri="{FF2B5EF4-FFF2-40B4-BE49-F238E27FC236}">
                <a16:creationId xmlns:a16="http://schemas.microsoft.com/office/drawing/2014/main" id="{803C1A8D-8A1F-625F-90C6-DBF10E2827ED}"/>
              </a:ext>
            </a:extLst>
          </p:cNvPr>
          <p:cNvSpPr txBox="1"/>
          <p:nvPr/>
        </p:nvSpPr>
        <p:spPr>
          <a:xfrm>
            <a:off x="4909768" y="4452992"/>
            <a:ext cx="3037332" cy="1169551"/>
          </a:xfrm>
          <a:prstGeom prst="rect">
            <a:avLst/>
          </a:prstGeom>
          <a:noFill/>
        </p:spPr>
        <p:txBody>
          <a:bodyPr wrap="square" rtlCol="0">
            <a:spAutoFit/>
          </a:bodyPr>
          <a:lstStyle/>
          <a:p>
            <a:r>
              <a:rPr lang="en-GB" sz="1400" b="1" dirty="0">
                <a:latin typeface="+mj-lt"/>
              </a:rPr>
              <a:t>Personal life</a:t>
            </a:r>
          </a:p>
          <a:p>
            <a:r>
              <a:rPr lang="en-GB" sz="1400" dirty="0">
                <a:latin typeface="+mj-lt"/>
              </a:rPr>
              <a:t>Has a close ex-military friend (the reason he came to Dundee), who he meets and drinks with most days.</a:t>
            </a:r>
          </a:p>
        </p:txBody>
      </p:sp>
      <p:sp>
        <p:nvSpPr>
          <p:cNvPr id="16" name="TextBox 15">
            <a:extLst>
              <a:ext uri="{FF2B5EF4-FFF2-40B4-BE49-F238E27FC236}">
                <a16:creationId xmlns:a16="http://schemas.microsoft.com/office/drawing/2014/main" id="{A8468FC1-805B-D093-11E7-EEE050F41853}"/>
              </a:ext>
            </a:extLst>
          </p:cNvPr>
          <p:cNvSpPr txBox="1"/>
          <p:nvPr/>
        </p:nvSpPr>
        <p:spPr>
          <a:xfrm>
            <a:off x="8159790" y="1771943"/>
            <a:ext cx="3037332" cy="738664"/>
          </a:xfrm>
          <a:prstGeom prst="rect">
            <a:avLst/>
          </a:prstGeom>
          <a:noFill/>
        </p:spPr>
        <p:txBody>
          <a:bodyPr wrap="square" rtlCol="0">
            <a:spAutoFit/>
          </a:bodyPr>
          <a:lstStyle/>
          <a:p>
            <a:r>
              <a:rPr lang="en-GB" sz="1400" b="1" dirty="0">
                <a:latin typeface="+mj-lt"/>
              </a:rPr>
              <a:t>Interests</a:t>
            </a:r>
          </a:p>
          <a:p>
            <a:r>
              <a:rPr lang="en-GB" sz="1400" dirty="0">
                <a:latin typeface="+mj-lt"/>
              </a:rPr>
              <a:t>Likes to place small bets on horses and football.</a:t>
            </a:r>
          </a:p>
        </p:txBody>
      </p:sp>
      <p:sp>
        <p:nvSpPr>
          <p:cNvPr id="21" name="TextBox 20">
            <a:extLst>
              <a:ext uri="{FF2B5EF4-FFF2-40B4-BE49-F238E27FC236}">
                <a16:creationId xmlns:a16="http://schemas.microsoft.com/office/drawing/2014/main" id="{6D1CED80-1F30-48FE-8459-56F20ECB174F}"/>
              </a:ext>
            </a:extLst>
          </p:cNvPr>
          <p:cNvSpPr txBox="1"/>
          <p:nvPr/>
        </p:nvSpPr>
        <p:spPr>
          <a:xfrm>
            <a:off x="8153400" y="3151550"/>
            <a:ext cx="3037332" cy="738664"/>
          </a:xfrm>
          <a:prstGeom prst="rect">
            <a:avLst/>
          </a:prstGeom>
          <a:noFill/>
        </p:spPr>
        <p:txBody>
          <a:bodyPr wrap="square" rtlCol="0">
            <a:spAutoFit/>
          </a:bodyPr>
          <a:lstStyle/>
          <a:p>
            <a:r>
              <a:rPr lang="en-GB" sz="1400" b="1" dirty="0">
                <a:latin typeface="+mj-lt"/>
              </a:rPr>
              <a:t>Values</a:t>
            </a:r>
          </a:p>
          <a:p>
            <a:r>
              <a:rPr lang="en-GB" sz="1400" dirty="0">
                <a:latin typeface="+mj-lt"/>
              </a:rPr>
              <a:t>Friendship </a:t>
            </a:r>
          </a:p>
          <a:p>
            <a:endParaRPr lang="en-GB" sz="1400" dirty="0">
              <a:latin typeface="+mj-lt"/>
            </a:endParaRPr>
          </a:p>
        </p:txBody>
      </p:sp>
      <p:sp>
        <p:nvSpPr>
          <p:cNvPr id="22" name="TextBox 21">
            <a:extLst>
              <a:ext uri="{FF2B5EF4-FFF2-40B4-BE49-F238E27FC236}">
                <a16:creationId xmlns:a16="http://schemas.microsoft.com/office/drawing/2014/main" id="{F9DC170E-BBB2-A077-2CB0-E7D8F645CB8E}"/>
              </a:ext>
            </a:extLst>
          </p:cNvPr>
          <p:cNvSpPr txBox="1"/>
          <p:nvPr/>
        </p:nvSpPr>
        <p:spPr>
          <a:xfrm>
            <a:off x="8173072" y="4503451"/>
            <a:ext cx="3037332" cy="954107"/>
          </a:xfrm>
          <a:prstGeom prst="rect">
            <a:avLst/>
          </a:prstGeom>
          <a:noFill/>
        </p:spPr>
        <p:txBody>
          <a:bodyPr wrap="square" rtlCol="0">
            <a:spAutoFit/>
          </a:bodyPr>
          <a:lstStyle/>
          <a:p>
            <a:r>
              <a:rPr lang="en-GB" sz="1400" b="1" dirty="0">
                <a:latin typeface="+mj-lt"/>
              </a:rPr>
              <a:t>Pain points</a:t>
            </a:r>
          </a:p>
          <a:p>
            <a:r>
              <a:rPr lang="en-GB" sz="1400" dirty="0">
                <a:latin typeface="+mj-lt"/>
              </a:rPr>
              <a:t>Doesn’t like drugs and the “youngsters” who use openly around the accommodation.</a:t>
            </a:r>
          </a:p>
        </p:txBody>
      </p:sp>
    </p:spTree>
    <p:extLst>
      <p:ext uri="{BB962C8B-B14F-4D97-AF65-F5344CB8AC3E}">
        <p14:creationId xmlns:p14="http://schemas.microsoft.com/office/powerpoint/2010/main" val="37872064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artoon person with a cigarette in his mouth&#10;&#10;Description automatically generated">
            <a:extLst>
              <a:ext uri="{FF2B5EF4-FFF2-40B4-BE49-F238E27FC236}">
                <a16:creationId xmlns:a16="http://schemas.microsoft.com/office/drawing/2014/main" id="{2AFBD2D7-C8E5-2D55-C79B-878E46FEECEE}"/>
              </a:ext>
            </a:extLst>
          </p:cNvPr>
          <p:cNvPicPr>
            <a:picLocks noChangeAspect="1"/>
          </p:cNvPicPr>
          <p:nvPr/>
        </p:nvPicPr>
        <p:blipFill>
          <a:blip r:embed="rId2"/>
          <a:stretch>
            <a:fillRect/>
          </a:stretch>
        </p:blipFill>
        <p:spPr>
          <a:xfrm>
            <a:off x="391667" y="2594451"/>
            <a:ext cx="4882067" cy="2317203"/>
          </a:xfrm>
          <a:prstGeom prst="rect">
            <a:avLst/>
          </a:prstGeom>
        </p:spPr>
      </p:pic>
      <p:sp>
        <p:nvSpPr>
          <p:cNvPr id="2" name="Title 1">
            <a:extLst>
              <a:ext uri="{FF2B5EF4-FFF2-40B4-BE49-F238E27FC236}">
                <a16:creationId xmlns:a16="http://schemas.microsoft.com/office/drawing/2014/main" id="{7EBAAD59-FB8B-2749-8FC2-D4698F906385}"/>
              </a:ext>
            </a:extLst>
          </p:cNvPr>
          <p:cNvSpPr>
            <a:spLocks noGrp="1"/>
          </p:cNvSpPr>
          <p:nvPr>
            <p:ph type="title"/>
          </p:nvPr>
        </p:nvSpPr>
        <p:spPr/>
        <p:txBody>
          <a:bodyPr>
            <a:normAutofit/>
          </a:bodyPr>
          <a:lstStyle/>
          <a:p>
            <a:r>
              <a:rPr lang="en-GB" sz="5400" dirty="0">
                <a:solidFill>
                  <a:schemeClr val="accent3"/>
                </a:solidFill>
              </a:rPr>
              <a:t>Derek</a:t>
            </a:r>
          </a:p>
        </p:txBody>
      </p:sp>
      <p:sp>
        <p:nvSpPr>
          <p:cNvPr id="7" name="Date Placeholder 6">
            <a:extLst>
              <a:ext uri="{FF2B5EF4-FFF2-40B4-BE49-F238E27FC236}">
                <a16:creationId xmlns:a16="http://schemas.microsoft.com/office/drawing/2014/main" id="{6FE4CE2B-04DC-6504-44F2-32C26665A699}"/>
              </a:ext>
            </a:extLst>
          </p:cNvPr>
          <p:cNvSpPr>
            <a:spLocks noGrp="1"/>
          </p:cNvSpPr>
          <p:nvPr>
            <p:ph type="dt" sz="half" idx="10"/>
          </p:nvPr>
        </p:nvSpPr>
        <p:spPr/>
        <p:txBody>
          <a:bodyPr/>
          <a:lstStyle/>
          <a:p>
            <a:pPr rtl="0"/>
            <a:fld id="{1E2BC50F-272D-48A1-87AB-5E2FA5072D7E}" type="datetime1">
              <a:rPr lang="en-GB" noProof="0" smtClean="0"/>
              <a:t>24/09/2024</a:t>
            </a:fld>
            <a:endParaRPr lang="en-GB" noProof="0"/>
          </a:p>
        </p:txBody>
      </p:sp>
      <p:sp>
        <p:nvSpPr>
          <p:cNvPr id="8" name="Footer Placeholder 7">
            <a:extLst>
              <a:ext uri="{FF2B5EF4-FFF2-40B4-BE49-F238E27FC236}">
                <a16:creationId xmlns:a16="http://schemas.microsoft.com/office/drawing/2014/main" id="{69563EFC-ED7C-0DF0-E310-32ADA0BE8339}"/>
              </a:ext>
            </a:extLst>
          </p:cNvPr>
          <p:cNvSpPr>
            <a:spLocks noGrp="1"/>
          </p:cNvSpPr>
          <p:nvPr>
            <p:ph type="ftr" sz="quarter" idx="11"/>
          </p:nvPr>
        </p:nvSpPr>
        <p:spPr/>
        <p:txBody>
          <a:bodyPr/>
          <a:lstStyle/>
          <a:p>
            <a:pPr rtl="0"/>
            <a:r>
              <a:rPr lang="en-GB" noProof="0"/>
              <a:t>Tools &amp; Methods</a:t>
            </a:r>
          </a:p>
        </p:txBody>
      </p:sp>
      <p:sp>
        <p:nvSpPr>
          <p:cNvPr id="9" name="Slide Number Placeholder 8">
            <a:extLst>
              <a:ext uri="{FF2B5EF4-FFF2-40B4-BE49-F238E27FC236}">
                <a16:creationId xmlns:a16="http://schemas.microsoft.com/office/drawing/2014/main" id="{CC74C603-1228-F93B-7D8A-EB60BCE26E48}"/>
              </a:ext>
            </a:extLst>
          </p:cNvPr>
          <p:cNvSpPr>
            <a:spLocks noGrp="1"/>
          </p:cNvSpPr>
          <p:nvPr>
            <p:ph type="sldNum" sz="quarter" idx="12"/>
          </p:nvPr>
        </p:nvSpPr>
        <p:spPr/>
        <p:txBody>
          <a:bodyPr/>
          <a:lstStyle/>
          <a:p>
            <a:pPr rtl="0"/>
            <a:fld id="{A65A5C87-DF58-40C8-B092-1DE63DB4547E}" type="slidenum">
              <a:rPr lang="en-GB" noProof="0" smtClean="0"/>
              <a:t>94</a:t>
            </a:fld>
            <a:endParaRPr lang="en-GB" noProof="0"/>
          </a:p>
        </p:txBody>
      </p:sp>
      <p:sp>
        <p:nvSpPr>
          <p:cNvPr id="10" name="Rectangle 9">
            <a:extLst>
              <a:ext uri="{FF2B5EF4-FFF2-40B4-BE49-F238E27FC236}">
                <a16:creationId xmlns:a16="http://schemas.microsoft.com/office/drawing/2014/main" id="{E171C78A-FF45-02C9-CF9D-F9A3C274164D}"/>
              </a:ext>
            </a:extLst>
          </p:cNvPr>
          <p:cNvSpPr/>
          <p:nvPr/>
        </p:nvSpPr>
        <p:spPr>
          <a:xfrm>
            <a:off x="3231659" y="1617377"/>
            <a:ext cx="1367541"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FFFAA70-047D-1D4B-C555-022587A4D5C3}"/>
              </a:ext>
            </a:extLst>
          </p:cNvPr>
          <p:cNvSpPr/>
          <p:nvPr/>
        </p:nvSpPr>
        <p:spPr>
          <a:xfrm>
            <a:off x="8209418" y="3064423"/>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30F76F4-5BEA-405B-3F96-7AC36657C88C}"/>
              </a:ext>
            </a:extLst>
          </p:cNvPr>
          <p:cNvSpPr/>
          <p:nvPr/>
        </p:nvSpPr>
        <p:spPr>
          <a:xfrm>
            <a:off x="4850963" y="3064423"/>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4B8EF5B-D18A-6A1D-4007-8E90E7155B81}"/>
              </a:ext>
            </a:extLst>
          </p:cNvPr>
          <p:cNvSpPr/>
          <p:nvPr/>
        </p:nvSpPr>
        <p:spPr>
          <a:xfrm>
            <a:off x="8246362" y="4527214"/>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DFC8248-9091-83A7-0635-24E1F069B1E9}"/>
              </a:ext>
            </a:extLst>
          </p:cNvPr>
          <p:cNvSpPr/>
          <p:nvPr/>
        </p:nvSpPr>
        <p:spPr>
          <a:xfrm>
            <a:off x="4869436" y="4550709"/>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223464D-F14D-C699-CA80-8B74CE6D876A}"/>
              </a:ext>
            </a:extLst>
          </p:cNvPr>
          <p:cNvSpPr/>
          <p:nvPr/>
        </p:nvSpPr>
        <p:spPr>
          <a:xfrm>
            <a:off x="4869436" y="1627045"/>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AF34A2-2E8F-0664-B99C-8FD4FA6B339A}"/>
              </a:ext>
            </a:extLst>
          </p:cNvPr>
          <p:cNvSpPr/>
          <p:nvPr/>
        </p:nvSpPr>
        <p:spPr>
          <a:xfrm>
            <a:off x="8209418" y="1627045"/>
            <a:ext cx="3037332" cy="1179576"/>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BBBBB7B-F70B-2A29-B48C-15CA97E79844}"/>
              </a:ext>
            </a:extLst>
          </p:cNvPr>
          <p:cNvSpPr/>
          <p:nvPr/>
        </p:nvSpPr>
        <p:spPr>
          <a:xfrm>
            <a:off x="3231658" y="3064423"/>
            <a:ext cx="1367542" cy="2660920"/>
          </a:xfrm>
          <a:prstGeom prst="rect">
            <a:avLst/>
          </a:prstGeom>
          <a:noFill/>
          <a:ln w="190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A883298-68DE-E8BB-61A9-9904F9E4F301}"/>
              </a:ext>
            </a:extLst>
          </p:cNvPr>
          <p:cNvSpPr txBox="1"/>
          <p:nvPr/>
        </p:nvSpPr>
        <p:spPr>
          <a:xfrm>
            <a:off x="3283278" y="1644466"/>
            <a:ext cx="1142568" cy="523220"/>
          </a:xfrm>
          <a:prstGeom prst="rect">
            <a:avLst/>
          </a:prstGeom>
          <a:noFill/>
        </p:spPr>
        <p:txBody>
          <a:bodyPr wrap="square" rtlCol="0">
            <a:spAutoFit/>
          </a:bodyPr>
          <a:lstStyle/>
          <a:p>
            <a:r>
              <a:rPr lang="en-GB" sz="1400" b="1" dirty="0">
                <a:latin typeface="+mj-lt"/>
              </a:rPr>
              <a:t>Age</a:t>
            </a:r>
          </a:p>
          <a:p>
            <a:r>
              <a:rPr lang="en-GB" sz="1400" dirty="0">
                <a:latin typeface="+mj-lt"/>
              </a:rPr>
              <a:t>Derek is 31</a:t>
            </a:r>
          </a:p>
        </p:txBody>
      </p:sp>
      <p:sp>
        <p:nvSpPr>
          <p:cNvPr id="5" name="TextBox 4">
            <a:extLst>
              <a:ext uri="{FF2B5EF4-FFF2-40B4-BE49-F238E27FC236}">
                <a16:creationId xmlns:a16="http://schemas.microsoft.com/office/drawing/2014/main" id="{BC442D0C-11FB-2213-834C-B6B79E66650E}"/>
              </a:ext>
            </a:extLst>
          </p:cNvPr>
          <p:cNvSpPr txBox="1"/>
          <p:nvPr/>
        </p:nvSpPr>
        <p:spPr>
          <a:xfrm>
            <a:off x="3215652" y="3074448"/>
            <a:ext cx="1351134" cy="2031325"/>
          </a:xfrm>
          <a:prstGeom prst="rect">
            <a:avLst/>
          </a:prstGeom>
          <a:noFill/>
        </p:spPr>
        <p:txBody>
          <a:bodyPr wrap="square">
            <a:spAutoFit/>
          </a:bodyPr>
          <a:lstStyle/>
          <a:p>
            <a:r>
              <a:rPr lang="en-GB" sz="1400" b="1" dirty="0">
                <a:latin typeface="+mj-lt"/>
              </a:rPr>
              <a:t>Background</a:t>
            </a:r>
          </a:p>
          <a:p>
            <a:r>
              <a:rPr lang="en-GB" sz="1400" dirty="0">
                <a:latin typeface="+mj-lt"/>
              </a:rPr>
              <a:t>Born &amp; bred in Dundee.  Has used substances since his mid-teens, primarily heroin, but will use what’s available.</a:t>
            </a:r>
          </a:p>
        </p:txBody>
      </p:sp>
      <p:sp>
        <p:nvSpPr>
          <p:cNvPr id="6" name="TextBox 5">
            <a:extLst>
              <a:ext uri="{FF2B5EF4-FFF2-40B4-BE49-F238E27FC236}">
                <a16:creationId xmlns:a16="http://schemas.microsoft.com/office/drawing/2014/main" id="{99DFDC03-6FC4-63B1-491B-E1397D5657EB}"/>
              </a:ext>
            </a:extLst>
          </p:cNvPr>
          <p:cNvSpPr txBox="1"/>
          <p:nvPr/>
        </p:nvSpPr>
        <p:spPr>
          <a:xfrm>
            <a:off x="4850963" y="1658498"/>
            <a:ext cx="3037332" cy="523220"/>
          </a:xfrm>
          <a:prstGeom prst="rect">
            <a:avLst/>
          </a:prstGeom>
          <a:noFill/>
        </p:spPr>
        <p:txBody>
          <a:bodyPr wrap="square" rtlCol="0">
            <a:spAutoFit/>
          </a:bodyPr>
          <a:lstStyle/>
          <a:p>
            <a:r>
              <a:rPr lang="en-GB" sz="1400" b="1" dirty="0">
                <a:latin typeface="+mj-lt"/>
              </a:rPr>
              <a:t>Saying</a:t>
            </a:r>
          </a:p>
          <a:p>
            <a:r>
              <a:rPr lang="en-GB" sz="1400" dirty="0">
                <a:latin typeface="+mj-lt"/>
              </a:rPr>
              <a:t>“I’m okay man, it’ll be fine”</a:t>
            </a:r>
          </a:p>
        </p:txBody>
      </p:sp>
      <p:sp>
        <p:nvSpPr>
          <p:cNvPr id="11" name="TextBox 10">
            <a:extLst>
              <a:ext uri="{FF2B5EF4-FFF2-40B4-BE49-F238E27FC236}">
                <a16:creationId xmlns:a16="http://schemas.microsoft.com/office/drawing/2014/main" id="{545A8BF1-45D0-653A-C4BD-E135650697F7}"/>
              </a:ext>
            </a:extLst>
          </p:cNvPr>
          <p:cNvSpPr txBox="1"/>
          <p:nvPr/>
        </p:nvSpPr>
        <p:spPr>
          <a:xfrm>
            <a:off x="4869436" y="3118566"/>
            <a:ext cx="3037332" cy="1169551"/>
          </a:xfrm>
          <a:prstGeom prst="rect">
            <a:avLst/>
          </a:prstGeom>
          <a:noFill/>
        </p:spPr>
        <p:txBody>
          <a:bodyPr wrap="square" rtlCol="0">
            <a:spAutoFit/>
          </a:bodyPr>
          <a:lstStyle/>
          <a:p>
            <a:r>
              <a:rPr lang="en-GB" sz="1400" b="1" dirty="0">
                <a:latin typeface="+mj-lt"/>
              </a:rPr>
              <a:t>Work life</a:t>
            </a:r>
          </a:p>
          <a:p>
            <a:r>
              <a:rPr lang="en-GB" sz="1400" dirty="0">
                <a:latin typeface="+mj-lt"/>
              </a:rPr>
              <a:t>Never worked, due to his addictions, has every thought about what working would look like.</a:t>
            </a:r>
          </a:p>
        </p:txBody>
      </p:sp>
      <p:sp>
        <p:nvSpPr>
          <p:cNvPr id="15" name="TextBox 14">
            <a:extLst>
              <a:ext uri="{FF2B5EF4-FFF2-40B4-BE49-F238E27FC236}">
                <a16:creationId xmlns:a16="http://schemas.microsoft.com/office/drawing/2014/main" id="{545A8BF1-45D0-653A-C4BD-E135650697F7}"/>
              </a:ext>
            </a:extLst>
          </p:cNvPr>
          <p:cNvSpPr txBox="1"/>
          <p:nvPr/>
        </p:nvSpPr>
        <p:spPr>
          <a:xfrm>
            <a:off x="4869436" y="4501801"/>
            <a:ext cx="3037332" cy="1169551"/>
          </a:xfrm>
          <a:prstGeom prst="rect">
            <a:avLst/>
          </a:prstGeom>
          <a:noFill/>
        </p:spPr>
        <p:txBody>
          <a:bodyPr wrap="square" rtlCol="0">
            <a:spAutoFit/>
          </a:bodyPr>
          <a:lstStyle/>
          <a:p>
            <a:r>
              <a:rPr lang="en-GB" sz="1400" b="1" dirty="0">
                <a:latin typeface="+mj-lt"/>
              </a:rPr>
              <a:t>Personal life</a:t>
            </a:r>
          </a:p>
          <a:p>
            <a:r>
              <a:rPr lang="en-GB" sz="1400" dirty="0">
                <a:latin typeface="+mj-lt"/>
              </a:rPr>
              <a:t>Many “transactional” acquaintances.  Has an on-off girlfriend, who is currently off, and has a dog who is cared for by her.</a:t>
            </a:r>
          </a:p>
        </p:txBody>
      </p:sp>
      <p:sp>
        <p:nvSpPr>
          <p:cNvPr id="16" name="TextBox 15">
            <a:extLst>
              <a:ext uri="{FF2B5EF4-FFF2-40B4-BE49-F238E27FC236}">
                <a16:creationId xmlns:a16="http://schemas.microsoft.com/office/drawing/2014/main" id="{4A12D1C5-79BC-D94C-2358-EB5C1B065A2C}"/>
              </a:ext>
            </a:extLst>
          </p:cNvPr>
          <p:cNvSpPr txBox="1"/>
          <p:nvPr/>
        </p:nvSpPr>
        <p:spPr>
          <a:xfrm>
            <a:off x="8209418" y="1644466"/>
            <a:ext cx="3037332" cy="738664"/>
          </a:xfrm>
          <a:prstGeom prst="rect">
            <a:avLst/>
          </a:prstGeom>
          <a:noFill/>
        </p:spPr>
        <p:txBody>
          <a:bodyPr wrap="square" rtlCol="0">
            <a:spAutoFit/>
          </a:bodyPr>
          <a:lstStyle/>
          <a:p>
            <a:r>
              <a:rPr lang="en-GB" sz="1400" b="1" dirty="0">
                <a:latin typeface="+mj-lt"/>
              </a:rPr>
              <a:t>Interests</a:t>
            </a:r>
          </a:p>
          <a:p>
            <a:r>
              <a:rPr lang="en-GB" sz="1400" dirty="0">
                <a:latin typeface="+mj-lt"/>
              </a:rPr>
              <a:t>Primarily “scoring”, does want to get his dog back.</a:t>
            </a:r>
          </a:p>
        </p:txBody>
      </p:sp>
      <p:sp>
        <p:nvSpPr>
          <p:cNvPr id="21" name="TextBox 20">
            <a:extLst>
              <a:ext uri="{FF2B5EF4-FFF2-40B4-BE49-F238E27FC236}">
                <a16:creationId xmlns:a16="http://schemas.microsoft.com/office/drawing/2014/main" id="{04DE69C3-3636-41E4-B4E0-BF2D89561A79}"/>
              </a:ext>
            </a:extLst>
          </p:cNvPr>
          <p:cNvSpPr txBox="1"/>
          <p:nvPr/>
        </p:nvSpPr>
        <p:spPr>
          <a:xfrm>
            <a:off x="8209418" y="3081765"/>
            <a:ext cx="3037332" cy="954107"/>
          </a:xfrm>
          <a:prstGeom prst="rect">
            <a:avLst/>
          </a:prstGeom>
          <a:noFill/>
        </p:spPr>
        <p:txBody>
          <a:bodyPr wrap="square" rtlCol="0">
            <a:spAutoFit/>
          </a:bodyPr>
          <a:lstStyle/>
          <a:p>
            <a:r>
              <a:rPr lang="en-GB" sz="1400" b="1" dirty="0">
                <a:latin typeface="+mj-lt"/>
              </a:rPr>
              <a:t>Values</a:t>
            </a:r>
          </a:p>
          <a:p>
            <a:r>
              <a:rPr lang="en-GB" sz="1400" dirty="0">
                <a:latin typeface="+mj-lt"/>
              </a:rPr>
              <a:t>Derek values loyalty more than anything else. </a:t>
            </a:r>
          </a:p>
          <a:p>
            <a:endParaRPr lang="en-GB" sz="1400" dirty="0">
              <a:latin typeface="+mj-lt"/>
            </a:endParaRPr>
          </a:p>
        </p:txBody>
      </p:sp>
      <p:sp>
        <p:nvSpPr>
          <p:cNvPr id="22" name="TextBox 21">
            <a:extLst>
              <a:ext uri="{FF2B5EF4-FFF2-40B4-BE49-F238E27FC236}">
                <a16:creationId xmlns:a16="http://schemas.microsoft.com/office/drawing/2014/main" id="{B2EA7970-1333-5CAA-AB91-692FEEAB12D2}"/>
              </a:ext>
            </a:extLst>
          </p:cNvPr>
          <p:cNvSpPr txBox="1"/>
          <p:nvPr/>
        </p:nvSpPr>
        <p:spPr>
          <a:xfrm>
            <a:off x="8246362" y="4555792"/>
            <a:ext cx="3037332" cy="1169551"/>
          </a:xfrm>
          <a:prstGeom prst="rect">
            <a:avLst/>
          </a:prstGeom>
          <a:noFill/>
        </p:spPr>
        <p:txBody>
          <a:bodyPr wrap="square" rtlCol="0">
            <a:spAutoFit/>
          </a:bodyPr>
          <a:lstStyle/>
          <a:p>
            <a:r>
              <a:rPr lang="en-GB" sz="1400" b="1" dirty="0">
                <a:latin typeface="+mj-lt"/>
              </a:rPr>
              <a:t>Pain points</a:t>
            </a:r>
          </a:p>
          <a:p>
            <a:r>
              <a:rPr lang="en-GB" sz="1400" dirty="0">
                <a:latin typeface="+mj-lt"/>
              </a:rPr>
              <a:t>Doesn’t see (or think) of the future.  Lives in the moment.</a:t>
            </a:r>
          </a:p>
          <a:p>
            <a:r>
              <a:rPr lang="en-GB" sz="1400" dirty="0">
                <a:latin typeface="+mj-lt"/>
              </a:rPr>
              <a:t>The drugs may kill him, like they have to others.</a:t>
            </a:r>
          </a:p>
        </p:txBody>
      </p:sp>
    </p:spTree>
    <p:extLst>
      <p:ext uri="{BB962C8B-B14F-4D97-AF65-F5344CB8AC3E}">
        <p14:creationId xmlns:p14="http://schemas.microsoft.com/office/powerpoint/2010/main" val="3108415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A291-57E5-4DE2-AC9A-C92E89A1D634}"/>
              </a:ext>
            </a:extLst>
          </p:cNvPr>
          <p:cNvSpPr>
            <a:spLocks noGrp="1"/>
          </p:cNvSpPr>
          <p:nvPr>
            <p:ph type="title"/>
          </p:nvPr>
        </p:nvSpPr>
        <p:spPr/>
        <p:txBody>
          <a:bodyPr>
            <a:normAutofit/>
          </a:bodyPr>
          <a:lstStyle/>
          <a:p>
            <a:r>
              <a:rPr lang="en-GB" sz="5400" dirty="0">
                <a:solidFill>
                  <a:schemeClr val="accent6">
                    <a:lumMod val="75000"/>
                  </a:schemeClr>
                </a:solidFill>
                <a:latin typeface="Avenir Next LT Pro" panose="020B0504020202020204" pitchFamily="34" charset="0"/>
              </a:rPr>
              <a:t>Problem framer</a:t>
            </a:r>
          </a:p>
        </p:txBody>
      </p:sp>
      <p:sp>
        <p:nvSpPr>
          <p:cNvPr id="3" name="Content Placeholder 2">
            <a:extLst>
              <a:ext uri="{FF2B5EF4-FFF2-40B4-BE49-F238E27FC236}">
                <a16:creationId xmlns:a16="http://schemas.microsoft.com/office/drawing/2014/main" id="{4A961C84-22D0-A8D7-BF1E-622E9AF42831}"/>
              </a:ext>
            </a:extLst>
          </p:cNvPr>
          <p:cNvSpPr>
            <a:spLocks noGrp="1"/>
          </p:cNvSpPr>
          <p:nvPr>
            <p:ph sz="half" idx="1"/>
          </p:nvPr>
        </p:nvSpPr>
        <p:spPr/>
        <p:txBody>
          <a:bodyPr>
            <a:normAutofit/>
          </a:bodyPr>
          <a:lstStyle/>
          <a:p>
            <a:pPr marL="0" indent="0">
              <a:buNone/>
            </a:pPr>
            <a:r>
              <a:rPr lang="en-US" sz="1800" dirty="0">
                <a:latin typeface="Avenir Next LT Pro" panose="020B0504020202020204" pitchFamily="34" charset="0"/>
              </a:rPr>
              <a:t>We cannot solve what we do not know!  Whilst we know there is a problem we need to define and frame.  The data collected is </a:t>
            </a:r>
            <a:r>
              <a:rPr lang="en-US" sz="1800" dirty="0" err="1">
                <a:latin typeface="Avenir Next LT Pro" panose="020B0504020202020204" pitchFamily="34" charset="0"/>
              </a:rPr>
              <a:t>analysed</a:t>
            </a:r>
            <a:r>
              <a:rPr lang="en-US" sz="1800" dirty="0">
                <a:latin typeface="Avenir Next LT Pro" panose="020B0504020202020204" pitchFamily="34" charset="0"/>
              </a:rPr>
              <a:t> and synthesized to a point where the problem can be developed into a question.</a:t>
            </a:r>
          </a:p>
          <a:p>
            <a:pPr marL="0" indent="0">
              <a:buNone/>
            </a:pPr>
            <a:r>
              <a:rPr lang="en-US" sz="1800" dirty="0">
                <a:latin typeface="Avenir Next LT Pro" panose="020B0504020202020204" pitchFamily="34" charset="0"/>
              </a:rPr>
              <a:t>We often run headlong into solutions without defining the question leads to confusion, poor solutions and tangential thinking, costing time and resources.  Despite this we often revisit these poor solutions or use off the peg solutions as it is seen as easier and quicker.</a:t>
            </a:r>
          </a:p>
          <a:p>
            <a:pPr marL="0" indent="0">
              <a:buNone/>
            </a:pPr>
            <a:r>
              <a:rPr lang="en-US" sz="1800" b="0" i="0" dirty="0">
                <a:solidFill>
                  <a:srgbClr val="181818"/>
                </a:solidFill>
                <a:effectLst/>
                <a:latin typeface="Avenir Next LT Pro" panose="020B0504020202020204" pitchFamily="34" charset="0"/>
              </a:rPr>
              <a:t>“Innovation starts with finding problems” </a:t>
            </a:r>
            <a:r>
              <a:rPr lang="en-GB" sz="1800" dirty="0">
                <a:latin typeface="Avenir Next LT Pro" panose="020B0504020202020204" pitchFamily="34" charset="0"/>
              </a:rPr>
              <a:t>(Griffith Centre for Systems Innovation et al., 2024)</a:t>
            </a:r>
          </a:p>
          <a:p>
            <a:pPr marL="0" indent="0">
              <a:buNone/>
            </a:pPr>
            <a:endParaRPr lang="en-GB" sz="1900" b="0" i="0" dirty="0">
              <a:solidFill>
                <a:srgbClr val="181818"/>
              </a:solidFill>
              <a:effectLst/>
              <a:latin typeface="Avenir Next LT Pro" panose="020B0504020202020204" pitchFamily="34" charset="0"/>
            </a:endParaRPr>
          </a:p>
          <a:p>
            <a:pPr marL="0" indent="0">
              <a:buNone/>
            </a:pPr>
            <a:endParaRPr lang="en-GB" dirty="0"/>
          </a:p>
        </p:txBody>
      </p:sp>
      <p:pic>
        <p:nvPicPr>
          <p:cNvPr id="6" name="Content Placeholder 5">
            <a:extLst>
              <a:ext uri="{FF2B5EF4-FFF2-40B4-BE49-F238E27FC236}">
                <a16:creationId xmlns:a16="http://schemas.microsoft.com/office/drawing/2014/main" id="{C0E02A7C-5028-0096-BEFD-61CC33DFBD3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19800" y="1429018"/>
            <a:ext cx="6149229" cy="4351338"/>
          </a:xfrm>
          <a:prstGeom prst="rect">
            <a:avLst/>
          </a:prstGeom>
        </p:spPr>
      </p:pic>
      <p:sp>
        <p:nvSpPr>
          <p:cNvPr id="7" name="Date Placeholder 6">
            <a:extLst>
              <a:ext uri="{FF2B5EF4-FFF2-40B4-BE49-F238E27FC236}">
                <a16:creationId xmlns:a16="http://schemas.microsoft.com/office/drawing/2014/main" id="{EE55F502-A747-51B3-E38D-BF5B6E4A7803}"/>
              </a:ext>
            </a:extLst>
          </p:cNvPr>
          <p:cNvSpPr>
            <a:spLocks noGrp="1"/>
          </p:cNvSpPr>
          <p:nvPr>
            <p:ph type="dt" sz="half" idx="10"/>
          </p:nvPr>
        </p:nvSpPr>
        <p:spPr/>
        <p:txBody>
          <a:bodyPr/>
          <a:lstStyle/>
          <a:p>
            <a:fld id="{EABC47F3-B004-48D9-90AC-9513F192B07E}" type="datetime1">
              <a:rPr lang="en-GB" smtClean="0"/>
              <a:t>24/09/2024</a:t>
            </a:fld>
            <a:endParaRPr lang="en-US" dirty="0"/>
          </a:p>
        </p:txBody>
      </p:sp>
      <p:sp>
        <p:nvSpPr>
          <p:cNvPr id="8" name="Footer Placeholder 7">
            <a:extLst>
              <a:ext uri="{FF2B5EF4-FFF2-40B4-BE49-F238E27FC236}">
                <a16:creationId xmlns:a16="http://schemas.microsoft.com/office/drawing/2014/main" id="{BFAC1863-1EF1-41DE-B389-E029D5FC0001}"/>
              </a:ext>
            </a:extLst>
          </p:cNvPr>
          <p:cNvSpPr>
            <a:spLocks noGrp="1"/>
          </p:cNvSpPr>
          <p:nvPr>
            <p:ph type="ftr" sz="quarter" idx="11"/>
          </p:nvPr>
        </p:nvSpPr>
        <p:spPr/>
        <p:txBody>
          <a:bodyPr/>
          <a:lstStyle/>
          <a:p>
            <a:r>
              <a:rPr lang="en-US"/>
              <a:t>Tools &amp; Methods (1984751)</a:t>
            </a:r>
            <a:endParaRPr lang="en-US" dirty="0"/>
          </a:p>
        </p:txBody>
      </p:sp>
      <p:sp>
        <p:nvSpPr>
          <p:cNvPr id="9" name="Slide Number Placeholder 8">
            <a:extLst>
              <a:ext uri="{FF2B5EF4-FFF2-40B4-BE49-F238E27FC236}">
                <a16:creationId xmlns:a16="http://schemas.microsoft.com/office/drawing/2014/main" id="{7C24F545-C9B2-40AA-602B-C2BE11C0E70A}"/>
              </a:ext>
            </a:extLst>
          </p:cNvPr>
          <p:cNvSpPr>
            <a:spLocks noGrp="1"/>
          </p:cNvSpPr>
          <p:nvPr>
            <p:ph type="sldNum" sz="quarter" idx="12"/>
          </p:nvPr>
        </p:nvSpPr>
        <p:spPr/>
        <p:txBody>
          <a:bodyPr/>
          <a:lstStyle/>
          <a:p>
            <a:fld id="{48F63A3B-78C7-47BE-AE5E-E10140E04643}" type="slidenum">
              <a:rPr lang="en-US" smtClean="0"/>
              <a:t>95</a:t>
            </a:fld>
            <a:endParaRPr lang="en-US" dirty="0"/>
          </a:p>
        </p:txBody>
      </p:sp>
    </p:spTree>
    <p:extLst>
      <p:ext uri="{BB962C8B-B14F-4D97-AF65-F5344CB8AC3E}">
        <p14:creationId xmlns:p14="http://schemas.microsoft.com/office/powerpoint/2010/main" val="39429131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FF9649-4E0A-0438-1271-0D7A0C428DF5}"/>
              </a:ext>
            </a:extLst>
          </p:cNvPr>
          <p:cNvPicPr>
            <a:picLocks noChangeAspect="1"/>
          </p:cNvPicPr>
          <p:nvPr/>
        </p:nvPicPr>
        <p:blipFill>
          <a:blip r:embed="rId2"/>
          <a:stretch>
            <a:fillRect/>
          </a:stretch>
        </p:blipFill>
        <p:spPr>
          <a:xfrm>
            <a:off x="1632155" y="136525"/>
            <a:ext cx="8927689" cy="6323779"/>
          </a:xfrm>
          <a:prstGeom prst="rect">
            <a:avLst/>
          </a:prstGeom>
        </p:spPr>
      </p:pic>
      <p:sp>
        <p:nvSpPr>
          <p:cNvPr id="5" name="Date Placeholder 4">
            <a:extLst>
              <a:ext uri="{FF2B5EF4-FFF2-40B4-BE49-F238E27FC236}">
                <a16:creationId xmlns:a16="http://schemas.microsoft.com/office/drawing/2014/main" id="{2E15EFEF-AB94-B18B-E42F-D0AB70D1671E}"/>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C95FC386-50DE-A01F-B14B-D4B582DCD462}"/>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B9EEB044-3FA6-8EDA-D422-F82D3D5C5FC6}"/>
              </a:ext>
            </a:extLst>
          </p:cNvPr>
          <p:cNvSpPr>
            <a:spLocks noGrp="1"/>
          </p:cNvSpPr>
          <p:nvPr>
            <p:ph type="sldNum" sz="quarter" idx="12"/>
          </p:nvPr>
        </p:nvSpPr>
        <p:spPr/>
        <p:txBody>
          <a:bodyPr/>
          <a:lstStyle/>
          <a:p>
            <a:fld id="{48F63A3B-78C7-47BE-AE5E-E10140E04643}" type="slidenum">
              <a:rPr lang="en-US" smtClean="0"/>
              <a:t>96</a:t>
            </a:fld>
            <a:endParaRPr lang="en-US" dirty="0"/>
          </a:p>
        </p:txBody>
      </p:sp>
      <p:sp>
        <p:nvSpPr>
          <p:cNvPr id="9" name="TextBox 8">
            <a:extLst>
              <a:ext uri="{FF2B5EF4-FFF2-40B4-BE49-F238E27FC236}">
                <a16:creationId xmlns:a16="http://schemas.microsoft.com/office/drawing/2014/main" id="{FB33E7D7-D379-D5FC-CAAC-4D917F4A7A16}"/>
              </a:ext>
            </a:extLst>
          </p:cNvPr>
          <p:cNvSpPr txBox="1"/>
          <p:nvPr/>
        </p:nvSpPr>
        <p:spPr>
          <a:xfrm>
            <a:off x="2063546" y="1538745"/>
            <a:ext cx="1779639" cy="307777"/>
          </a:xfrm>
          <a:prstGeom prst="rect">
            <a:avLst/>
          </a:prstGeom>
          <a:noFill/>
        </p:spPr>
        <p:txBody>
          <a:bodyPr wrap="square" rtlCol="0">
            <a:spAutoFit/>
          </a:bodyPr>
          <a:lstStyle/>
          <a:p>
            <a:r>
              <a:rPr lang="en-GB" sz="1400" dirty="0">
                <a:latin typeface="Avenir Next LT Pro" panose="020B0504020202020204" pitchFamily="34" charset="0"/>
              </a:rPr>
              <a:t>Feedback</a:t>
            </a:r>
          </a:p>
        </p:txBody>
      </p:sp>
      <p:sp>
        <p:nvSpPr>
          <p:cNvPr id="10" name="TextBox 9">
            <a:extLst>
              <a:ext uri="{FF2B5EF4-FFF2-40B4-BE49-F238E27FC236}">
                <a16:creationId xmlns:a16="http://schemas.microsoft.com/office/drawing/2014/main" id="{DCC5FC62-9190-1EBB-1EB8-68643146B44C}"/>
              </a:ext>
            </a:extLst>
          </p:cNvPr>
          <p:cNvSpPr txBox="1"/>
          <p:nvPr/>
        </p:nvSpPr>
        <p:spPr>
          <a:xfrm>
            <a:off x="1969525" y="2379069"/>
            <a:ext cx="2449460" cy="461665"/>
          </a:xfrm>
          <a:prstGeom prst="rect">
            <a:avLst/>
          </a:prstGeom>
          <a:noFill/>
        </p:spPr>
        <p:txBody>
          <a:bodyPr wrap="square" rtlCol="0">
            <a:spAutoFit/>
          </a:bodyPr>
          <a:lstStyle/>
          <a:p>
            <a:r>
              <a:rPr lang="en-GB" sz="1200" dirty="0">
                <a:latin typeface="Avenir Next LT Pro" panose="020B0504020202020204" pitchFamily="34" charset="0"/>
              </a:rPr>
              <a:t>Quality &amp; quantity of feedback is not good</a:t>
            </a:r>
          </a:p>
        </p:txBody>
      </p:sp>
      <p:sp>
        <p:nvSpPr>
          <p:cNvPr id="11" name="TextBox 10">
            <a:extLst>
              <a:ext uri="{FF2B5EF4-FFF2-40B4-BE49-F238E27FC236}">
                <a16:creationId xmlns:a16="http://schemas.microsoft.com/office/drawing/2014/main" id="{F8F04032-8CD3-F3D9-4363-5A401D30EC7C}"/>
              </a:ext>
            </a:extLst>
          </p:cNvPr>
          <p:cNvSpPr txBox="1"/>
          <p:nvPr/>
        </p:nvSpPr>
        <p:spPr>
          <a:xfrm>
            <a:off x="5211097" y="2723535"/>
            <a:ext cx="1288026" cy="276999"/>
          </a:xfrm>
          <a:prstGeom prst="rect">
            <a:avLst/>
          </a:prstGeom>
          <a:noFill/>
        </p:spPr>
        <p:txBody>
          <a:bodyPr wrap="square" rtlCol="0">
            <a:spAutoFit/>
          </a:bodyPr>
          <a:lstStyle/>
          <a:p>
            <a:r>
              <a:rPr lang="en-GB" sz="1200" dirty="0"/>
              <a:t>Time to complete</a:t>
            </a:r>
          </a:p>
        </p:txBody>
      </p:sp>
      <p:sp>
        <p:nvSpPr>
          <p:cNvPr id="12" name="TextBox 11">
            <a:extLst>
              <a:ext uri="{FF2B5EF4-FFF2-40B4-BE49-F238E27FC236}">
                <a16:creationId xmlns:a16="http://schemas.microsoft.com/office/drawing/2014/main" id="{6F5A8D0E-8E31-BC04-3E26-257C8646986D}"/>
              </a:ext>
            </a:extLst>
          </p:cNvPr>
          <p:cNvSpPr txBox="1"/>
          <p:nvPr/>
        </p:nvSpPr>
        <p:spPr>
          <a:xfrm>
            <a:off x="6956322" y="2708786"/>
            <a:ext cx="1288026" cy="276999"/>
          </a:xfrm>
          <a:prstGeom prst="rect">
            <a:avLst/>
          </a:prstGeom>
          <a:noFill/>
        </p:spPr>
        <p:txBody>
          <a:bodyPr wrap="square" rtlCol="0">
            <a:spAutoFit/>
          </a:bodyPr>
          <a:lstStyle/>
          <a:p>
            <a:r>
              <a:rPr lang="en-GB" sz="1200" dirty="0"/>
              <a:t>Too complex</a:t>
            </a:r>
          </a:p>
        </p:txBody>
      </p:sp>
      <p:sp>
        <p:nvSpPr>
          <p:cNvPr id="13" name="TextBox 12">
            <a:extLst>
              <a:ext uri="{FF2B5EF4-FFF2-40B4-BE49-F238E27FC236}">
                <a16:creationId xmlns:a16="http://schemas.microsoft.com/office/drawing/2014/main" id="{0C98D3C8-5197-EC5F-7917-D9FAFC3C6CA2}"/>
              </a:ext>
            </a:extLst>
          </p:cNvPr>
          <p:cNvSpPr txBox="1"/>
          <p:nvPr/>
        </p:nvSpPr>
        <p:spPr>
          <a:xfrm>
            <a:off x="8610599" y="2741901"/>
            <a:ext cx="1467465" cy="461665"/>
          </a:xfrm>
          <a:prstGeom prst="rect">
            <a:avLst/>
          </a:prstGeom>
          <a:noFill/>
        </p:spPr>
        <p:txBody>
          <a:bodyPr wrap="square" rtlCol="0">
            <a:spAutoFit/>
          </a:bodyPr>
          <a:lstStyle/>
          <a:p>
            <a:r>
              <a:rPr lang="en-GB" sz="1200" dirty="0"/>
              <a:t>No action taken after feedback given</a:t>
            </a:r>
          </a:p>
        </p:txBody>
      </p:sp>
      <p:sp>
        <p:nvSpPr>
          <p:cNvPr id="14" name="TextBox 13">
            <a:extLst>
              <a:ext uri="{FF2B5EF4-FFF2-40B4-BE49-F238E27FC236}">
                <a16:creationId xmlns:a16="http://schemas.microsoft.com/office/drawing/2014/main" id="{B8695082-A338-ECEA-6EBE-12978D077225}"/>
              </a:ext>
            </a:extLst>
          </p:cNvPr>
          <p:cNvSpPr txBox="1"/>
          <p:nvPr/>
        </p:nvSpPr>
        <p:spPr>
          <a:xfrm>
            <a:off x="4935794" y="1538745"/>
            <a:ext cx="2379406" cy="307777"/>
          </a:xfrm>
          <a:prstGeom prst="rect">
            <a:avLst/>
          </a:prstGeom>
          <a:noFill/>
        </p:spPr>
        <p:txBody>
          <a:bodyPr wrap="square" rtlCol="0">
            <a:spAutoFit/>
          </a:bodyPr>
          <a:lstStyle/>
          <a:p>
            <a:r>
              <a:rPr lang="en-GB" sz="1400" dirty="0"/>
              <a:t>Improved service delivery</a:t>
            </a:r>
          </a:p>
        </p:txBody>
      </p:sp>
      <p:sp>
        <p:nvSpPr>
          <p:cNvPr id="15" name="TextBox 14">
            <a:extLst>
              <a:ext uri="{FF2B5EF4-FFF2-40B4-BE49-F238E27FC236}">
                <a16:creationId xmlns:a16="http://schemas.microsoft.com/office/drawing/2014/main" id="{98E68159-0B98-47BD-8F1E-5D966CDB5435}"/>
              </a:ext>
            </a:extLst>
          </p:cNvPr>
          <p:cNvSpPr txBox="1"/>
          <p:nvPr/>
        </p:nvSpPr>
        <p:spPr>
          <a:xfrm>
            <a:off x="7669161" y="1632155"/>
            <a:ext cx="2459293" cy="461665"/>
          </a:xfrm>
          <a:prstGeom prst="rect">
            <a:avLst/>
          </a:prstGeom>
          <a:noFill/>
        </p:spPr>
        <p:txBody>
          <a:bodyPr wrap="square" rtlCol="0">
            <a:spAutoFit/>
          </a:bodyPr>
          <a:lstStyle/>
          <a:p>
            <a:r>
              <a:rPr lang="en-GB" sz="1200" dirty="0"/>
              <a:t>The process is accessible and easy with clear action plan to comments</a:t>
            </a:r>
          </a:p>
        </p:txBody>
      </p:sp>
      <p:sp>
        <p:nvSpPr>
          <p:cNvPr id="16" name="TextBox 15">
            <a:extLst>
              <a:ext uri="{FF2B5EF4-FFF2-40B4-BE49-F238E27FC236}">
                <a16:creationId xmlns:a16="http://schemas.microsoft.com/office/drawing/2014/main" id="{9BE20C6C-E773-579B-902C-467A0E85D09D}"/>
              </a:ext>
            </a:extLst>
          </p:cNvPr>
          <p:cNvSpPr txBox="1"/>
          <p:nvPr/>
        </p:nvSpPr>
        <p:spPr>
          <a:xfrm>
            <a:off x="7669161" y="3872215"/>
            <a:ext cx="2281084" cy="523220"/>
          </a:xfrm>
          <a:prstGeom prst="rect">
            <a:avLst/>
          </a:prstGeom>
          <a:noFill/>
        </p:spPr>
        <p:txBody>
          <a:bodyPr wrap="square" rtlCol="0">
            <a:spAutoFit/>
          </a:bodyPr>
          <a:lstStyle/>
          <a:p>
            <a:r>
              <a:rPr lang="en-GB" sz="1400" dirty="0"/>
              <a:t>Dependable on cohort at the time</a:t>
            </a:r>
          </a:p>
        </p:txBody>
      </p:sp>
      <p:sp>
        <p:nvSpPr>
          <p:cNvPr id="17" name="TextBox 16">
            <a:extLst>
              <a:ext uri="{FF2B5EF4-FFF2-40B4-BE49-F238E27FC236}">
                <a16:creationId xmlns:a16="http://schemas.microsoft.com/office/drawing/2014/main" id="{2F745959-BD0D-D72D-003E-8468306400A5}"/>
              </a:ext>
            </a:extLst>
          </p:cNvPr>
          <p:cNvSpPr txBox="1"/>
          <p:nvPr/>
        </p:nvSpPr>
        <p:spPr>
          <a:xfrm>
            <a:off x="1994720" y="3286975"/>
            <a:ext cx="2399070" cy="954107"/>
          </a:xfrm>
          <a:prstGeom prst="rect">
            <a:avLst/>
          </a:prstGeom>
          <a:noFill/>
        </p:spPr>
        <p:txBody>
          <a:bodyPr wrap="square" rtlCol="0">
            <a:spAutoFit/>
          </a:bodyPr>
          <a:lstStyle/>
          <a:p>
            <a:r>
              <a:rPr lang="en-GB" sz="1400" dirty="0"/>
              <a:t>Easy to submit, high quality information is received, and action is feedback in a timely manner</a:t>
            </a:r>
          </a:p>
        </p:txBody>
      </p:sp>
      <p:sp>
        <p:nvSpPr>
          <p:cNvPr id="19" name="TextBox 18">
            <a:extLst>
              <a:ext uri="{FF2B5EF4-FFF2-40B4-BE49-F238E27FC236}">
                <a16:creationId xmlns:a16="http://schemas.microsoft.com/office/drawing/2014/main" id="{340FFE1B-AF73-63DC-C81B-AB40AFE20309}"/>
              </a:ext>
            </a:extLst>
          </p:cNvPr>
          <p:cNvSpPr txBox="1"/>
          <p:nvPr/>
        </p:nvSpPr>
        <p:spPr>
          <a:xfrm>
            <a:off x="4168877" y="5083277"/>
            <a:ext cx="1288026" cy="369332"/>
          </a:xfrm>
          <a:prstGeom prst="rect">
            <a:avLst/>
          </a:prstGeom>
          <a:noFill/>
        </p:spPr>
        <p:txBody>
          <a:bodyPr wrap="square" rtlCol="0">
            <a:spAutoFit/>
          </a:bodyPr>
          <a:lstStyle/>
          <a:p>
            <a:r>
              <a:rPr lang="en-GB" dirty="0"/>
              <a:t>Personas </a:t>
            </a:r>
          </a:p>
        </p:txBody>
      </p:sp>
      <p:sp>
        <p:nvSpPr>
          <p:cNvPr id="20" name="TextBox 19">
            <a:extLst>
              <a:ext uri="{FF2B5EF4-FFF2-40B4-BE49-F238E27FC236}">
                <a16:creationId xmlns:a16="http://schemas.microsoft.com/office/drawing/2014/main" id="{FCD3050F-4B40-8BD5-C497-70F706FF2448}"/>
              </a:ext>
            </a:extLst>
          </p:cNvPr>
          <p:cNvSpPr txBox="1"/>
          <p:nvPr/>
        </p:nvSpPr>
        <p:spPr>
          <a:xfrm>
            <a:off x="6538452" y="5051011"/>
            <a:ext cx="1288026" cy="369332"/>
          </a:xfrm>
          <a:prstGeom prst="rect">
            <a:avLst/>
          </a:prstGeom>
          <a:noFill/>
        </p:spPr>
        <p:txBody>
          <a:bodyPr wrap="square" rtlCol="0">
            <a:spAutoFit/>
          </a:bodyPr>
          <a:lstStyle/>
          <a:p>
            <a:r>
              <a:rPr lang="en-GB" dirty="0"/>
              <a:t>Blueprint </a:t>
            </a:r>
          </a:p>
        </p:txBody>
      </p:sp>
      <p:sp>
        <p:nvSpPr>
          <p:cNvPr id="21" name="TextBox 20">
            <a:extLst>
              <a:ext uri="{FF2B5EF4-FFF2-40B4-BE49-F238E27FC236}">
                <a16:creationId xmlns:a16="http://schemas.microsoft.com/office/drawing/2014/main" id="{3A8C2484-DBAE-4E6C-09A1-4817B89A13B0}"/>
              </a:ext>
            </a:extLst>
          </p:cNvPr>
          <p:cNvSpPr txBox="1"/>
          <p:nvPr/>
        </p:nvSpPr>
        <p:spPr>
          <a:xfrm>
            <a:off x="8694175" y="5041179"/>
            <a:ext cx="1288026" cy="369332"/>
          </a:xfrm>
          <a:prstGeom prst="rect">
            <a:avLst/>
          </a:prstGeom>
          <a:noFill/>
        </p:spPr>
        <p:txBody>
          <a:bodyPr wrap="square" rtlCol="0">
            <a:spAutoFit/>
          </a:bodyPr>
          <a:lstStyle/>
          <a:p>
            <a:r>
              <a:rPr lang="en-GB" dirty="0"/>
              <a:t>Review </a:t>
            </a:r>
          </a:p>
        </p:txBody>
      </p:sp>
      <p:sp>
        <p:nvSpPr>
          <p:cNvPr id="22" name="TextBox 21">
            <a:extLst>
              <a:ext uri="{FF2B5EF4-FFF2-40B4-BE49-F238E27FC236}">
                <a16:creationId xmlns:a16="http://schemas.microsoft.com/office/drawing/2014/main" id="{9F393F3F-47EF-B492-2DE6-31E67F93BE7C}"/>
              </a:ext>
            </a:extLst>
          </p:cNvPr>
          <p:cNvSpPr txBox="1"/>
          <p:nvPr/>
        </p:nvSpPr>
        <p:spPr>
          <a:xfrm>
            <a:off x="5187745" y="3909981"/>
            <a:ext cx="2104103" cy="1015663"/>
          </a:xfrm>
          <a:prstGeom prst="rect">
            <a:avLst/>
          </a:prstGeom>
          <a:noFill/>
        </p:spPr>
        <p:txBody>
          <a:bodyPr wrap="square" rtlCol="0">
            <a:spAutoFit/>
          </a:bodyPr>
          <a:lstStyle/>
          <a:p>
            <a:r>
              <a:rPr lang="en-GB" sz="1400" dirty="0"/>
              <a:t>Engagement</a:t>
            </a:r>
          </a:p>
          <a:p>
            <a:r>
              <a:rPr lang="en-GB" sz="1400" dirty="0"/>
              <a:t>IT requirements</a:t>
            </a:r>
          </a:p>
          <a:p>
            <a:r>
              <a:rPr lang="en-GB" sz="1400" dirty="0"/>
              <a:t>Promotion </a:t>
            </a:r>
          </a:p>
          <a:p>
            <a:endParaRPr lang="en-GB" dirty="0"/>
          </a:p>
        </p:txBody>
      </p:sp>
    </p:spTree>
    <p:extLst>
      <p:ext uri="{BB962C8B-B14F-4D97-AF65-F5344CB8AC3E}">
        <p14:creationId xmlns:p14="http://schemas.microsoft.com/office/powerpoint/2010/main" val="2479046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87E3-D717-F88B-3042-DDED3AA81A2C}"/>
              </a:ext>
            </a:extLst>
          </p:cNvPr>
          <p:cNvSpPr>
            <a:spLocks noGrp="1"/>
          </p:cNvSpPr>
          <p:nvPr>
            <p:ph type="title"/>
          </p:nvPr>
        </p:nvSpPr>
        <p:spPr/>
        <p:txBody>
          <a:bodyPr>
            <a:normAutofit/>
          </a:bodyPr>
          <a:lstStyle/>
          <a:p>
            <a:r>
              <a:rPr lang="en-US" sz="5400" dirty="0">
                <a:solidFill>
                  <a:schemeClr val="accent6">
                    <a:lumMod val="75000"/>
                  </a:schemeClr>
                </a:solidFill>
                <a:latin typeface="Avenir Next LT Pro" panose="020B0504020202020204" pitchFamily="34" charset="0"/>
              </a:rPr>
              <a:t>ABC Avalanche</a:t>
            </a:r>
            <a:endParaRPr lang="en-GB" sz="5400" dirty="0">
              <a:solidFill>
                <a:schemeClr val="accent6">
                  <a:lumMod val="75000"/>
                </a:schemeClr>
              </a:solidFill>
              <a:latin typeface="Avenir Next LT Pro" panose="020B0504020202020204" pitchFamily="34" charset="0"/>
            </a:endParaRPr>
          </a:p>
        </p:txBody>
      </p:sp>
      <p:pic>
        <p:nvPicPr>
          <p:cNvPr id="5" name="Content Placeholder 4">
            <a:extLst>
              <a:ext uri="{FF2B5EF4-FFF2-40B4-BE49-F238E27FC236}">
                <a16:creationId xmlns:a16="http://schemas.microsoft.com/office/drawing/2014/main" id="{B646C064-226D-AD36-BACA-E832982D138E}"/>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37508" y="1690688"/>
            <a:ext cx="5734692" cy="4058002"/>
          </a:xfrm>
          <a:prstGeom prst="rect">
            <a:avLst/>
          </a:prstGeom>
        </p:spPr>
      </p:pic>
      <p:sp>
        <p:nvSpPr>
          <p:cNvPr id="4" name="Content Placeholder 3">
            <a:extLst>
              <a:ext uri="{FF2B5EF4-FFF2-40B4-BE49-F238E27FC236}">
                <a16:creationId xmlns:a16="http://schemas.microsoft.com/office/drawing/2014/main" id="{EA8CEF95-6113-FF8D-DA55-1201BE5546C5}"/>
              </a:ext>
            </a:extLst>
          </p:cNvPr>
          <p:cNvSpPr>
            <a:spLocks noGrp="1"/>
          </p:cNvSpPr>
          <p:nvPr>
            <p:ph sz="half" idx="2"/>
          </p:nvPr>
        </p:nvSpPr>
        <p:spPr>
          <a:xfrm>
            <a:off x="6172200" y="1825625"/>
            <a:ext cx="5181600" cy="3923065"/>
          </a:xfrm>
        </p:spPr>
        <p:txBody>
          <a:bodyPr>
            <a:normAutofit fontScale="62500" lnSpcReduction="20000"/>
          </a:bodyPr>
          <a:lstStyle/>
          <a:p>
            <a:pPr marL="0" indent="0">
              <a:lnSpc>
                <a:spcPct val="120000"/>
              </a:lnSpc>
              <a:buNone/>
            </a:pPr>
            <a:r>
              <a:rPr lang="en-US" sz="2600" dirty="0">
                <a:latin typeface="Avenir Next LT Pro" panose="020B0504020202020204" pitchFamily="34" charset="0"/>
              </a:rPr>
              <a:t>The next part of the process is the development of solutions.  I have chosen ABC Avalanche, it’s but a highly effective ideation tool,  as it gives us a wide range of potential solutions based on the letters of the alphabet.</a:t>
            </a:r>
          </a:p>
          <a:p>
            <a:pPr marL="0" indent="0">
              <a:lnSpc>
                <a:spcPct val="120000"/>
              </a:lnSpc>
              <a:buNone/>
            </a:pPr>
            <a:r>
              <a:rPr lang="en-US" sz="2600" dirty="0">
                <a:latin typeface="Avenir Next LT Pro" panose="020B0504020202020204" pitchFamily="34" charset="0"/>
              </a:rPr>
              <a:t>We gathered the group and asked everyone to write down their thoughts on a topic and stick them onto a flipchart page with boxes for each letter. It allowed us to gather a large range of ideas quickly, using participants own words, giving them ownership of their ideas.. This method works because participants have ownership of their views and ideas.  It also felt as though it gave equal weighing to the ideas and given the cohort, we were working was it was vital</a:t>
            </a:r>
          </a:p>
          <a:p>
            <a:endParaRPr lang="en-GB" dirty="0"/>
          </a:p>
        </p:txBody>
      </p:sp>
      <p:sp>
        <p:nvSpPr>
          <p:cNvPr id="6" name="Date Placeholder 5">
            <a:extLst>
              <a:ext uri="{FF2B5EF4-FFF2-40B4-BE49-F238E27FC236}">
                <a16:creationId xmlns:a16="http://schemas.microsoft.com/office/drawing/2014/main" id="{83611D2D-BDB5-1CE6-C7AC-46DB0EB9D117}"/>
              </a:ext>
            </a:extLst>
          </p:cNvPr>
          <p:cNvSpPr>
            <a:spLocks noGrp="1"/>
          </p:cNvSpPr>
          <p:nvPr>
            <p:ph type="dt" sz="half" idx="10"/>
          </p:nvPr>
        </p:nvSpPr>
        <p:spPr/>
        <p:txBody>
          <a:bodyPr/>
          <a:lstStyle/>
          <a:p>
            <a:fld id="{ADFDB158-0BDC-448B-B0B3-3F3911768D2F}" type="datetime1">
              <a:rPr lang="en-GB" smtClean="0"/>
              <a:t>24/09/2024</a:t>
            </a:fld>
            <a:endParaRPr lang="en-US" dirty="0"/>
          </a:p>
        </p:txBody>
      </p:sp>
      <p:sp>
        <p:nvSpPr>
          <p:cNvPr id="7" name="Footer Placeholder 6">
            <a:extLst>
              <a:ext uri="{FF2B5EF4-FFF2-40B4-BE49-F238E27FC236}">
                <a16:creationId xmlns:a16="http://schemas.microsoft.com/office/drawing/2014/main" id="{44E47009-9247-7E29-A8E7-CC0DF938DD75}"/>
              </a:ext>
            </a:extLst>
          </p:cNvPr>
          <p:cNvSpPr>
            <a:spLocks noGrp="1"/>
          </p:cNvSpPr>
          <p:nvPr>
            <p:ph type="ftr" sz="quarter" idx="11"/>
          </p:nvPr>
        </p:nvSpPr>
        <p:spPr/>
        <p:txBody>
          <a:bodyPr/>
          <a:lstStyle/>
          <a:p>
            <a:r>
              <a:rPr lang="en-US"/>
              <a:t>Tools &amp; Methods (1984751)</a:t>
            </a:r>
            <a:endParaRPr lang="en-US" dirty="0"/>
          </a:p>
        </p:txBody>
      </p:sp>
      <p:sp>
        <p:nvSpPr>
          <p:cNvPr id="8" name="Slide Number Placeholder 7">
            <a:extLst>
              <a:ext uri="{FF2B5EF4-FFF2-40B4-BE49-F238E27FC236}">
                <a16:creationId xmlns:a16="http://schemas.microsoft.com/office/drawing/2014/main" id="{39914C9A-7102-1FDD-1918-3C865C03D324}"/>
              </a:ext>
            </a:extLst>
          </p:cNvPr>
          <p:cNvSpPr>
            <a:spLocks noGrp="1"/>
          </p:cNvSpPr>
          <p:nvPr>
            <p:ph type="sldNum" sz="quarter" idx="12"/>
          </p:nvPr>
        </p:nvSpPr>
        <p:spPr/>
        <p:txBody>
          <a:bodyPr/>
          <a:lstStyle/>
          <a:p>
            <a:fld id="{48F63A3B-78C7-47BE-AE5E-E10140E04643}" type="slidenum">
              <a:rPr lang="en-US" smtClean="0"/>
              <a:t>97</a:t>
            </a:fld>
            <a:endParaRPr lang="en-US" dirty="0"/>
          </a:p>
        </p:txBody>
      </p:sp>
    </p:spTree>
    <p:extLst>
      <p:ext uri="{BB962C8B-B14F-4D97-AF65-F5344CB8AC3E}">
        <p14:creationId xmlns:p14="http://schemas.microsoft.com/office/powerpoint/2010/main" val="25127714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B32306-1E16-4FAD-AD24-86E7499FEE74}"/>
              </a:ext>
            </a:extLst>
          </p:cNvPr>
          <p:cNvSpPr>
            <a:spLocks noGrp="1"/>
          </p:cNvSpPr>
          <p:nvPr>
            <p:ph type="dt" sz="half" idx="10"/>
          </p:nvPr>
        </p:nvSpPr>
        <p:spPr/>
        <p:txBody>
          <a:bodyPr/>
          <a:lstStyle/>
          <a:p>
            <a:pPr rtl="0"/>
            <a:fld id="{222AA445-716D-4919-8E52-960F914FD422}" type="datetime1">
              <a:rPr lang="en-GB" noProof="0" smtClean="0"/>
              <a:t>24/09/2024</a:t>
            </a:fld>
            <a:endParaRPr lang="en-GB" noProof="0"/>
          </a:p>
        </p:txBody>
      </p:sp>
      <p:sp>
        <p:nvSpPr>
          <p:cNvPr id="5" name="Footer Placeholder 4">
            <a:extLst>
              <a:ext uri="{FF2B5EF4-FFF2-40B4-BE49-F238E27FC236}">
                <a16:creationId xmlns:a16="http://schemas.microsoft.com/office/drawing/2014/main" id="{B9AF2589-1B10-228D-C7CA-D1633514A822}"/>
              </a:ext>
            </a:extLst>
          </p:cNvPr>
          <p:cNvSpPr>
            <a:spLocks noGrp="1"/>
          </p:cNvSpPr>
          <p:nvPr>
            <p:ph type="ftr" sz="quarter" idx="11"/>
          </p:nvPr>
        </p:nvSpPr>
        <p:spPr/>
        <p:txBody>
          <a:bodyPr/>
          <a:lstStyle/>
          <a:p>
            <a:pPr rtl="0"/>
            <a:r>
              <a:rPr lang="en-GB" noProof="0"/>
              <a:t>Tools &amp; Methods</a:t>
            </a:r>
          </a:p>
        </p:txBody>
      </p:sp>
      <p:sp>
        <p:nvSpPr>
          <p:cNvPr id="6" name="Slide Number Placeholder 5">
            <a:extLst>
              <a:ext uri="{FF2B5EF4-FFF2-40B4-BE49-F238E27FC236}">
                <a16:creationId xmlns:a16="http://schemas.microsoft.com/office/drawing/2014/main" id="{7B871661-99F9-AA6A-2C57-F6A660469619}"/>
              </a:ext>
            </a:extLst>
          </p:cNvPr>
          <p:cNvSpPr>
            <a:spLocks noGrp="1"/>
          </p:cNvSpPr>
          <p:nvPr>
            <p:ph type="sldNum" sz="quarter" idx="12"/>
          </p:nvPr>
        </p:nvSpPr>
        <p:spPr/>
        <p:txBody>
          <a:bodyPr/>
          <a:lstStyle/>
          <a:p>
            <a:pPr rtl="0"/>
            <a:fld id="{A65A5C87-DF58-40C8-B092-1DE63DB4547E}" type="slidenum">
              <a:rPr lang="en-GB" noProof="0" smtClean="0"/>
              <a:t>98</a:t>
            </a:fld>
            <a:endParaRPr lang="en-GB" noProof="0"/>
          </a:p>
        </p:txBody>
      </p:sp>
      <p:sp>
        <p:nvSpPr>
          <p:cNvPr id="3" name="Content Placeholder 2">
            <a:extLst>
              <a:ext uri="{FF2B5EF4-FFF2-40B4-BE49-F238E27FC236}">
                <a16:creationId xmlns:a16="http://schemas.microsoft.com/office/drawing/2014/main" id="{D1A90E5D-5306-208D-458C-F555C5A30ED3}"/>
              </a:ext>
            </a:extLst>
          </p:cNvPr>
          <p:cNvSpPr>
            <a:spLocks noGrp="1"/>
          </p:cNvSpPr>
          <p:nvPr>
            <p:ph idx="4294967295"/>
          </p:nvPr>
        </p:nvSpPr>
        <p:spPr>
          <a:xfrm>
            <a:off x="2024063" y="2478088"/>
            <a:ext cx="10167937" cy="3694112"/>
          </a:xfrm>
        </p:spPr>
        <p:txBody>
          <a:bodyPr/>
          <a:lstStyle/>
          <a:p>
            <a:r>
              <a:rPr lang="en-US" dirty="0"/>
              <a:t> </a:t>
            </a:r>
            <a:endParaRPr lang="en-GB" dirty="0"/>
          </a:p>
        </p:txBody>
      </p:sp>
      <p:pic>
        <p:nvPicPr>
          <p:cNvPr id="7" name="Picture Placeholder 5" descr="A screenshot of the Service Design Academy template for ABC Avalanche. In the centre is a space to write a creative prompt to support idea generation (such as a &quot;how might we&quot; statement). Surrounding this are 26 boxes - one for each letter of the alphabet - where you write down an action-based idea beginning with that letter. An accessible template is available from the course content.">
            <a:extLst>
              <a:ext uri="{FF2B5EF4-FFF2-40B4-BE49-F238E27FC236}">
                <a16:creationId xmlns:a16="http://schemas.microsoft.com/office/drawing/2014/main" id="{211AFDEC-E99D-D064-051B-399CE5CD58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 r="8"/>
          <a:stretch>
            <a:fillRect/>
          </a:stretch>
        </p:blipFill>
        <p:spPr>
          <a:xfrm>
            <a:off x="1674813" y="225846"/>
            <a:ext cx="8696324" cy="6148977"/>
          </a:xfrm>
          <a:prstGeom prst="roundRect">
            <a:avLst>
              <a:gd name="adj" fmla="val 5489"/>
            </a:avLst>
          </a:prstGeom>
        </p:spPr>
      </p:pic>
      <p:sp>
        <p:nvSpPr>
          <p:cNvPr id="9" name="TextBox 8">
            <a:extLst>
              <a:ext uri="{FF2B5EF4-FFF2-40B4-BE49-F238E27FC236}">
                <a16:creationId xmlns:a16="http://schemas.microsoft.com/office/drawing/2014/main" id="{A7800EE2-8AB8-0ACC-A903-07A6669B6845}"/>
              </a:ext>
            </a:extLst>
          </p:cNvPr>
          <p:cNvSpPr txBox="1"/>
          <p:nvPr/>
        </p:nvSpPr>
        <p:spPr>
          <a:xfrm>
            <a:off x="4771231" y="2206337"/>
            <a:ext cx="2336800" cy="1477328"/>
          </a:xfrm>
          <a:prstGeom prst="rect">
            <a:avLst/>
          </a:prstGeom>
          <a:noFill/>
        </p:spPr>
        <p:txBody>
          <a:bodyPr wrap="square" rtlCol="0">
            <a:spAutoFit/>
          </a:bodyPr>
          <a:lstStyle/>
          <a:p>
            <a:r>
              <a:rPr lang="en-US" dirty="0"/>
              <a:t>How do we gather high quality feedback from those who use our services?</a:t>
            </a:r>
            <a:endParaRPr lang="en-GB" dirty="0"/>
          </a:p>
        </p:txBody>
      </p:sp>
      <p:sp>
        <p:nvSpPr>
          <p:cNvPr id="10" name="TextBox 9">
            <a:extLst>
              <a:ext uri="{FF2B5EF4-FFF2-40B4-BE49-F238E27FC236}">
                <a16:creationId xmlns:a16="http://schemas.microsoft.com/office/drawing/2014/main" id="{EC91796E-BC6B-B654-6FB0-FF3F46766E19}"/>
              </a:ext>
            </a:extLst>
          </p:cNvPr>
          <p:cNvSpPr txBox="1"/>
          <p:nvPr/>
        </p:nvSpPr>
        <p:spPr>
          <a:xfrm>
            <a:off x="2320636" y="1447016"/>
            <a:ext cx="840508" cy="461665"/>
          </a:xfrm>
          <a:prstGeom prst="rect">
            <a:avLst/>
          </a:prstGeom>
          <a:noFill/>
        </p:spPr>
        <p:txBody>
          <a:bodyPr wrap="square" rtlCol="0">
            <a:spAutoFit/>
          </a:bodyPr>
          <a:lstStyle/>
          <a:p>
            <a:r>
              <a:rPr lang="en-US" sz="1200" b="1" dirty="0"/>
              <a:t>A</a:t>
            </a:r>
            <a:r>
              <a:rPr lang="en-US" sz="1200" dirty="0"/>
              <a:t>vailable to all</a:t>
            </a:r>
            <a:endParaRPr lang="en-GB" sz="1200" dirty="0"/>
          </a:p>
        </p:txBody>
      </p:sp>
      <p:sp>
        <p:nvSpPr>
          <p:cNvPr id="11" name="TextBox 10">
            <a:extLst>
              <a:ext uri="{FF2B5EF4-FFF2-40B4-BE49-F238E27FC236}">
                <a16:creationId xmlns:a16="http://schemas.microsoft.com/office/drawing/2014/main" id="{53E65BEB-F8C7-702E-7E6A-CFE281E3A003}"/>
              </a:ext>
            </a:extLst>
          </p:cNvPr>
          <p:cNvSpPr txBox="1"/>
          <p:nvPr/>
        </p:nvSpPr>
        <p:spPr>
          <a:xfrm>
            <a:off x="2320636" y="4824345"/>
            <a:ext cx="840508" cy="461665"/>
          </a:xfrm>
          <a:prstGeom prst="rect">
            <a:avLst/>
          </a:prstGeom>
          <a:noFill/>
        </p:spPr>
        <p:txBody>
          <a:bodyPr wrap="square" rtlCol="0">
            <a:spAutoFit/>
          </a:bodyPr>
          <a:lstStyle/>
          <a:p>
            <a:r>
              <a:rPr lang="en-US" sz="1200" b="1" dirty="0"/>
              <a:t>U</a:t>
            </a:r>
            <a:r>
              <a:rPr lang="en-US" sz="1200" dirty="0"/>
              <a:t>ser friendly</a:t>
            </a:r>
            <a:endParaRPr lang="en-GB" sz="1200" dirty="0"/>
          </a:p>
        </p:txBody>
      </p:sp>
      <p:sp>
        <p:nvSpPr>
          <p:cNvPr id="12" name="TextBox 11">
            <a:extLst>
              <a:ext uri="{FF2B5EF4-FFF2-40B4-BE49-F238E27FC236}">
                <a16:creationId xmlns:a16="http://schemas.microsoft.com/office/drawing/2014/main" id="{2079D7CE-D95A-4D09-D25E-0B52F4452727}"/>
              </a:ext>
            </a:extLst>
          </p:cNvPr>
          <p:cNvSpPr txBox="1"/>
          <p:nvPr/>
        </p:nvSpPr>
        <p:spPr>
          <a:xfrm>
            <a:off x="4987637" y="4071122"/>
            <a:ext cx="849746" cy="283983"/>
          </a:xfrm>
          <a:prstGeom prst="rect">
            <a:avLst/>
          </a:prstGeom>
          <a:noFill/>
        </p:spPr>
        <p:txBody>
          <a:bodyPr wrap="square" rtlCol="0">
            <a:spAutoFit/>
          </a:bodyPr>
          <a:lstStyle/>
          <a:p>
            <a:r>
              <a:rPr lang="en-US" sz="1200" b="1" dirty="0"/>
              <a:t>Q</a:t>
            </a:r>
            <a:r>
              <a:rPr lang="en-US" sz="1200" dirty="0"/>
              <a:t>uality</a:t>
            </a:r>
            <a:endParaRPr lang="en-GB" sz="1200" dirty="0"/>
          </a:p>
        </p:txBody>
      </p:sp>
      <p:sp>
        <p:nvSpPr>
          <p:cNvPr id="13" name="TextBox 12">
            <a:extLst>
              <a:ext uri="{FF2B5EF4-FFF2-40B4-BE49-F238E27FC236}">
                <a16:creationId xmlns:a16="http://schemas.microsoft.com/office/drawing/2014/main" id="{80A02874-6DC5-C6F9-56DB-AB18E6DA393D}"/>
              </a:ext>
            </a:extLst>
          </p:cNvPr>
          <p:cNvSpPr txBox="1"/>
          <p:nvPr/>
        </p:nvSpPr>
        <p:spPr>
          <a:xfrm>
            <a:off x="7749310" y="1447016"/>
            <a:ext cx="951345" cy="461665"/>
          </a:xfrm>
          <a:prstGeom prst="rect">
            <a:avLst/>
          </a:prstGeom>
          <a:noFill/>
        </p:spPr>
        <p:txBody>
          <a:bodyPr wrap="square" rtlCol="0">
            <a:spAutoFit/>
          </a:bodyPr>
          <a:lstStyle/>
          <a:p>
            <a:r>
              <a:rPr lang="en-US" sz="1200" b="1" dirty="0"/>
              <a:t>E</a:t>
            </a:r>
            <a:r>
              <a:rPr lang="en-US" sz="1200" dirty="0"/>
              <a:t>asy to complete</a:t>
            </a:r>
            <a:endParaRPr lang="en-GB" sz="1200" dirty="0"/>
          </a:p>
        </p:txBody>
      </p:sp>
      <p:sp>
        <p:nvSpPr>
          <p:cNvPr id="14" name="TextBox 13">
            <a:extLst>
              <a:ext uri="{FF2B5EF4-FFF2-40B4-BE49-F238E27FC236}">
                <a16:creationId xmlns:a16="http://schemas.microsoft.com/office/drawing/2014/main" id="{BC6AA8E5-2891-4BFE-6DE9-ED1646F8C674}"/>
              </a:ext>
            </a:extLst>
          </p:cNvPr>
          <p:cNvSpPr txBox="1"/>
          <p:nvPr/>
        </p:nvSpPr>
        <p:spPr>
          <a:xfrm>
            <a:off x="3715365" y="1539347"/>
            <a:ext cx="840508" cy="276999"/>
          </a:xfrm>
          <a:prstGeom prst="rect">
            <a:avLst/>
          </a:prstGeom>
          <a:noFill/>
        </p:spPr>
        <p:txBody>
          <a:bodyPr wrap="square" rtlCol="0">
            <a:spAutoFit/>
          </a:bodyPr>
          <a:lstStyle/>
          <a:p>
            <a:r>
              <a:rPr lang="en-US" sz="1200" b="1" dirty="0"/>
              <a:t>B</a:t>
            </a:r>
            <a:r>
              <a:rPr lang="en-US" sz="1200" dirty="0"/>
              <a:t>rief</a:t>
            </a:r>
            <a:endParaRPr lang="en-GB" sz="1200" dirty="0"/>
          </a:p>
        </p:txBody>
      </p:sp>
      <p:sp>
        <p:nvSpPr>
          <p:cNvPr id="15" name="TextBox 14">
            <a:extLst>
              <a:ext uri="{FF2B5EF4-FFF2-40B4-BE49-F238E27FC236}">
                <a16:creationId xmlns:a16="http://schemas.microsoft.com/office/drawing/2014/main" id="{E65C8E18-95C2-D38B-1C83-774BEFB92E83}"/>
              </a:ext>
            </a:extLst>
          </p:cNvPr>
          <p:cNvSpPr txBox="1"/>
          <p:nvPr/>
        </p:nvSpPr>
        <p:spPr>
          <a:xfrm>
            <a:off x="2320636" y="4066768"/>
            <a:ext cx="840508" cy="276999"/>
          </a:xfrm>
          <a:prstGeom prst="rect">
            <a:avLst/>
          </a:prstGeom>
          <a:noFill/>
        </p:spPr>
        <p:txBody>
          <a:bodyPr wrap="square" rtlCol="0">
            <a:spAutoFit/>
          </a:bodyPr>
          <a:lstStyle/>
          <a:p>
            <a:r>
              <a:rPr lang="en-US" sz="1200" b="1" dirty="0"/>
              <a:t>O</a:t>
            </a:r>
            <a:r>
              <a:rPr lang="en-US" sz="1200" dirty="0"/>
              <a:t>n-line</a:t>
            </a:r>
            <a:endParaRPr lang="en-GB" sz="1200" dirty="0"/>
          </a:p>
        </p:txBody>
      </p:sp>
      <p:sp>
        <p:nvSpPr>
          <p:cNvPr id="16" name="TextBox 15">
            <a:extLst>
              <a:ext uri="{FF2B5EF4-FFF2-40B4-BE49-F238E27FC236}">
                <a16:creationId xmlns:a16="http://schemas.microsoft.com/office/drawing/2014/main" id="{A2B83766-AD9E-AD84-575C-6168F9862428}"/>
              </a:ext>
            </a:extLst>
          </p:cNvPr>
          <p:cNvSpPr txBox="1"/>
          <p:nvPr/>
        </p:nvSpPr>
        <p:spPr>
          <a:xfrm>
            <a:off x="3728823" y="3982280"/>
            <a:ext cx="840508" cy="461665"/>
          </a:xfrm>
          <a:prstGeom prst="rect">
            <a:avLst/>
          </a:prstGeom>
          <a:noFill/>
        </p:spPr>
        <p:txBody>
          <a:bodyPr wrap="square" rtlCol="0">
            <a:spAutoFit/>
          </a:bodyPr>
          <a:lstStyle/>
          <a:p>
            <a:r>
              <a:rPr lang="en-US" sz="1200" b="1" dirty="0"/>
              <a:t>P</a:t>
            </a:r>
            <a:r>
              <a:rPr lang="en-US" sz="1200" dirty="0"/>
              <a:t>aper copies</a:t>
            </a:r>
            <a:endParaRPr lang="en-GB" sz="1200" dirty="0"/>
          </a:p>
        </p:txBody>
      </p:sp>
      <p:sp>
        <p:nvSpPr>
          <p:cNvPr id="17" name="TextBox 16">
            <a:extLst>
              <a:ext uri="{FF2B5EF4-FFF2-40B4-BE49-F238E27FC236}">
                <a16:creationId xmlns:a16="http://schemas.microsoft.com/office/drawing/2014/main" id="{96F4E29F-E307-5D94-FD83-4C64A3921316}"/>
              </a:ext>
            </a:extLst>
          </p:cNvPr>
          <p:cNvSpPr txBox="1"/>
          <p:nvPr/>
        </p:nvSpPr>
        <p:spPr>
          <a:xfrm>
            <a:off x="3728823" y="4916677"/>
            <a:ext cx="840508" cy="276999"/>
          </a:xfrm>
          <a:prstGeom prst="rect">
            <a:avLst/>
          </a:prstGeom>
          <a:noFill/>
        </p:spPr>
        <p:txBody>
          <a:bodyPr wrap="square" rtlCol="0">
            <a:spAutoFit/>
          </a:bodyPr>
          <a:lstStyle/>
          <a:p>
            <a:r>
              <a:rPr lang="en-US" sz="1200" b="1" dirty="0"/>
              <a:t>V</a:t>
            </a:r>
            <a:r>
              <a:rPr lang="en-US" sz="1200" dirty="0"/>
              <a:t>isual</a:t>
            </a:r>
            <a:endParaRPr lang="en-GB" sz="1200" dirty="0"/>
          </a:p>
        </p:txBody>
      </p:sp>
      <p:sp>
        <p:nvSpPr>
          <p:cNvPr id="18" name="TextBox 17">
            <a:extLst>
              <a:ext uri="{FF2B5EF4-FFF2-40B4-BE49-F238E27FC236}">
                <a16:creationId xmlns:a16="http://schemas.microsoft.com/office/drawing/2014/main" id="{0EC7A302-3EC4-C42D-8A78-2F8F18995BA5}"/>
              </a:ext>
            </a:extLst>
          </p:cNvPr>
          <p:cNvSpPr txBox="1"/>
          <p:nvPr/>
        </p:nvSpPr>
        <p:spPr>
          <a:xfrm>
            <a:off x="7749309" y="2345160"/>
            <a:ext cx="849746" cy="283983"/>
          </a:xfrm>
          <a:prstGeom prst="rect">
            <a:avLst/>
          </a:prstGeom>
          <a:noFill/>
        </p:spPr>
        <p:txBody>
          <a:bodyPr wrap="square" rtlCol="0">
            <a:spAutoFit/>
          </a:bodyPr>
          <a:lstStyle/>
          <a:p>
            <a:r>
              <a:rPr lang="en-US" sz="1200" b="1" dirty="0"/>
              <a:t>I</a:t>
            </a:r>
            <a:r>
              <a:rPr lang="en-US" sz="1200" dirty="0"/>
              <a:t>nclusive</a:t>
            </a:r>
            <a:endParaRPr lang="en-GB" sz="1200" dirty="0"/>
          </a:p>
        </p:txBody>
      </p:sp>
      <p:sp>
        <p:nvSpPr>
          <p:cNvPr id="19" name="TextBox 18">
            <a:extLst>
              <a:ext uri="{FF2B5EF4-FFF2-40B4-BE49-F238E27FC236}">
                <a16:creationId xmlns:a16="http://schemas.microsoft.com/office/drawing/2014/main" id="{8C9324BE-B772-FAA8-84FF-F5AE28FEE68C}"/>
              </a:ext>
            </a:extLst>
          </p:cNvPr>
          <p:cNvSpPr txBox="1"/>
          <p:nvPr/>
        </p:nvSpPr>
        <p:spPr>
          <a:xfrm>
            <a:off x="9135414" y="1539346"/>
            <a:ext cx="951345" cy="276999"/>
          </a:xfrm>
          <a:prstGeom prst="rect">
            <a:avLst/>
          </a:prstGeom>
          <a:noFill/>
        </p:spPr>
        <p:txBody>
          <a:bodyPr wrap="square" rtlCol="0">
            <a:spAutoFit/>
          </a:bodyPr>
          <a:lstStyle/>
          <a:p>
            <a:r>
              <a:rPr lang="en-US" sz="1200" b="1" dirty="0"/>
              <a:t>F</a:t>
            </a:r>
            <a:r>
              <a:rPr lang="en-US" sz="1200" dirty="0"/>
              <a:t>un</a:t>
            </a:r>
            <a:endParaRPr lang="en-GB" sz="1200" dirty="0"/>
          </a:p>
        </p:txBody>
      </p:sp>
      <p:sp>
        <p:nvSpPr>
          <p:cNvPr id="20" name="TextBox 19">
            <a:extLst>
              <a:ext uri="{FF2B5EF4-FFF2-40B4-BE49-F238E27FC236}">
                <a16:creationId xmlns:a16="http://schemas.microsoft.com/office/drawing/2014/main" id="{77C0A8D6-A4EA-6B9B-8121-75DE08DB6258}"/>
              </a:ext>
            </a:extLst>
          </p:cNvPr>
          <p:cNvSpPr txBox="1"/>
          <p:nvPr/>
        </p:nvSpPr>
        <p:spPr>
          <a:xfrm>
            <a:off x="3668786" y="2385753"/>
            <a:ext cx="840508" cy="276999"/>
          </a:xfrm>
          <a:prstGeom prst="rect">
            <a:avLst/>
          </a:prstGeom>
          <a:noFill/>
        </p:spPr>
        <p:txBody>
          <a:bodyPr wrap="square" rtlCol="0">
            <a:spAutoFit/>
          </a:bodyPr>
          <a:lstStyle/>
          <a:p>
            <a:r>
              <a:rPr lang="en-US" sz="1200" b="1" dirty="0"/>
              <a:t>H</a:t>
            </a:r>
            <a:r>
              <a:rPr lang="en-US" sz="1200" dirty="0"/>
              <a:t>onest</a:t>
            </a:r>
            <a:endParaRPr lang="en-GB" sz="1200" dirty="0"/>
          </a:p>
        </p:txBody>
      </p:sp>
      <p:sp>
        <p:nvSpPr>
          <p:cNvPr id="22" name="TextBox 21">
            <a:extLst>
              <a:ext uri="{FF2B5EF4-FFF2-40B4-BE49-F238E27FC236}">
                <a16:creationId xmlns:a16="http://schemas.microsoft.com/office/drawing/2014/main" id="{83D42071-1C29-6114-5976-EB308FE1960E}"/>
              </a:ext>
            </a:extLst>
          </p:cNvPr>
          <p:cNvSpPr txBox="1"/>
          <p:nvPr/>
        </p:nvSpPr>
        <p:spPr>
          <a:xfrm>
            <a:off x="6413283" y="3982280"/>
            <a:ext cx="849746" cy="461665"/>
          </a:xfrm>
          <a:prstGeom prst="rect">
            <a:avLst/>
          </a:prstGeom>
          <a:noFill/>
        </p:spPr>
        <p:txBody>
          <a:bodyPr wrap="square" rtlCol="0">
            <a:spAutoFit/>
          </a:bodyPr>
          <a:lstStyle/>
          <a:p>
            <a:r>
              <a:rPr lang="en-US" sz="1200" b="1" dirty="0"/>
              <a:t>R</a:t>
            </a:r>
            <a:r>
              <a:rPr lang="en-US" sz="1200" dirty="0"/>
              <a:t>eal answers</a:t>
            </a:r>
            <a:endParaRPr lang="en-GB" sz="1200" dirty="0"/>
          </a:p>
        </p:txBody>
      </p:sp>
      <p:sp>
        <p:nvSpPr>
          <p:cNvPr id="23" name="TextBox 22">
            <a:extLst>
              <a:ext uri="{FF2B5EF4-FFF2-40B4-BE49-F238E27FC236}">
                <a16:creationId xmlns:a16="http://schemas.microsoft.com/office/drawing/2014/main" id="{6A368902-D849-499C-F85B-DFCAA701A46B}"/>
              </a:ext>
            </a:extLst>
          </p:cNvPr>
          <p:cNvSpPr txBox="1"/>
          <p:nvPr/>
        </p:nvSpPr>
        <p:spPr>
          <a:xfrm>
            <a:off x="5041431" y="1539346"/>
            <a:ext cx="849746" cy="276999"/>
          </a:xfrm>
          <a:prstGeom prst="rect">
            <a:avLst/>
          </a:prstGeom>
          <a:noFill/>
        </p:spPr>
        <p:txBody>
          <a:bodyPr wrap="square" rtlCol="0">
            <a:spAutoFit/>
          </a:bodyPr>
          <a:lstStyle/>
          <a:p>
            <a:r>
              <a:rPr lang="en-US" sz="1200" b="1" dirty="0"/>
              <a:t>C</a:t>
            </a:r>
            <a:r>
              <a:rPr lang="en-US" sz="1200" dirty="0"/>
              <a:t>reative</a:t>
            </a:r>
            <a:endParaRPr lang="en-GB" sz="1200" dirty="0"/>
          </a:p>
        </p:txBody>
      </p:sp>
      <p:sp>
        <p:nvSpPr>
          <p:cNvPr id="24" name="TextBox 23">
            <a:extLst>
              <a:ext uri="{FF2B5EF4-FFF2-40B4-BE49-F238E27FC236}">
                <a16:creationId xmlns:a16="http://schemas.microsoft.com/office/drawing/2014/main" id="{1DDE9AD7-F825-3FE7-D932-09EB4AA1F853}"/>
              </a:ext>
            </a:extLst>
          </p:cNvPr>
          <p:cNvSpPr txBox="1"/>
          <p:nvPr/>
        </p:nvSpPr>
        <p:spPr>
          <a:xfrm>
            <a:off x="6325936" y="1545456"/>
            <a:ext cx="849746" cy="276999"/>
          </a:xfrm>
          <a:prstGeom prst="rect">
            <a:avLst/>
          </a:prstGeom>
          <a:noFill/>
        </p:spPr>
        <p:txBody>
          <a:bodyPr wrap="square" rtlCol="0">
            <a:spAutoFit/>
          </a:bodyPr>
          <a:lstStyle/>
          <a:p>
            <a:r>
              <a:rPr lang="en-US" sz="1200" b="1" dirty="0"/>
              <a:t>D</a:t>
            </a:r>
            <a:r>
              <a:rPr lang="en-US" sz="1200" dirty="0"/>
              <a:t>irect</a:t>
            </a:r>
            <a:endParaRPr lang="en-GB" sz="1200" dirty="0"/>
          </a:p>
        </p:txBody>
      </p:sp>
      <p:sp>
        <p:nvSpPr>
          <p:cNvPr id="25" name="TextBox 24">
            <a:extLst>
              <a:ext uri="{FF2B5EF4-FFF2-40B4-BE49-F238E27FC236}">
                <a16:creationId xmlns:a16="http://schemas.microsoft.com/office/drawing/2014/main" id="{34C450EA-356D-53BC-E958-9797106F5B45}"/>
              </a:ext>
            </a:extLst>
          </p:cNvPr>
          <p:cNvSpPr txBox="1"/>
          <p:nvPr/>
        </p:nvSpPr>
        <p:spPr>
          <a:xfrm>
            <a:off x="7800109" y="4099196"/>
            <a:ext cx="849746" cy="276999"/>
          </a:xfrm>
          <a:prstGeom prst="rect">
            <a:avLst/>
          </a:prstGeom>
          <a:noFill/>
        </p:spPr>
        <p:txBody>
          <a:bodyPr wrap="square" rtlCol="0">
            <a:spAutoFit/>
          </a:bodyPr>
          <a:lstStyle/>
          <a:p>
            <a:r>
              <a:rPr lang="en-US" sz="1200" b="1" dirty="0"/>
              <a:t>S</a:t>
            </a:r>
            <a:r>
              <a:rPr lang="en-US" sz="1200" dirty="0"/>
              <a:t>uitable</a:t>
            </a:r>
            <a:endParaRPr lang="en-GB" sz="1200" dirty="0"/>
          </a:p>
        </p:txBody>
      </p:sp>
      <p:sp>
        <p:nvSpPr>
          <p:cNvPr id="26" name="TextBox 25">
            <a:extLst>
              <a:ext uri="{FF2B5EF4-FFF2-40B4-BE49-F238E27FC236}">
                <a16:creationId xmlns:a16="http://schemas.microsoft.com/office/drawing/2014/main" id="{A738B45D-7F88-3D94-AAD6-139FEC382420}"/>
              </a:ext>
            </a:extLst>
          </p:cNvPr>
          <p:cNvSpPr txBox="1"/>
          <p:nvPr/>
        </p:nvSpPr>
        <p:spPr>
          <a:xfrm>
            <a:off x="9034030" y="4099195"/>
            <a:ext cx="952932" cy="276999"/>
          </a:xfrm>
          <a:prstGeom prst="rect">
            <a:avLst/>
          </a:prstGeom>
          <a:noFill/>
        </p:spPr>
        <p:txBody>
          <a:bodyPr wrap="square" rtlCol="0">
            <a:spAutoFit/>
          </a:bodyPr>
          <a:lstStyle/>
          <a:p>
            <a:r>
              <a:rPr lang="en-US" sz="1200" b="1" dirty="0"/>
              <a:t>T</a:t>
            </a:r>
            <a:r>
              <a:rPr lang="en-US" sz="1200" dirty="0"/>
              <a:t>horough</a:t>
            </a:r>
            <a:endParaRPr lang="en-GB" sz="1200" dirty="0"/>
          </a:p>
        </p:txBody>
      </p:sp>
      <p:sp>
        <p:nvSpPr>
          <p:cNvPr id="27" name="TextBox 26">
            <a:extLst>
              <a:ext uri="{FF2B5EF4-FFF2-40B4-BE49-F238E27FC236}">
                <a16:creationId xmlns:a16="http://schemas.microsoft.com/office/drawing/2014/main" id="{1CF2E098-787B-4171-39F2-02612FA74800}"/>
              </a:ext>
            </a:extLst>
          </p:cNvPr>
          <p:cNvSpPr txBox="1"/>
          <p:nvPr/>
        </p:nvSpPr>
        <p:spPr>
          <a:xfrm>
            <a:off x="3668786" y="3232159"/>
            <a:ext cx="849746" cy="276999"/>
          </a:xfrm>
          <a:prstGeom prst="rect">
            <a:avLst/>
          </a:prstGeom>
          <a:noFill/>
        </p:spPr>
        <p:txBody>
          <a:bodyPr wrap="square" rtlCol="0">
            <a:spAutoFit/>
          </a:bodyPr>
          <a:lstStyle/>
          <a:p>
            <a:r>
              <a:rPr lang="en-US" sz="1200" b="1" dirty="0"/>
              <a:t>L</a:t>
            </a:r>
            <a:r>
              <a:rPr lang="en-US" sz="1200" dirty="0"/>
              <a:t>egible</a:t>
            </a:r>
            <a:endParaRPr lang="en-GB" sz="1200" dirty="0"/>
          </a:p>
        </p:txBody>
      </p:sp>
      <p:sp>
        <p:nvSpPr>
          <p:cNvPr id="28" name="TextBox 27">
            <a:extLst>
              <a:ext uri="{FF2B5EF4-FFF2-40B4-BE49-F238E27FC236}">
                <a16:creationId xmlns:a16="http://schemas.microsoft.com/office/drawing/2014/main" id="{C22427F7-C642-7702-B1AB-EC368136D12C}"/>
              </a:ext>
            </a:extLst>
          </p:cNvPr>
          <p:cNvSpPr txBox="1"/>
          <p:nvPr/>
        </p:nvSpPr>
        <p:spPr>
          <a:xfrm>
            <a:off x="6367102" y="4936762"/>
            <a:ext cx="849746" cy="276999"/>
          </a:xfrm>
          <a:prstGeom prst="rect">
            <a:avLst/>
          </a:prstGeom>
          <a:noFill/>
        </p:spPr>
        <p:txBody>
          <a:bodyPr wrap="square" rtlCol="0">
            <a:spAutoFit/>
          </a:bodyPr>
          <a:lstStyle/>
          <a:p>
            <a:r>
              <a:rPr lang="en-US" sz="1200" dirty="0" err="1"/>
              <a:t>E</a:t>
            </a:r>
            <a:r>
              <a:rPr lang="en-US" sz="1200" b="1" dirty="0" err="1"/>
              <a:t>X</a:t>
            </a:r>
            <a:r>
              <a:rPr lang="en-US" sz="1200" dirty="0" err="1"/>
              <a:t>citing</a:t>
            </a:r>
            <a:endParaRPr lang="en-GB" sz="1200" dirty="0"/>
          </a:p>
        </p:txBody>
      </p:sp>
      <p:sp>
        <p:nvSpPr>
          <p:cNvPr id="29" name="TextBox 28">
            <a:extLst>
              <a:ext uri="{FF2B5EF4-FFF2-40B4-BE49-F238E27FC236}">
                <a16:creationId xmlns:a16="http://schemas.microsoft.com/office/drawing/2014/main" id="{9406C9B2-E1FC-1EFE-828F-423F91344015}"/>
              </a:ext>
            </a:extLst>
          </p:cNvPr>
          <p:cNvSpPr txBox="1"/>
          <p:nvPr/>
        </p:nvSpPr>
        <p:spPr>
          <a:xfrm>
            <a:off x="4996875" y="4856989"/>
            <a:ext cx="840508" cy="461665"/>
          </a:xfrm>
          <a:prstGeom prst="rect">
            <a:avLst/>
          </a:prstGeom>
          <a:noFill/>
        </p:spPr>
        <p:txBody>
          <a:bodyPr wrap="square" rtlCol="0">
            <a:spAutoFit/>
          </a:bodyPr>
          <a:lstStyle/>
          <a:p>
            <a:r>
              <a:rPr lang="en-US" sz="1200" b="1" dirty="0"/>
              <a:t>W</a:t>
            </a:r>
            <a:r>
              <a:rPr lang="en-US" sz="1200" dirty="0"/>
              <a:t>orth-</a:t>
            </a:r>
          </a:p>
          <a:p>
            <a:r>
              <a:rPr lang="en-US" sz="1200" dirty="0"/>
              <a:t>while</a:t>
            </a:r>
            <a:endParaRPr lang="en-GB" sz="1200" dirty="0"/>
          </a:p>
        </p:txBody>
      </p:sp>
      <p:sp>
        <p:nvSpPr>
          <p:cNvPr id="30" name="TextBox 29">
            <a:extLst>
              <a:ext uri="{FF2B5EF4-FFF2-40B4-BE49-F238E27FC236}">
                <a16:creationId xmlns:a16="http://schemas.microsoft.com/office/drawing/2014/main" id="{26555AE2-F7C0-2CE8-83CA-73E14F7C89B1}"/>
              </a:ext>
            </a:extLst>
          </p:cNvPr>
          <p:cNvSpPr txBox="1"/>
          <p:nvPr/>
        </p:nvSpPr>
        <p:spPr>
          <a:xfrm>
            <a:off x="9135414" y="4922038"/>
            <a:ext cx="840508" cy="461665"/>
          </a:xfrm>
          <a:prstGeom prst="rect">
            <a:avLst/>
          </a:prstGeom>
          <a:noFill/>
        </p:spPr>
        <p:txBody>
          <a:bodyPr wrap="square" rtlCol="0">
            <a:spAutoFit/>
          </a:bodyPr>
          <a:lstStyle/>
          <a:p>
            <a:r>
              <a:rPr lang="en-US" sz="1200" dirty="0"/>
              <a:t>Use of </a:t>
            </a:r>
            <a:r>
              <a:rPr lang="en-US" sz="1200" b="1" dirty="0"/>
              <a:t>Z</a:t>
            </a:r>
            <a:r>
              <a:rPr lang="en-US" sz="1200" dirty="0"/>
              <a:t>ero</a:t>
            </a:r>
            <a:endParaRPr lang="en-GB" sz="1200" dirty="0"/>
          </a:p>
        </p:txBody>
      </p:sp>
      <p:sp>
        <p:nvSpPr>
          <p:cNvPr id="31" name="TextBox 30">
            <a:extLst>
              <a:ext uri="{FF2B5EF4-FFF2-40B4-BE49-F238E27FC236}">
                <a16:creationId xmlns:a16="http://schemas.microsoft.com/office/drawing/2014/main" id="{09CB9FDE-CAA3-040C-FAF5-4091C650CF03}"/>
              </a:ext>
            </a:extLst>
          </p:cNvPr>
          <p:cNvSpPr txBox="1"/>
          <p:nvPr/>
        </p:nvSpPr>
        <p:spPr>
          <a:xfrm>
            <a:off x="7715827" y="3213260"/>
            <a:ext cx="916709" cy="276999"/>
          </a:xfrm>
          <a:prstGeom prst="rect">
            <a:avLst/>
          </a:prstGeom>
          <a:noFill/>
        </p:spPr>
        <p:txBody>
          <a:bodyPr wrap="square" rtlCol="0">
            <a:spAutoFit/>
          </a:bodyPr>
          <a:lstStyle/>
          <a:p>
            <a:r>
              <a:rPr lang="en-US" sz="1200" b="1" dirty="0"/>
              <a:t>M</a:t>
            </a:r>
            <a:r>
              <a:rPr lang="en-US" sz="1200" dirty="0"/>
              <a:t>undane</a:t>
            </a:r>
            <a:endParaRPr lang="en-GB" sz="1200" dirty="0"/>
          </a:p>
        </p:txBody>
      </p:sp>
      <p:sp>
        <p:nvSpPr>
          <p:cNvPr id="32" name="TextBox 31">
            <a:extLst>
              <a:ext uri="{FF2B5EF4-FFF2-40B4-BE49-F238E27FC236}">
                <a16:creationId xmlns:a16="http://schemas.microsoft.com/office/drawing/2014/main" id="{5FC3BF7E-717F-1E97-60BC-0A553AA886F4}"/>
              </a:ext>
            </a:extLst>
          </p:cNvPr>
          <p:cNvSpPr txBox="1"/>
          <p:nvPr/>
        </p:nvSpPr>
        <p:spPr>
          <a:xfrm>
            <a:off x="9105394" y="3082963"/>
            <a:ext cx="916709" cy="646331"/>
          </a:xfrm>
          <a:prstGeom prst="rect">
            <a:avLst/>
          </a:prstGeom>
          <a:noFill/>
        </p:spPr>
        <p:txBody>
          <a:bodyPr wrap="square" rtlCol="0">
            <a:spAutoFit/>
          </a:bodyPr>
          <a:lstStyle/>
          <a:p>
            <a:r>
              <a:rPr lang="en-US" sz="1200" dirty="0"/>
              <a:t>Non-</a:t>
            </a:r>
          </a:p>
          <a:p>
            <a:r>
              <a:rPr lang="en-US" sz="1200" b="1" dirty="0" err="1"/>
              <a:t>J</a:t>
            </a:r>
            <a:r>
              <a:rPr lang="en-US" sz="1200" dirty="0" err="1"/>
              <a:t>udgemental</a:t>
            </a:r>
            <a:endParaRPr lang="en-GB" sz="1200" dirty="0"/>
          </a:p>
        </p:txBody>
      </p:sp>
      <p:sp>
        <p:nvSpPr>
          <p:cNvPr id="33" name="TextBox 32">
            <a:extLst>
              <a:ext uri="{FF2B5EF4-FFF2-40B4-BE49-F238E27FC236}">
                <a16:creationId xmlns:a16="http://schemas.microsoft.com/office/drawing/2014/main" id="{A1B0675B-C519-0F05-4F7D-2573F23EE096}"/>
              </a:ext>
            </a:extLst>
          </p:cNvPr>
          <p:cNvSpPr txBox="1"/>
          <p:nvPr/>
        </p:nvSpPr>
        <p:spPr>
          <a:xfrm>
            <a:off x="2296860" y="2385753"/>
            <a:ext cx="840508" cy="276999"/>
          </a:xfrm>
          <a:prstGeom prst="rect">
            <a:avLst/>
          </a:prstGeom>
          <a:noFill/>
        </p:spPr>
        <p:txBody>
          <a:bodyPr wrap="square" rtlCol="0">
            <a:spAutoFit/>
          </a:bodyPr>
          <a:lstStyle/>
          <a:p>
            <a:r>
              <a:rPr lang="en-US" sz="1200" b="1" dirty="0"/>
              <a:t>G</a:t>
            </a:r>
            <a:r>
              <a:rPr lang="en-US" sz="1200" dirty="0"/>
              <a:t>enuine</a:t>
            </a:r>
            <a:endParaRPr lang="en-GB" sz="1200" dirty="0"/>
          </a:p>
        </p:txBody>
      </p:sp>
      <p:sp>
        <p:nvSpPr>
          <p:cNvPr id="34" name="TextBox 33">
            <a:extLst>
              <a:ext uri="{FF2B5EF4-FFF2-40B4-BE49-F238E27FC236}">
                <a16:creationId xmlns:a16="http://schemas.microsoft.com/office/drawing/2014/main" id="{9B8C7882-334C-B921-5589-0DFB0C761D68}"/>
              </a:ext>
            </a:extLst>
          </p:cNvPr>
          <p:cNvSpPr txBox="1"/>
          <p:nvPr/>
        </p:nvSpPr>
        <p:spPr>
          <a:xfrm>
            <a:off x="2319625" y="3220362"/>
            <a:ext cx="840508" cy="276999"/>
          </a:xfrm>
          <a:prstGeom prst="rect">
            <a:avLst/>
          </a:prstGeom>
          <a:noFill/>
        </p:spPr>
        <p:txBody>
          <a:bodyPr wrap="square" rtlCol="0">
            <a:spAutoFit/>
          </a:bodyPr>
          <a:lstStyle/>
          <a:p>
            <a:r>
              <a:rPr lang="en-US" sz="1200" b="1" dirty="0"/>
              <a:t>?</a:t>
            </a:r>
            <a:endParaRPr lang="en-GB" sz="1200" dirty="0"/>
          </a:p>
        </p:txBody>
      </p:sp>
      <p:sp>
        <p:nvSpPr>
          <p:cNvPr id="35" name="TextBox 34">
            <a:extLst>
              <a:ext uri="{FF2B5EF4-FFF2-40B4-BE49-F238E27FC236}">
                <a16:creationId xmlns:a16="http://schemas.microsoft.com/office/drawing/2014/main" id="{5FD31FC4-BE93-68E4-81C7-48F68E0A3DEB}"/>
              </a:ext>
            </a:extLst>
          </p:cNvPr>
          <p:cNvSpPr txBox="1"/>
          <p:nvPr/>
        </p:nvSpPr>
        <p:spPr>
          <a:xfrm>
            <a:off x="9190832" y="2365027"/>
            <a:ext cx="840508" cy="276999"/>
          </a:xfrm>
          <a:prstGeom prst="rect">
            <a:avLst/>
          </a:prstGeom>
          <a:noFill/>
        </p:spPr>
        <p:txBody>
          <a:bodyPr wrap="square" rtlCol="0">
            <a:spAutoFit/>
          </a:bodyPr>
          <a:lstStyle/>
          <a:p>
            <a:r>
              <a:rPr lang="en-US" sz="1200" b="1" dirty="0"/>
              <a:t>?</a:t>
            </a:r>
            <a:endParaRPr lang="en-GB" sz="1200" dirty="0"/>
          </a:p>
        </p:txBody>
      </p:sp>
      <p:sp>
        <p:nvSpPr>
          <p:cNvPr id="37" name="TextBox 36">
            <a:extLst>
              <a:ext uri="{FF2B5EF4-FFF2-40B4-BE49-F238E27FC236}">
                <a16:creationId xmlns:a16="http://schemas.microsoft.com/office/drawing/2014/main" id="{54F46F3A-B87A-33CF-F505-2DBAD6C494FB}"/>
              </a:ext>
            </a:extLst>
          </p:cNvPr>
          <p:cNvSpPr txBox="1"/>
          <p:nvPr/>
        </p:nvSpPr>
        <p:spPr>
          <a:xfrm>
            <a:off x="7809347" y="4945602"/>
            <a:ext cx="840508" cy="276999"/>
          </a:xfrm>
          <a:prstGeom prst="rect">
            <a:avLst/>
          </a:prstGeom>
          <a:noFill/>
        </p:spPr>
        <p:txBody>
          <a:bodyPr wrap="square" rtlCol="0">
            <a:spAutoFit/>
          </a:bodyPr>
          <a:lstStyle/>
          <a:p>
            <a:r>
              <a:rPr lang="en-US" sz="1200" b="1" dirty="0"/>
              <a:t>?</a:t>
            </a:r>
            <a:endParaRPr lang="en-GB" sz="1200" dirty="0"/>
          </a:p>
        </p:txBody>
      </p:sp>
    </p:spTree>
    <p:extLst>
      <p:ext uri="{BB962C8B-B14F-4D97-AF65-F5344CB8AC3E}">
        <p14:creationId xmlns:p14="http://schemas.microsoft.com/office/powerpoint/2010/main" val="24932810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B5DCB-76F6-22B0-B686-81D82765F701}"/>
              </a:ext>
            </a:extLst>
          </p:cNvPr>
          <p:cNvSpPr>
            <a:spLocks noGrp="1"/>
          </p:cNvSpPr>
          <p:nvPr>
            <p:ph type="title"/>
          </p:nvPr>
        </p:nvSpPr>
        <p:spPr/>
        <p:txBody>
          <a:bodyPr>
            <a:normAutofit/>
          </a:bodyPr>
          <a:lstStyle/>
          <a:p>
            <a:r>
              <a:rPr lang="en-GB" sz="5400" dirty="0">
                <a:solidFill>
                  <a:schemeClr val="accent3"/>
                </a:solidFill>
              </a:rPr>
              <a:t>Service blueprinting</a:t>
            </a:r>
          </a:p>
        </p:txBody>
      </p:sp>
      <p:pic>
        <p:nvPicPr>
          <p:cNvPr id="8" name="Content Placeholder 7">
            <a:extLst>
              <a:ext uri="{FF2B5EF4-FFF2-40B4-BE49-F238E27FC236}">
                <a16:creationId xmlns:a16="http://schemas.microsoft.com/office/drawing/2014/main" id="{D40D17FC-053E-B760-B507-2FCFEE6174CB}"/>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67671" y="2080688"/>
            <a:ext cx="5428329" cy="3841212"/>
          </a:xfrm>
          <a:prstGeom prst="rect">
            <a:avLst/>
          </a:prstGeom>
        </p:spPr>
      </p:pic>
      <p:sp>
        <p:nvSpPr>
          <p:cNvPr id="4" name="Content Placeholder 3">
            <a:extLst>
              <a:ext uri="{FF2B5EF4-FFF2-40B4-BE49-F238E27FC236}">
                <a16:creationId xmlns:a16="http://schemas.microsoft.com/office/drawing/2014/main" id="{A17C634F-EDA9-425C-663C-D8B8061451E2}"/>
              </a:ext>
            </a:extLst>
          </p:cNvPr>
          <p:cNvSpPr>
            <a:spLocks noGrp="1"/>
          </p:cNvSpPr>
          <p:nvPr>
            <p:ph sz="half" idx="2"/>
          </p:nvPr>
        </p:nvSpPr>
        <p:spPr/>
        <p:txBody>
          <a:bodyPr>
            <a:normAutofit fontScale="92500" lnSpcReduction="10000"/>
          </a:bodyPr>
          <a:lstStyle/>
          <a:p>
            <a:pPr marL="0" indent="0">
              <a:buNone/>
            </a:pPr>
            <a:r>
              <a:rPr lang="en-US" sz="1400" dirty="0">
                <a:solidFill>
                  <a:srgbClr val="212529"/>
                </a:solidFill>
                <a:latin typeface="Avenir Next LT Pro" panose="020B0504020202020204" pitchFamily="34" charset="0"/>
              </a:rPr>
              <a:t>T</a:t>
            </a:r>
            <a:r>
              <a:rPr lang="en-GB" sz="1400" dirty="0">
                <a:latin typeface="Avenir Next LT Pro" panose="020B0504020202020204" pitchFamily="34" charset="0"/>
              </a:rPr>
              <a:t>he service user journey is multi-</a:t>
            </a:r>
            <a:r>
              <a:rPr lang="en-GB" sz="1400" dirty="0" err="1">
                <a:latin typeface="Avenir Next LT Pro" panose="020B0504020202020204" pitchFamily="34" charset="0"/>
              </a:rPr>
              <a:t>factoral</a:t>
            </a:r>
            <a:r>
              <a:rPr lang="en-GB" sz="1400" dirty="0">
                <a:latin typeface="Avenir Next LT Pro" panose="020B0504020202020204" pitchFamily="34" charset="0"/>
              </a:rPr>
              <a:t>, and a service blueprint is a tool to bring together all these together and better understand the interactions between the “front of house” and “backstage” and how this relates to the timeline. </a:t>
            </a:r>
          </a:p>
          <a:p>
            <a:pPr marL="0" indent="0">
              <a:buNone/>
            </a:pPr>
            <a:r>
              <a:rPr lang="en-US" sz="1400" dirty="0">
                <a:latin typeface="Avenir Next LT Pro" panose="020B0504020202020204" pitchFamily="34" charset="0"/>
              </a:rPr>
              <a:t>Central to this process in getting users to participate and better their experience, so “the prototype can generate tangible evidence on which solution can be founded” (</a:t>
            </a:r>
            <a:r>
              <a:rPr lang="en-US" sz="1400" dirty="0" err="1">
                <a:latin typeface="Avenir Next LT Pro" panose="020B0504020202020204" pitchFamily="34" charset="0"/>
              </a:rPr>
              <a:t>Stickdorn</a:t>
            </a:r>
            <a:r>
              <a:rPr lang="en-US" sz="1400" dirty="0">
                <a:latin typeface="Avenir Next LT Pro" panose="020B0504020202020204" pitchFamily="34" charset="0"/>
              </a:rPr>
              <a:t> &amp; Schneider, 2012, p.192)</a:t>
            </a:r>
            <a:endParaRPr lang="en-GB" sz="1400" dirty="0">
              <a:latin typeface="Avenir Next LT Pro" panose="020B0504020202020204" pitchFamily="34" charset="0"/>
            </a:endParaRPr>
          </a:p>
          <a:p>
            <a:pPr marL="0" indent="0">
              <a:buNone/>
            </a:pPr>
            <a:r>
              <a:rPr lang="en-GB" sz="1400" dirty="0">
                <a:latin typeface="Avenir Next LT Pro" panose="020B0504020202020204" pitchFamily="34" charset="0"/>
              </a:rPr>
              <a:t>The “front of house” is where the user interacts with the service whether it is in person or </a:t>
            </a:r>
            <a:r>
              <a:rPr lang="en-GB" sz="1400" i="1" dirty="0">
                <a:latin typeface="Avenir Next LT Pro" panose="020B0504020202020204" pitchFamily="34" charset="0"/>
              </a:rPr>
              <a:t>process.  Backstage is what happens </a:t>
            </a:r>
            <a:r>
              <a:rPr lang="en-GB" sz="1400" dirty="0">
                <a:latin typeface="Avenir Next LT Pro" panose="020B0504020202020204" pitchFamily="34" charset="0"/>
              </a:rPr>
              <a:t>with the users' interactions, how are these interaction processed, what systems are required to process and who is involved.  A blueprint should be an objective start to finish but “uses the </a:t>
            </a:r>
            <a:r>
              <a:rPr lang="en-US" sz="1400" dirty="0">
                <a:latin typeface="Avenir Next LT Pro" panose="020B0504020202020204" pitchFamily="34" charset="0"/>
              </a:rPr>
              <a:t>customer experience as starting point, and unpacks it to expose how the organization supports that journey” (Miller &amp; Flowers, 2016) </a:t>
            </a:r>
          </a:p>
          <a:p>
            <a:r>
              <a:rPr lang="en-US" sz="1400" dirty="0">
                <a:latin typeface="Avenir Next LT Pro" panose="020B0504020202020204" pitchFamily="34" charset="0"/>
              </a:rPr>
              <a:t>By prototyping produced several refinements which helped us iterate the solution e.g.</a:t>
            </a:r>
          </a:p>
          <a:p>
            <a:r>
              <a:rPr lang="en-US" sz="1400" dirty="0">
                <a:latin typeface="Avenir Next LT Pro" panose="020B0504020202020204" pitchFamily="34" charset="0"/>
              </a:rPr>
              <a:t>Increasing the number of multiple-choice questions, to </a:t>
            </a:r>
            <a:r>
              <a:rPr lang="en-US" sz="1400" dirty="0" err="1">
                <a:latin typeface="Avenir Next LT Pro" panose="020B0504020202020204" pitchFamily="34" charset="0"/>
              </a:rPr>
              <a:t>minimise</a:t>
            </a:r>
            <a:r>
              <a:rPr lang="en-US" sz="1400" dirty="0">
                <a:latin typeface="Avenir Next LT Pro" panose="020B0504020202020204" pitchFamily="34" charset="0"/>
              </a:rPr>
              <a:t> service users </a:t>
            </a:r>
            <a:r>
              <a:rPr lang="en-US" sz="1400" dirty="0" err="1">
                <a:latin typeface="Avenir Next LT Pro" panose="020B0504020202020204" pitchFamily="34" charset="0"/>
              </a:rPr>
              <a:t>formulising</a:t>
            </a:r>
            <a:r>
              <a:rPr lang="en-US" sz="1400" dirty="0">
                <a:latin typeface="Avenir Next LT Pro" panose="020B0504020202020204" pitchFamily="34" charset="0"/>
              </a:rPr>
              <a:t> answers.</a:t>
            </a:r>
          </a:p>
          <a:p>
            <a:r>
              <a:rPr lang="en-US" sz="1400" dirty="0">
                <a:latin typeface="Avenir Next LT Pro" panose="020B0504020202020204" pitchFamily="34" charset="0"/>
              </a:rPr>
              <a:t> Changing the wording of questions to better the user experience.</a:t>
            </a:r>
          </a:p>
          <a:p>
            <a:r>
              <a:rPr lang="en-US" sz="1400" dirty="0">
                <a:latin typeface="Avenir Next LT Pro" panose="020B0504020202020204" pitchFamily="34" charset="0"/>
              </a:rPr>
              <a:t>Changing the scoring system to become more nuanced.</a:t>
            </a:r>
          </a:p>
          <a:p>
            <a:pPr marL="0" indent="0">
              <a:buNone/>
            </a:pPr>
            <a:endParaRPr lang="en-GB" sz="1400" dirty="0">
              <a:latin typeface="Avenir Next LT Pro" panose="020B0504020202020204" pitchFamily="34" charset="0"/>
            </a:endParaRPr>
          </a:p>
        </p:txBody>
      </p:sp>
      <p:sp>
        <p:nvSpPr>
          <p:cNvPr id="5" name="Date Placeholder 4">
            <a:extLst>
              <a:ext uri="{FF2B5EF4-FFF2-40B4-BE49-F238E27FC236}">
                <a16:creationId xmlns:a16="http://schemas.microsoft.com/office/drawing/2014/main" id="{C17FA839-3F84-582D-B4C2-1C6B997390A3}"/>
              </a:ext>
            </a:extLst>
          </p:cNvPr>
          <p:cNvSpPr>
            <a:spLocks noGrp="1"/>
          </p:cNvSpPr>
          <p:nvPr>
            <p:ph type="dt" sz="half" idx="10"/>
          </p:nvPr>
        </p:nvSpPr>
        <p:spPr/>
        <p:txBody>
          <a:bodyPr/>
          <a:lstStyle/>
          <a:p>
            <a:fld id="{610E0AD9-2768-4026-BE8C-8CF85A351AE4}" type="datetime1">
              <a:rPr lang="en-GB" smtClean="0"/>
              <a:t>24/09/2024</a:t>
            </a:fld>
            <a:endParaRPr lang="en-US" dirty="0"/>
          </a:p>
        </p:txBody>
      </p:sp>
      <p:sp>
        <p:nvSpPr>
          <p:cNvPr id="6" name="Footer Placeholder 5">
            <a:extLst>
              <a:ext uri="{FF2B5EF4-FFF2-40B4-BE49-F238E27FC236}">
                <a16:creationId xmlns:a16="http://schemas.microsoft.com/office/drawing/2014/main" id="{80F6CCFF-99A4-C847-4CF4-889D48734548}"/>
              </a:ext>
            </a:extLst>
          </p:cNvPr>
          <p:cNvSpPr>
            <a:spLocks noGrp="1"/>
          </p:cNvSpPr>
          <p:nvPr>
            <p:ph type="ftr" sz="quarter" idx="11"/>
          </p:nvPr>
        </p:nvSpPr>
        <p:spPr/>
        <p:txBody>
          <a:bodyPr/>
          <a:lstStyle/>
          <a:p>
            <a:r>
              <a:rPr lang="en-US"/>
              <a:t>Tools &amp; Methods (1984751)</a:t>
            </a:r>
            <a:endParaRPr lang="en-US" dirty="0"/>
          </a:p>
        </p:txBody>
      </p:sp>
      <p:sp>
        <p:nvSpPr>
          <p:cNvPr id="7" name="Slide Number Placeholder 6">
            <a:extLst>
              <a:ext uri="{FF2B5EF4-FFF2-40B4-BE49-F238E27FC236}">
                <a16:creationId xmlns:a16="http://schemas.microsoft.com/office/drawing/2014/main" id="{A4D452FA-2777-655D-EA9A-AEDF3AEE3258}"/>
              </a:ext>
            </a:extLst>
          </p:cNvPr>
          <p:cNvSpPr>
            <a:spLocks noGrp="1"/>
          </p:cNvSpPr>
          <p:nvPr>
            <p:ph type="sldNum" sz="quarter" idx="12"/>
          </p:nvPr>
        </p:nvSpPr>
        <p:spPr/>
        <p:txBody>
          <a:bodyPr/>
          <a:lstStyle/>
          <a:p>
            <a:fld id="{48F63A3B-78C7-47BE-AE5E-E10140E04643}" type="slidenum">
              <a:rPr lang="en-US" smtClean="0"/>
              <a:t>99</a:t>
            </a:fld>
            <a:endParaRPr lang="en-US" dirty="0"/>
          </a:p>
        </p:txBody>
      </p:sp>
    </p:spTree>
    <p:extLst>
      <p:ext uri="{BB962C8B-B14F-4D97-AF65-F5344CB8AC3E}">
        <p14:creationId xmlns:p14="http://schemas.microsoft.com/office/powerpoint/2010/main" val="2363589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26D890D5F3124B843301317C21D652" ma:contentTypeVersion="" ma:contentTypeDescription="Create a new document." ma:contentTypeScope="" ma:versionID="5899e5e2c1a06e8b22c94adf7ba23397">
  <xsd:schema xmlns:xsd="http://www.w3.org/2001/XMLSchema" xmlns:xs="http://www.w3.org/2001/XMLSchema" xmlns:p="http://schemas.microsoft.com/office/2006/metadata/properties" xmlns:ns2="afe9a2e1-192b-4f40-b10c-52515cda5d9a" targetNamespace="http://schemas.microsoft.com/office/2006/metadata/properties" ma:root="true" ma:fieldsID="eaba45c1012d5e2f47e505891bcc9f01" ns2:_="">
    <xsd:import namespace="afe9a2e1-192b-4f40-b10c-52515cda5d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e9a2e1-192b-4f40-b10c-52515cda5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217775-E92B-46C5-9A75-65705B76FF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e9a2e1-192b-4f40-b10c-52515cda5d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EB3B12-F2D7-436B-9350-94EB6BB60A2F}">
  <ds:schemaRefs>
    <ds:schemaRef ds:uri="http://schemas.microsoft.com/sharepoint/v3/contenttype/forms"/>
  </ds:schemaRefs>
</ds:datastoreItem>
</file>

<file path=customXml/itemProps3.xml><?xml version="1.0" encoding="utf-8"?>
<ds:datastoreItem xmlns:ds="http://schemas.openxmlformats.org/officeDocument/2006/customXml" ds:itemID="{8F35E83A-1870-4CD8-833F-BBACB4174095}">
  <ds:schemaRefs>
    <ds:schemaRef ds:uri="http://purl.org/dc/terms/"/>
    <ds:schemaRef ds:uri="http://purl.org/dc/elements/1.1/"/>
    <ds:schemaRef ds:uri="http://purl.org/dc/dcmitype/"/>
    <ds:schemaRef ds:uri="afe9a2e1-192b-4f40-b10c-52515cda5d9a"/>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5d0f42dd-fa06-41ec-b422-dcf8ecd354a8}" enabled="0" method="" siteId="{5d0f42dd-fa06-41ec-b422-dcf8ecd354a8}" removed="1"/>
</clbl:labelList>
</file>

<file path=docProps/app.xml><?xml version="1.0" encoding="utf-8"?>
<Properties xmlns="http://schemas.openxmlformats.org/officeDocument/2006/extended-properties" xmlns:vt="http://schemas.openxmlformats.org/officeDocument/2006/docPropsVTypes">
  <TotalTime>521</TotalTime>
  <Words>19889</Words>
  <Application>Microsoft Office PowerPoint</Application>
  <PresentationFormat>Widescreen</PresentationFormat>
  <Paragraphs>1703</Paragraphs>
  <Slides>192</Slides>
  <Notes>106</Notes>
  <HiddenSlides>0</HiddenSlides>
  <MMClips>2</MMClips>
  <ScaleCrop>false</ScaleCrop>
  <HeadingPairs>
    <vt:vector size="6" baseType="variant">
      <vt:variant>
        <vt:lpstr>Fonts Used</vt:lpstr>
      </vt:variant>
      <vt:variant>
        <vt:i4>42</vt:i4>
      </vt:variant>
      <vt:variant>
        <vt:lpstr>Theme</vt:lpstr>
      </vt:variant>
      <vt:variant>
        <vt:i4>1</vt:i4>
      </vt:variant>
      <vt:variant>
        <vt:lpstr>Slide Titles</vt:lpstr>
      </vt:variant>
      <vt:variant>
        <vt:i4>192</vt:i4>
      </vt:variant>
    </vt:vector>
  </HeadingPairs>
  <TitlesOfParts>
    <vt:vector size="235" baseType="lpstr">
      <vt:lpstr>ADLaM Display</vt:lpstr>
      <vt:lpstr>Aptos</vt:lpstr>
      <vt:lpstr>Aptos Display</vt:lpstr>
      <vt:lpstr>Arial</vt:lpstr>
      <vt:lpstr>Arial Nova</vt:lpstr>
      <vt:lpstr>Arial Rounded MT Bold</vt:lpstr>
      <vt:lpstr>Arimo</vt:lpstr>
      <vt:lpstr>Arimo Bold</vt:lpstr>
      <vt:lpstr>Avenir Next LT Pro</vt:lpstr>
      <vt:lpstr>Bradley Hand ITC</vt:lpstr>
      <vt:lpstr>Calibri</vt:lpstr>
      <vt:lpstr>Cambria</vt:lpstr>
      <vt:lpstr>Canva Sans</vt:lpstr>
      <vt:lpstr>Canva Sans Bold</vt:lpstr>
      <vt:lpstr>Century Gothic</vt:lpstr>
      <vt:lpstr>Congenial Black</vt:lpstr>
      <vt:lpstr>Courier New</vt:lpstr>
      <vt:lpstr>Helvetica Neue</vt:lpstr>
      <vt:lpstr>League Spartan</vt:lpstr>
      <vt:lpstr>Merge 1</vt:lpstr>
      <vt:lpstr>Merge 2</vt:lpstr>
      <vt:lpstr>Merge 3</vt:lpstr>
      <vt:lpstr>Open Sans</vt:lpstr>
      <vt:lpstr>Open Sans 1</vt:lpstr>
      <vt:lpstr>Open Sans 1 Bold</vt:lpstr>
      <vt:lpstr>Open Sans Bold</vt:lpstr>
      <vt:lpstr>Open Sans ExtraBold</vt:lpstr>
      <vt:lpstr>Open Sans Medium</vt:lpstr>
      <vt:lpstr>Open Sans Semi-Bold</vt:lpstr>
      <vt:lpstr>Poppins</vt:lpstr>
      <vt:lpstr>Poppins 1 Bold</vt:lpstr>
      <vt:lpstr>Poppins 2 Bold</vt:lpstr>
      <vt:lpstr>Roboto</vt:lpstr>
      <vt:lpstr>Roboto 1</vt:lpstr>
      <vt:lpstr>roboto 3</vt:lpstr>
      <vt:lpstr>SegoeUIVariable</vt:lpstr>
      <vt:lpstr>Tahoma</vt:lpstr>
      <vt:lpstr>Tenorite</vt:lpstr>
      <vt:lpstr>The Hand</vt:lpstr>
      <vt:lpstr>Trebuchet MS</vt:lpstr>
      <vt:lpstr>Verdana</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causes health inequalities</vt:lpstr>
      <vt:lpstr>The GAP</vt:lpstr>
      <vt:lpstr>Male life expectancy difference</vt:lpstr>
      <vt:lpstr>What do people think?</vt:lpstr>
      <vt:lpstr>What is poverty?  ‘Unmet Needs’</vt:lpstr>
      <vt:lpstr>What does Living in poverty do to the human body?</vt:lpstr>
      <vt:lpstr>Poverty Effects</vt:lpstr>
      <vt:lpstr>What impacts our health?</vt:lpstr>
      <vt:lpstr>PowerPoint Presentation</vt:lpstr>
      <vt:lpstr>Health inequality ‘ unfair &amp; Unavoidable’ </vt:lpstr>
      <vt:lpstr>Mortality - death</vt:lpstr>
      <vt:lpstr>Causes of Death </vt:lpstr>
      <vt:lpstr>Chronic health problems</vt:lpstr>
      <vt:lpstr>Hope ‘SPECTACLES TO SEE SPECTACULAR HOPE’</vt:lpstr>
      <vt:lpstr>Alcohol and Health</vt:lpstr>
      <vt:lpstr>Celebration and good times!</vt:lpstr>
      <vt:lpstr>Deaths   2023-2024</vt:lpstr>
      <vt:lpstr>Most at risk?</vt:lpstr>
      <vt:lpstr>What is 14 units?</vt:lpstr>
      <vt:lpstr>Health risks  10-20 years of 14+ units weekly</vt:lpstr>
      <vt:lpstr>Problems</vt:lpstr>
      <vt:lpstr>Obesity and Inequality in Scotland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Joy Melville  Tenant Services Manager Hillcrest Homes  </vt:lpstr>
      <vt:lpstr>What are the different types of housing in Scotland?</vt:lpstr>
      <vt:lpstr>What are the different types of rented housing in Scotland?</vt:lpstr>
      <vt:lpstr>Poverty/Poor Housing/Health</vt:lpstr>
      <vt:lpstr>PowerPoint Presentation</vt:lpstr>
      <vt:lpstr>Poverty/Poor Housing/Health</vt:lpstr>
      <vt:lpstr>Poverty/Poor Housing/Health</vt:lpstr>
      <vt:lpstr>PowerPoint Presentation</vt:lpstr>
      <vt:lpstr>Social Inequality in Communities</vt:lpstr>
      <vt:lpstr>Social Inequality in Communities</vt:lpstr>
      <vt:lpstr>PowerPoint Presentation</vt:lpstr>
      <vt:lpstr>The Impact of Drug Use  on  Health Inequalities</vt:lpstr>
      <vt:lpstr>Agenda</vt:lpstr>
      <vt:lpstr>Mental Health Consequences of Drug Use </vt:lpstr>
      <vt:lpstr>Impact of Drug Use on Physical Health</vt:lpstr>
      <vt:lpstr>Impact of Drug Use on Social Well-being </vt:lpstr>
      <vt:lpstr>The Role of Positive Steps</vt:lpstr>
      <vt:lpstr>Positive Steps</vt:lpstr>
      <vt:lpstr>“Being a drug addict is one of the loneliest lives imaginable.  Because of my heroin addiction all my decent friends gave me a wide berth and if I’m honest I don’t blame them, between them and my family I now live an isolated life.  I’m in recovery now and because of that I’ve had to isolate myself, the reasons being there is too many people out there eager to rope you back into drugs not because their your friends it's because they want your money.  I wish I could turn back the time because I would do a lot of things different”.  </vt:lpstr>
      <vt:lpstr>My diseased mind   Being an addict with the disease of addiction can be daunting  its like demons and ghosts are always there with the darkness fearfully haunting.  So difficult to get that dunt always running and chasing. Up and down with your mood, mind and heart racing.  Tasting all drugs, hooked after the first smoke Not being in reality it was just a lie, one big joke.  Devil chasing me from morning, noon and night. Always bad thoughts as my mind picks a fight.  Fighting myself afraid of what I could become Looking back it was so painful, misery is no fun.  Obsessive thoughts makes me very sick Living with a disease in my mind leaves my mind foggy and thick.  I pray for brighter and peaceful days ahead As I’m clean trying to be a better person and live in the moment instead. </vt:lpstr>
      <vt:lpstr>Summary</vt:lpstr>
      <vt:lpstr>Thank you</vt:lpstr>
      <vt:lpstr>       PDA in Service Design (PDSDES24X1DB)  Tools &amp; Methods Assignment </vt:lpstr>
      <vt:lpstr>This Project</vt:lpstr>
      <vt:lpstr>About us</vt:lpstr>
      <vt:lpstr>Where are we?</vt:lpstr>
      <vt:lpstr>Why do we need feedback?</vt:lpstr>
      <vt:lpstr>Why a service design approach</vt:lpstr>
      <vt:lpstr>“Instead of worrying about getting it right first time, we can evolve a range of options, and rely on the structure process of prototyping and testing to test and improve our work”</vt:lpstr>
      <vt:lpstr>The Double Diamond </vt:lpstr>
      <vt:lpstr>Five chosen tools</vt:lpstr>
      <vt:lpstr>Tools use within Double Diamond</vt:lpstr>
      <vt:lpstr>Empathy mapping</vt:lpstr>
      <vt:lpstr>Empathy Mapping</vt:lpstr>
      <vt:lpstr>Personas</vt:lpstr>
      <vt:lpstr>Alison</vt:lpstr>
      <vt:lpstr>Trevor</vt:lpstr>
      <vt:lpstr>Derek</vt:lpstr>
      <vt:lpstr>Problem framer</vt:lpstr>
      <vt:lpstr>PowerPoint Presentation</vt:lpstr>
      <vt:lpstr>ABC Avalanche</vt:lpstr>
      <vt:lpstr>PowerPoint Presentation</vt:lpstr>
      <vt:lpstr>Service blueprinting</vt:lpstr>
      <vt:lpstr>PowerPoint Presentation</vt:lpstr>
      <vt:lpstr>Core tools</vt:lpstr>
      <vt:lpstr>Journey Mapping</vt:lpstr>
      <vt:lpstr>Ideation</vt:lpstr>
      <vt:lpstr>Ideation</vt:lpstr>
      <vt:lpstr>How-Wow-How Matrix</vt:lpstr>
      <vt:lpstr>Case study 1</vt:lpstr>
      <vt:lpstr>Case study 2</vt:lpstr>
      <vt:lpstr>Case study 3</vt:lpstr>
      <vt:lpstr>Conclusion</vt:lpstr>
      <vt:lpstr>Summary of process</vt:lpstr>
      <vt:lpstr>Bibliography</vt:lpstr>
      <vt:lpstr>Bibliography </vt:lpstr>
      <vt:lpstr>PowerPoint Presentation</vt:lpstr>
      <vt:lpstr>PowerPoint Presentation</vt:lpstr>
      <vt:lpstr>Let me tAke you back…</vt:lpstr>
      <vt:lpstr>Our family is growing and my innocence is dwindling!</vt:lpstr>
      <vt:lpstr>The Camerons crumble…(kinship care)</vt:lpstr>
      <vt:lpstr>An open letter that opened doors - the power of social media!</vt:lpstr>
      <vt:lpstr>PowerPoint Presentation</vt:lpstr>
      <vt:lpstr>PowerPoint Presentation</vt:lpstr>
      <vt:lpstr>WHAt Now? Community Champion of Scotland 2023</vt:lpstr>
      <vt:lpstr>Everyone needs a “silent cheerleader”.</vt:lpstr>
      <vt:lpstr>My message to you – first a person then a professional</vt:lpstr>
      <vt:lpstr>LIFE IS NOT SUNSHINE AND RAINBOWS BUT LET’S FIND JOY IN THE JOURNEY</vt:lpstr>
      <vt:lpstr>PowerPoint Presentation</vt:lpstr>
      <vt:lpstr>THE SOCIAL REPRODUCTION OF INEQUALITY</vt:lpstr>
      <vt:lpstr>Why are inequalities worsening over time?</vt:lpstr>
      <vt:lpstr>Punishing the poor</vt:lpstr>
      <vt:lpstr>Perpetuating social suffering</vt:lpstr>
      <vt:lpstr>Danny Dorling</vt:lpstr>
      <vt:lpstr>Can ever more extreme inequalities be reversed?</vt:lpstr>
      <vt:lpstr>UNLOCK YOUR POTENTIAL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benefits system as a cause of poverty”</vt:lpstr>
      <vt:lpstr>Main causes of poverty</vt:lpstr>
      <vt:lpstr>What is the problem with the benefit system?</vt:lpstr>
      <vt:lpstr>How does the benefit system cause poverty?</vt:lpstr>
      <vt:lpstr>How do we reduce the poverty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Poverty and Gender-Based Violence (GBV)</vt:lpstr>
      <vt:lpstr>Gender-Based Violence (GBV) /  Violence Against Women and Girls (VAWG) </vt:lpstr>
      <vt:lpstr> GBV - Global </vt:lpstr>
      <vt:lpstr> GBV - Global </vt:lpstr>
      <vt:lpstr>GBV – Local </vt:lpstr>
      <vt:lpstr>Gender and Poverty  - Local  </vt:lpstr>
      <vt:lpstr>PowerPoint Presentation</vt:lpstr>
      <vt:lpstr>PowerPoint Presentation</vt:lpstr>
      <vt:lpstr>PowerPoint Presentation</vt:lpstr>
      <vt:lpstr>Financial abuse </vt:lpstr>
      <vt:lpstr>Abusers Create Poverty- </vt:lpstr>
      <vt:lpstr>Multiple Pathways to Harm</vt:lpstr>
      <vt:lpstr>Sexual Violence and Commercial Sexual Exploitation</vt:lpstr>
      <vt:lpstr>Childhood Sexual Abuse (CSA)</vt:lpstr>
      <vt:lpstr>  Other Contributing Factors </vt:lpstr>
      <vt:lpstr>Other Contributing Factors Homelessness </vt:lpstr>
      <vt:lpstr>Other Contributing Factors Intersectional Discrimination</vt:lpstr>
      <vt:lpstr>Summary Poverty and GBV </vt:lpstr>
      <vt:lpstr>ADDITIONAL SLIDES AND INFORMATION </vt:lpstr>
      <vt:lpstr>Dundee demographics</vt:lpstr>
      <vt:lpstr>Angus Demographics</vt:lpstr>
      <vt:lpstr>Dundee City Risk Register (slide written in 2022)</vt:lpstr>
      <vt:lpstr>Childcare costs</vt:lpstr>
      <vt:lpstr>Benefits</vt:lpstr>
      <vt:lpstr>Fuel Crisis/Cost of Living Crisis </vt:lpstr>
      <vt:lpstr>Technology </vt:lpstr>
      <vt:lpstr>Tech continued</vt:lpstr>
      <vt:lpstr>Legal</vt:lpstr>
      <vt:lpstr>PowerPoint Presentation</vt:lpstr>
      <vt:lpstr>PowerPoint Presentation</vt:lpstr>
      <vt:lpstr>PowerPoint Presentation</vt:lpstr>
      <vt:lpstr>PowerPoint Presentation</vt:lpstr>
    </vt:vector>
  </TitlesOfParts>
  <Company>High School of Dundee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Mutch, Mr G A.</dc:creator>
  <cp:lastModifiedBy>Mutch, Mr G A.</cp:lastModifiedBy>
  <cp:revision>6</cp:revision>
  <dcterms:created xsi:type="dcterms:W3CDTF">2024-09-19T16:07:55Z</dcterms:created>
  <dcterms:modified xsi:type="dcterms:W3CDTF">2024-09-24T16:19:50Z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0x010100AF26D890D5F3124B843301317C21D652</vt:lpwstr>
  </property>
</Properties>
</file>